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9" r:id="rId2"/>
  </p:sldMasterIdLst>
  <p:notesMasterIdLst>
    <p:notesMasterId r:id="rId25"/>
  </p:notesMasterIdLst>
  <p:handoutMasterIdLst>
    <p:handoutMasterId r:id="rId26"/>
  </p:handoutMasterIdLst>
  <p:sldIdLst>
    <p:sldId id="261" r:id="rId3"/>
    <p:sldId id="1433" r:id="rId4"/>
    <p:sldId id="1446" r:id="rId5"/>
    <p:sldId id="1445" r:id="rId6"/>
    <p:sldId id="1448" r:id="rId7"/>
    <p:sldId id="1449" r:id="rId8"/>
    <p:sldId id="1450" r:id="rId9"/>
    <p:sldId id="1451" r:id="rId10"/>
    <p:sldId id="1452" r:id="rId11"/>
    <p:sldId id="1453" r:id="rId12"/>
    <p:sldId id="1454" r:id="rId13"/>
    <p:sldId id="1455" r:id="rId14"/>
    <p:sldId id="1456" r:id="rId15"/>
    <p:sldId id="1457" r:id="rId16"/>
    <p:sldId id="1458" r:id="rId17"/>
    <p:sldId id="1459" r:id="rId18"/>
    <p:sldId id="1460" r:id="rId19"/>
    <p:sldId id="1461" r:id="rId20"/>
    <p:sldId id="1462" r:id="rId21"/>
    <p:sldId id="1463" r:id="rId22"/>
    <p:sldId id="1464" r:id="rId23"/>
    <p:sldId id="14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773DD11F-27B2-B240-AC44-71C910189D86}">
          <p14:sldIdLst/>
        </p14:section>
        <p14:section name="Modelo" id="{C82C1EF7-F09F-E049-9DC5-F4E9CC613494}">
          <p14:sldIdLst>
            <p14:sldId id="261"/>
            <p14:sldId id="1433"/>
            <p14:sldId id="1446"/>
            <p14:sldId id="1445"/>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Estilo Médio 1 - Destaqu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8" autoAdjust="0"/>
    <p:restoredTop sz="94660"/>
  </p:normalViewPr>
  <p:slideViewPr>
    <p:cSldViewPr snapToGrid="0" showGuides="1">
      <p:cViewPr varScale="1">
        <p:scale>
          <a:sx n="82" d="100"/>
          <a:sy n="82" d="100"/>
        </p:scale>
        <p:origin x="3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89735ED5-4F38-DA47-B017-75DDBF09EA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F6132EFD-AAE8-CF44-A0A8-B6803FF7D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6EA914-6092-C14E-AED4-C690D5AFFCFF}" type="datetimeFigureOut">
              <a:rPr lang="pt-PT" smtClean="0"/>
              <a:t>25/08/2023</a:t>
            </a:fld>
            <a:endParaRPr lang="pt-PT"/>
          </a:p>
        </p:txBody>
      </p:sp>
      <p:sp>
        <p:nvSpPr>
          <p:cNvPr id="4" name="Marcador de Posição do Rodapé 3">
            <a:extLst>
              <a:ext uri="{FF2B5EF4-FFF2-40B4-BE49-F238E27FC236}">
                <a16:creationId xmlns:a16="http://schemas.microsoft.com/office/drawing/2014/main" id="{93259C0D-A481-FB48-9A9A-F0BA8413C3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031ABD55-1DE7-A943-A328-11CBA39E5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F9D24-604F-074B-9BE5-1DFC09115F15}" type="slidenum">
              <a:rPr lang="pt-PT" smtClean="0"/>
              <a:t>‹nº›</a:t>
            </a:fld>
            <a:endParaRPr lang="pt-PT"/>
          </a:p>
        </p:txBody>
      </p:sp>
    </p:spTree>
    <p:extLst>
      <p:ext uri="{BB962C8B-B14F-4D97-AF65-F5344CB8AC3E}">
        <p14:creationId xmlns:p14="http://schemas.microsoft.com/office/powerpoint/2010/main" val="3126623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C257239D-29DA-42AD-A0C1-1FA28192A895}" type="datetimeFigureOut">
              <a:rPr lang="en-US" smtClean="0"/>
              <a:pPr/>
              <a:t>8/25/2023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78EE4007-7686-47ED-A3D0-350953727B02}" type="slidenum">
              <a:rPr lang="en-US" smtClean="0"/>
              <a:pPr/>
              <a:t>‹nº›</a:t>
            </a:fld>
            <a:endParaRPr lang="en-US" dirty="0"/>
          </a:p>
        </p:txBody>
      </p:sp>
    </p:spTree>
    <p:extLst>
      <p:ext uri="{BB962C8B-B14F-4D97-AF65-F5344CB8AC3E}">
        <p14:creationId xmlns:p14="http://schemas.microsoft.com/office/powerpoint/2010/main" val="328635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Trebuchet MS" panose="020B0703020202090204" pitchFamily="34" charset="0"/>
        <a:ea typeface="+mn-ea"/>
        <a:cs typeface="+mn-cs"/>
      </a:defRPr>
    </a:lvl1pPr>
    <a:lvl2pPr marL="457200" algn="l" defTabSz="914400" rtl="0" eaLnBrk="1" latinLnBrk="0" hangingPunct="1">
      <a:defRPr sz="1200" b="0" i="0" kern="1200">
        <a:solidFill>
          <a:schemeClr val="tx1"/>
        </a:solidFill>
        <a:latin typeface="Trebuchet MS" panose="020B0703020202090204" pitchFamily="34" charset="0"/>
        <a:ea typeface="+mn-ea"/>
        <a:cs typeface="+mn-cs"/>
      </a:defRPr>
    </a:lvl2pPr>
    <a:lvl3pPr marL="914400" algn="l" defTabSz="914400" rtl="0" eaLnBrk="1" latinLnBrk="0" hangingPunct="1">
      <a:defRPr sz="1200" b="0" i="0" kern="1200">
        <a:solidFill>
          <a:schemeClr val="tx1"/>
        </a:solidFill>
        <a:latin typeface="Trebuchet MS" panose="020B0703020202090204" pitchFamily="34" charset="0"/>
        <a:ea typeface="+mn-ea"/>
        <a:cs typeface="+mn-cs"/>
      </a:defRPr>
    </a:lvl3pPr>
    <a:lvl4pPr marL="1371600" algn="l" defTabSz="914400" rtl="0" eaLnBrk="1" latinLnBrk="0" hangingPunct="1">
      <a:defRPr sz="1200" b="0" i="0" kern="1200">
        <a:solidFill>
          <a:schemeClr val="tx1"/>
        </a:solidFill>
        <a:latin typeface="Trebuchet MS" panose="020B0703020202090204" pitchFamily="34" charset="0"/>
        <a:ea typeface="+mn-ea"/>
        <a:cs typeface="+mn-cs"/>
      </a:defRPr>
    </a:lvl4pPr>
    <a:lvl5pPr marL="1828800" algn="l" defTabSz="914400" rtl="0" eaLnBrk="1" latinLnBrk="0" hangingPunct="1">
      <a:defRPr sz="1200" b="0" i="0" kern="1200">
        <a:solidFill>
          <a:schemeClr val="tx1"/>
        </a:solidFill>
        <a:latin typeface="Trebuchet MS" panose="020B0703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0224-D7DC-421E-AF8A-819437BAC6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1C4FA4-2DFA-456D-96AF-588948DE8F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48D3B5-D4E0-4CB3-B84D-BC11027F4BCA}"/>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Footer Placeholder 4">
            <a:extLst>
              <a:ext uri="{FF2B5EF4-FFF2-40B4-BE49-F238E27FC236}">
                <a16:creationId xmlns:a16="http://schemas.microsoft.com/office/drawing/2014/main" id="{B0FBC426-8F2A-4D89-B69E-C1AB2BECEA70}"/>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7D195542-746D-4434-AC2D-3078531C2260}"/>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94787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808F-3D0C-429B-BEF7-571E3D7EEB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28770-EE77-46F3-BF02-4C9B659F8EE6}"/>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2148C9-34B9-4438-928E-C65EFCDF98CB}"/>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Footer Placeholder 4">
            <a:extLst>
              <a:ext uri="{FF2B5EF4-FFF2-40B4-BE49-F238E27FC236}">
                <a16:creationId xmlns:a16="http://schemas.microsoft.com/office/drawing/2014/main" id="{0C7D46B9-7409-43AB-9AA1-8267C7898E3A}"/>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3FC3B12F-0D0E-4B9B-A1F7-CB6398824867}"/>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38949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EF1E6-9349-4B0C-9684-865509A098A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18ACB0-0A17-482E-8640-38A2370C9028}"/>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8CC6BE-3905-45D8-9806-B97392A24E34}"/>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Footer Placeholder 4">
            <a:extLst>
              <a:ext uri="{FF2B5EF4-FFF2-40B4-BE49-F238E27FC236}">
                <a16:creationId xmlns:a16="http://schemas.microsoft.com/office/drawing/2014/main" id="{B2BAC9D9-7C70-4110-AD09-855305ADD8F6}"/>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9F24AF57-66A6-4016-BDC9-1B3709120D2A}"/>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33601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B006668-ADB1-4481-BDAC-1EBD33705127}"/>
              </a:ext>
            </a:extLst>
          </p:cNvPr>
          <p:cNvSpPr>
            <a:spLocks noGrp="1"/>
          </p:cNvSpPr>
          <p:nvPr>
            <p:ph type="pic" sz="quarter" idx="10"/>
          </p:nvPr>
        </p:nvSpPr>
        <p:spPr>
          <a:xfrm>
            <a:off x="1371524" y="1222037"/>
            <a:ext cx="4485234" cy="4421059"/>
          </a:xfrm>
          <a:custGeom>
            <a:avLst/>
            <a:gdLst>
              <a:gd name="connsiteX0" fmla="*/ 2210529 w 4485234"/>
              <a:gd name="connsiteY0" fmla="*/ 0 h 4421059"/>
              <a:gd name="connsiteX1" fmla="*/ 3014496 w 4485234"/>
              <a:gd name="connsiteY1" fmla="*/ 0 h 4421059"/>
              <a:gd name="connsiteX2" fmla="*/ 3936168 w 4485234"/>
              <a:gd name="connsiteY2" fmla="*/ 0 h 4421059"/>
              <a:gd name="connsiteX3" fmla="*/ 4485234 w 4485234"/>
              <a:gd name="connsiteY3" fmla="*/ 549066 h 4421059"/>
              <a:gd name="connsiteX4" fmla="*/ 3970395 w 4485234"/>
              <a:gd name="connsiteY4" fmla="*/ 1098134 h 4421059"/>
              <a:gd name="connsiteX5" fmla="*/ 3936168 w 4485234"/>
              <a:gd name="connsiteY5" fmla="*/ 1099559 h 4421059"/>
              <a:gd name="connsiteX6" fmla="*/ 3014496 w 4485234"/>
              <a:gd name="connsiteY6" fmla="*/ 1099559 h 4421059"/>
              <a:gd name="connsiteX7" fmla="*/ 2894181 w 4485234"/>
              <a:gd name="connsiteY7" fmla="*/ 1099559 h 4421059"/>
              <a:gd name="connsiteX8" fmla="*/ 2894181 w 4485234"/>
              <a:gd name="connsiteY8" fmla="*/ 1099558 h 4421059"/>
              <a:gd name="connsiteX9" fmla="*/ 2189136 w 4485234"/>
              <a:gd name="connsiteY9" fmla="*/ 1099558 h 4421059"/>
              <a:gd name="connsiteX10" fmla="*/ 1403330 w 4485234"/>
              <a:gd name="connsiteY10" fmla="*/ 1424720 h 4421059"/>
              <a:gd name="connsiteX11" fmla="*/ 1302072 w 4485234"/>
              <a:gd name="connsiteY11" fmla="*/ 1540239 h 4421059"/>
              <a:gd name="connsiteX12" fmla="*/ 1078168 w 4485234"/>
              <a:gd name="connsiteY12" fmla="*/ 2223363 h 4421059"/>
              <a:gd name="connsiteX13" fmla="*/ 1078168 w 4485234"/>
              <a:gd name="connsiteY13" fmla="*/ 2223364 h 4421059"/>
              <a:gd name="connsiteX14" fmla="*/ 1078168 w 4485234"/>
              <a:gd name="connsiteY14" fmla="*/ 2223364 h 4421059"/>
              <a:gd name="connsiteX15" fmla="*/ 1304925 w 4485234"/>
              <a:gd name="connsiteY15" fmla="*/ 2877967 h 4421059"/>
              <a:gd name="connsiteX16" fmla="*/ 2203398 w 4485234"/>
              <a:gd name="connsiteY16" fmla="*/ 3321499 h 4421059"/>
              <a:gd name="connsiteX17" fmla="*/ 2996336 w 4485234"/>
              <a:gd name="connsiteY17" fmla="*/ 3321499 h 4421059"/>
              <a:gd name="connsiteX18" fmla="*/ 3033415 w 4485234"/>
              <a:gd name="connsiteY18" fmla="*/ 3322926 h 4421059"/>
              <a:gd name="connsiteX19" fmla="*/ 3535161 w 4485234"/>
              <a:gd name="connsiteY19" fmla="*/ 3765689 h 4421059"/>
              <a:gd name="connsiteX20" fmla="*/ 3545403 w 4485234"/>
              <a:gd name="connsiteY20" fmla="*/ 3871992 h 4421059"/>
              <a:gd name="connsiteX21" fmla="*/ 3537532 w 4485234"/>
              <a:gd name="connsiteY21" fmla="*/ 3965098 h 4421059"/>
              <a:gd name="connsiteX22" fmla="*/ 3138950 w 4485234"/>
              <a:gd name="connsiteY22" fmla="*/ 4402519 h 4421059"/>
              <a:gd name="connsiteX23" fmla="*/ 2994910 w 4485234"/>
              <a:gd name="connsiteY23" fmla="*/ 4421059 h 4421059"/>
              <a:gd name="connsiteX24" fmla="*/ 2230495 w 4485234"/>
              <a:gd name="connsiteY24" fmla="*/ 4421059 h 4421059"/>
              <a:gd name="connsiteX25" fmla="*/ 10181 w 4485234"/>
              <a:gd name="connsiteY25" fmla="*/ 2420317 h 4421059"/>
              <a:gd name="connsiteX26" fmla="*/ 0 w 4485234"/>
              <a:gd name="connsiteY26" fmla="*/ 2193416 h 4421059"/>
              <a:gd name="connsiteX27" fmla="*/ 12788 w 4485234"/>
              <a:gd name="connsiteY27" fmla="*/ 1970048 h 4421059"/>
              <a:gd name="connsiteX28" fmla="*/ 647471 w 4485234"/>
              <a:gd name="connsiteY28" fmla="*/ 647471 h 4421059"/>
              <a:gd name="connsiteX29" fmla="*/ 2210529 w 4485234"/>
              <a:gd name="connsiteY29" fmla="*/ 0 h 44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85234" h="4421059">
                <a:moveTo>
                  <a:pt x="2210529" y="0"/>
                </a:moveTo>
                <a:lnTo>
                  <a:pt x="3014496" y="0"/>
                </a:lnTo>
                <a:lnTo>
                  <a:pt x="3936168" y="0"/>
                </a:lnTo>
                <a:cubicBezTo>
                  <a:pt x="4239936" y="0"/>
                  <a:pt x="4485234" y="246723"/>
                  <a:pt x="4485234" y="549066"/>
                </a:cubicBezTo>
                <a:cubicBezTo>
                  <a:pt x="4485234" y="841427"/>
                  <a:pt x="4258477" y="1079593"/>
                  <a:pt x="3970395" y="1098134"/>
                </a:cubicBezTo>
                <a:cubicBezTo>
                  <a:pt x="3958986" y="1098134"/>
                  <a:pt x="3947577" y="1099559"/>
                  <a:pt x="3936168" y="1099559"/>
                </a:cubicBezTo>
                <a:lnTo>
                  <a:pt x="3014496" y="1099559"/>
                </a:lnTo>
                <a:lnTo>
                  <a:pt x="2894181" y="1099559"/>
                </a:lnTo>
                <a:lnTo>
                  <a:pt x="2894181" y="1099558"/>
                </a:lnTo>
                <a:lnTo>
                  <a:pt x="2189136" y="1099558"/>
                </a:lnTo>
                <a:cubicBezTo>
                  <a:pt x="1882515" y="1099558"/>
                  <a:pt x="1604416" y="1223634"/>
                  <a:pt x="1403330" y="1424720"/>
                </a:cubicBezTo>
                <a:cubicBezTo>
                  <a:pt x="1367675" y="1460375"/>
                  <a:pt x="1333448" y="1500307"/>
                  <a:pt x="1302072" y="1540239"/>
                </a:cubicBezTo>
                <a:cubicBezTo>
                  <a:pt x="1159458" y="1731343"/>
                  <a:pt x="1075316" y="1966657"/>
                  <a:pt x="1078168" y="2223363"/>
                </a:cubicBezTo>
                <a:lnTo>
                  <a:pt x="1078168" y="2223364"/>
                </a:lnTo>
                <a:lnTo>
                  <a:pt x="1078168" y="2223364"/>
                </a:lnTo>
                <a:cubicBezTo>
                  <a:pt x="1081020" y="2470089"/>
                  <a:pt x="1165162" y="2696846"/>
                  <a:pt x="1304925" y="2877967"/>
                </a:cubicBezTo>
                <a:cubicBezTo>
                  <a:pt x="1511717" y="3147509"/>
                  <a:pt x="1839731" y="3321499"/>
                  <a:pt x="2203398" y="3321499"/>
                </a:cubicBezTo>
                <a:lnTo>
                  <a:pt x="2996336" y="3321499"/>
                </a:lnTo>
                <a:cubicBezTo>
                  <a:pt x="3009172" y="3321499"/>
                  <a:pt x="3022006" y="3321499"/>
                  <a:pt x="3033415" y="3322926"/>
                </a:cubicBezTo>
                <a:cubicBezTo>
                  <a:pt x="3284240" y="3340397"/>
                  <a:pt x="3488112" y="3524926"/>
                  <a:pt x="3535161" y="3765689"/>
                </a:cubicBezTo>
                <a:lnTo>
                  <a:pt x="3545403" y="3871992"/>
                </a:lnTo>
                <a:lnTo>
                  <a:pt x="3537532" y="3965098"/>
                </a:lnTo>
                <a:cubicBezTo>
                  <a:pt x="3501304" y="4176965"/>
                  <a:pt x="3343603" y="4347612"/>
                  <a:pt x="3138950" y="4402519"/>
                </a:cubicBezTo>
                <a:cubicBezTo>
                  <a:pt x="3093314" y="4415355"/>
                  <a:pt x="3044825" y="4421059"/>
                  <a:pt x="2994910" y="4421059"/>
                </a:cubicBezTo>
                <a:lnTo>
                  <a:pt x="2230495" y="4421059"/>
                </a:lnTo>
                <a:cubicBezTo>
                  <a:pt x="1082001" y="4421059"/>
                  <a:pt x="119017" y="3539883"/>
                  <a:pt x="10181" y="2420317"/>
                </a:cubicBezTo>
                <a:lnTo>
                  <a:pt x="0" y="2193416"/>
                </a:lnTo>
                <a:lnTo>
                  <a:pt x="12788" y="1970048"/>
                </a:lnTo>
                <a:cubicBezTo>
                  <a:pt x="68299" y="1455941"/>
                  <a:pt x="300561" y="994382"/>
                  <a:pt x="647471" y="647471"/>
                </a:cubicBezTo>
                <a:cubicBezTo>
                  <a:pt x="1046793" y="246723"/>
                  <a:pt x="1600138" y="0"/>
                  <a:pt x="2210529" y="0"/>
                </a:cubicBezTo>
                <a:close/>
              </a:path>
            </a:pathLst>
          </a:custGeom>
        </p:spPr>
        <p:txBody>
          <a:bodyPr wrap="square">
            <a:noAutofit/>
          </a:bodyPr>
          <a:lstStyle>
            <a:lvl1pPr marL="0" indent="0">
              <a:buNone/>
              <a:defRPr sz="1600" b="0" i="0">
                <a:solidFill>
                  <a:schemeClr val="bg1">
                    <a:lumMod val="75000"/>
                  </a:schemeClr>
                </a:solidFill>
                <a:latin typeface="Trebuchet MS" panose="020B0703020202090204" pitchFamily="34" charset="0"/>
              </a:defRPr>
            </a:lvl1pPr>
          </a:lstStyle>
          <a:p>
            <a:endParaRPr lang="en-US" dirty="0"/>
          </a:p>
        </p:txBody>
      </p:sp>
    </p:spTree>
    <p:extLst>
      <p:ext uri="{BB962C8B-B14F-4D97-AF65-F5344CB8AC3E}">
        <p14:creationId xmlns:p14="http://schemas.microsoft.com/office/powerpoint/2010/main" val="388534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A88F5FA-C532-46CB-9FA0-9E041D514209}"/>
              </a:ext>
            </a:extLst>
          </p:cNvPr>
          <p:cNvSpPr>
            <a:spLocks noGrp="1"/>
          </p:cNvSpPr>
          <p:nvPr>
            <p:ph type="pic" sz="quarter" idx="10"/>
          </p:nvPr>
        </p:nvSpPr>
        <p:spPr>
          <a:xfrm>
            <a:off x="2032320" y="1780236"/>
            <a:ext cx="7829715" cy="3813092"/>
          </a:xfrm>
          <a:custGeom>
            <a:avLst/>
            <a:gdLst>
              <a:gd name="connsiteX0" fmla="*/ 5912364 w 7829715"/>
              <a:gd name="connsiteY0" fmla="*/ 193 h 3813092"/>
              <a:gd name="connsiteX1" fmla="*/ 7488956 w 7829715"/>
              <a:gd name="connsiteY1" fmla="*/ 709616 h 3813092"/>
              <a:gd name="connsiteX2" fmla="*/ 7799385 w 7829715"/>
              <a:gd name="connsiteY2" fmla="*/ 2241584 h 3813092"/>
              <a:gd name="connsiteX3" fmla="*/ 7520299 w 7829715"/>
              <a:gd name="connsiteY3" fmla="*/ 3195415 h 3813092"/>
              <a:gd name="connsiteX4" fmla="*/ 1982370 w 7829715"/>
              <a:gd name="connsiteY4" fmla="*/ 3504128 h 3813092"/>
              <a:gd name="connsiteX5" fmla="*/ 471226 w 7829715"/>
              <a:gd name="connsiteY5" fmla="*/ 461014 h 3813092"/>
              <a:gd name="connsiteX6" fmla="*/ 2334448 w 7829715"/>
              <a:gd name="connsiteY6" fmla="*/ 150584 h 3813092"/>
              <a:gd name="connsiteX7" fmla="*/ 3969893 w 7829715"/>
              <a:gd name="connsiteY7" fmla="*/ 357538 h 3813092"/>
              <a:gd name="connsiteX8" fmla="*/ 5398170 w 7829715"/>
              <a:gd name="connsiteY8" fmla="*/ 47108 h 3813092"/>
              <a:gd name="connsiteX9" fmla="*/ 5912364 w 7829715"/>
              <a:gd name="connsiteY9" fmla="*/ 193 h 381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9715" h="3813092">
                <a:moveTo>
                  <a:pt x="5912364" y="193"/>
                </a:moveTo>
                <a:cubicBezTo>
                  <a:pt x="6410298" y="-5241"/>
                  <a:pt x="7139696" y="101530"/>
                  <a:pt x="7488956" y="709616"/>
                </a:cubicBezTo>
                <a:cubicBezTo>
                  <a:pt x="7843609" y="1201451"/>
                  <a:pt x="7867439" y="1696937"/>
                  <a:pt x="7799385" y="2241584"/>
                </a:cubicBezTo>
                <a:cubicBezTo>
                  <a:pt x="7773624" y="2448108"/>
                  <a:pt x="7764178" y="2852783"/>
                  <a:pt x="7520299" y="3195415"/>
                </a:cubicBezTo>
                <a:cubicBezTo>
                  <a:pt x="6681538" y="4373589"/>
                  <a:pt x="1982370" y="3504128"/>
                  <a:pt x="1982370" y="3504128"/>
                </a:cubicBezTo>
                <a:cubicBezTo>
                  <a:pt x="1982370" y="3504128"/>
                  <a:pt x="-1164220" y="2510366"/>
                  <a:pt x="471226" y="461014"/>
                </a:cubicBezTo>
                <a:cubicBezTo>
                  <a:pt x="771780" y="47966"/>
                  <a:pt x="1677737" y="107434"/>
                  <a:pt x="2334448" y="150584"/>
                </a:cubicBezTo>
                <a:cubicBezTo>
                  <a:pt x="3124476" y="202323"/>
                  <a:pt x="3276901" y="395107"/>
                  <a:pt x="3969893" y="357538"/>
                </a:cubicBezTo>
                <a:cubicBezTo>
                  <a:pt x="4695088" y="318251"/>
                  <a:pt x="5398170" y="47108"/>
                  <a:pt x="5398170" y="47108"/>
                </a:cubicBezTo>
                <a:cubicBezTo>
                  <a:pt x="5398170" y="47108"/>
                  <a:pt x="5613604" y="3454"/>
                  <a:pt x="5912364" y="193"/>
                </a:cubicBezTo>
                <a:close/>
              </a:path>
            </a:pathLst>
          </a:custGeom>
        </p:spPr>
        <p:txBody>
          <a:bodyPr wrap="square">
            <a:noAutofit/>
          </a:bodyPr>
          <a:lstStyle>
            <a:lvl1pPr marL="0" indent="0" algn="ctr">
              <a:buNone/>
              <a:defRPr sz="2000" b="0" i="0">
                <a:latin typeface="Trebuchet MS" panose="020B0703020202090204" pitchFamily="34" charset="0"/>
              </a:defRPr>
            </a:lvl1pPr>
          </a:lstStyle>
          <a:p>
            <a:endParaRPr lang="en-US" dirty="0"/>
          </a:p>
        </p:txBody>
      </p:sp>
    </p:spTree>
    <p:extLst>
      <p:ext uri="{BB962C8B-B14F-4D97-AF65-F5344CB8AC3E}">
        <p14:creationId xmlns:p14="http://schemas.microsoft.com/office/powerpoint/2010/main" val="284044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2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39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247F8-D6EE-48D3-8968-0867A6204820}"/>
              </a:ext>
            </a:extLst>
          </p:cNvPr>
          <p:cNvSpPr txBox="1"/>
          <p:nvPr userDrawn="1"/>
        </p:nvSpPr>
        <p:spPr>
          <a:xfrm rot="10800000" flipV="1">
            <a:off x="10306334" y="434935"/>
            <a:ext cx="1515812" cy="338554"/>
          </a:xfrm>
          <a:prstGeom prst="rect">
            <a:avLst/>
          </a:prstGeom>
          <a:noFill/>
        </p:spPr>
        <p:txBody>
          <a:bodyPr wrap="square" rtlCol="0">
            <a:spAutoFit/>
          </a:bodyPr>
          <a:lstStyle/>
          <a:p>
            <a:pPr algn="r"/>
            <a:r>
              <a:rPr lang="id-ID" sz="1050" b="0" i="0" dirty="0">
                <a:solidFill>
                  <a:schemeClr val="bg1"/>
                </a:solidFill>
                <a:latin typeface="Poppins" panose="00000500000000000000" pitchFamily="2" charset="0"/>
                <a:ea typeface="Roboto Condensed" panose="02000000000000000000" pitchFamily="2" charset="0"/>
                <a:cs typeface="Poppins" panose="00000500000000000000" pitchFamily="2" charset="0"/>
              </a:rPr>
              <a:t>Page </a:t>
            </a:r>
            <a:fld id="{260E2A6B-A809-4840-BF14-8648BC0BDF87}" type="slidenum">
              <a:rPr lang="id-ID" sz="1600" b="0" i="0" smtClean="0">
                <a:solidFill>
                  <a:schemeClr val="bg1"/>
                </a:solidFill>
                <a:latin typeface="Poppins" panose="00000500000000000000" pitchFamily="2" charset="0"/>
                <a:ea typeface="Roboto Condensed" panose="02000000000000000000" pitchFamily="2" charset="0"/>
                <a:cs typeface="Poppins" panose="00000500000000000000" pitchFamily="2" charset="0"/>
              </a:rPr>
              <a:pPr algn="r"/>
              <a:t>‹nº›</a:t>
            </a:fld>
            <a:endParaRPr lang="id-ID" sz="6000" b="0" i="0" dirty="0">
              <a:solidFill>
                <a:schemeClr val="bg1"/>
              </a:solidFill>
              <a:latin typeface="Poppins" panose="00000500000000000000" pitchFamily="2" charset="0"/>
              <a:ea typeface="Roboto Condensed" panose="02000000000000000000" pitchFamily="2" charset="0"/>
              <a:cs typeface="Poppins" panose="00000500000000000000" pitchFamily="2" charset="0"/>
            </a:endParaRPr>
          </a:p>
        </p:txBody>
      </p:sp>
    </p:spTree>
    <p:extLst>
      <p:ext uri="{BB962C8B-B14F-4D97-AF65-F5344CB8AC3E}">
        <p14:creationId xmlns:p14="http://schemas.microsoft.com/office/powerpoint/2010/main" val="133676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913FC59-B41F-4C5D-96BB-5B667050E39F}"/>
              </a:ext>
            </a:extLst>
          </p:cNvPr>
          <p:cNvSpPr/>
          <p:nvPr userDrawn="1"/>
        </p:nvSpPr>
        <p:spPr>
          <a:xfrm>
            <a:off x="0" y="0"/>
            <a:ext cx="2353572" cy="6858000"/>
          </a:xfrm>
          <a:custGeom>
            <a:avLst/>
            <a:gdLst>
              <a:gd name="connsiteX0" fmla="*/ 0 w 3759892"/>
              <a:gd name="connsiteY0" fmla="*/ 0 h 10972800"/>
              <a:gd name="connsiteX1" fmla="*/ 3759892 w 3759892"/>
              <a:gd name="connsiteY1" fmla="*/ 0 h 10972800"/>
              <a:gd name="connsiteX2" fmla="*/ 3731427 w 3759892"/>
              <a:gd name="connsiteY2" fmla="*/ 29856 h 10972800"/>
              <a:gd name="connsiteX3" fmla="*/ 1623219 w 3759892"/>
              <a:gd name="connsiteY3" fmla="*/ 5486400 h 10972800"/>
              <a:gd name="connsiteX4" fmla="*/ 3731427 w 3759892"/>
              <a:gd name="connsiteY4" fmla="*/ 10942944 h 10972800"/>
              <a:gd name="connsiteX5" fmla="*/ 3759892 w 3759892"/>
              <a:gd name="connsiteY5" fmla="*/ 10972800 h 10972800"/>
              <a:gd name="connsiteX6" fmla="*/ 0 w 3759892"/>
              <a:gd name="connsiteY6" fmla="*/ 10972800 h 10972800"/>
              <a:gd name="connsiteX7" fmla="*/ 0 w 3759892"/>
              <a:gd name="connsiteY7" fmla="*/ 0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9892" h="10972800">
                <a:moveTo>
                  <a:pt x="0" y="0"/>
                </a:moveTo>
                <a:lnTo>
                  <a:pt x="3759892" y="0"/>
                </a:lnTo>
                <a:lnTo>
                  <a:pt x="3731427" y="29856"/>
                </a:lnTo>
                <a:cubicBezTo>
                  <a:pt x="2421561" y="1471029"/>
                  <a:pt x="1623219" y="3385483"/>
                  <a:pt x="1623219" y="5486400"/>
                </a:cubicBezTo>
                <a:cubicBezTo>
                  <a:pt x="1623219" y="7587317"/>
                  <a:pt x="2421561" y="9501771"/>
                  <a:pt x="3731427" y="10942944"/>
                </a:cubicBezTo>
                <a:lnTo>
                  <a:pt x="3759892" y="10972800"/>
                </a:lnTo>
                <a:lnTo>
                  <a:pt x="0" y="10972800"/>
                </a:lnTo>
                <a:lnTo>
                  <a:pt x="0" y="0"/>
                </a:ln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0" i="0" dirty="0">
              <a:latin typeface="Trebuchet MS" panose="020B0703020202090204" pitchFamily="34" charset="0"/>
            </a:endParaRPr>
          </a:p>
        </p:txBody>
      </p:sp>
      <p:sp>
        <p:nvSpPr>
          <p:cNvPr id="8" name="Freeform: Shape 7">
            <a:extLst>
              <a:ext uri="{FF2B5EF4-FFF2-40B4-BE49-F238E27FC236}">
                <a16:creationId xmlns:a16="http://schemas.microsoft.com/office/drawing/2014/main" id="{8CF36AFD-D527-4A0C-BA9D-24EDE844C822}"/>
              </a:ext>
            </a:extLst>
          </p:cNvPr>
          <p:cNvSpPr/>
          <p:nvPr userDrawn="1"/>
        </p:nvSpPr>
        <p:spPr>
          <a:xfrm>
            <a:off x="9838430" y="0"/>
            <a:ext cx="2353571" cy="6858000"/>
          </a:xfrm>
          <a:custGeom>
            <a:avLst/>
            <a:gdLst>
              <a:gd name="connsiteX0" fmla="*/ 0 w 3759891"/>
              <a:gd name="connsiteY0" fmla="*/ 0 h 10972800"/>
              <a:gd name="connsiteX1" fmla="*/ 3759891 w 3759891"/>
              <a:gd name="connsiteY1" fmla="*/ 0 h 10972800"/>
              <a:gd name="connsiteX2" fmla="*/ 3759891 w 3759891"/>
              <a:gd name="connsiteY2" fmla="*/ 10972800 h 10972800"/>
              <a:gd name="connsiteX3" fmla="*/ 0 w 3759891"/>
              <a:gd name="connsiteY3" fmla="*/ 10972800 h 10972800"/>
              <a:gd name="connsiteX4" fmla="*/ 28465 w 3759891"/>
              <a:gd name="connsiteY4" fmla="*/ 10942944 h 10972800"/>
              <a:gd name="connsiteX5" fmla="*/ 2136673 w 3759891"/>
              <a:gd name="connsiteY5" fmla="*/ 5486400 h 10972800"/>
              <a:gd name="connsiteX6" fmla="*/ 28465 w 3759891"/>
              <a:gd name="connsiteY6" fmla="*/ 29856 h 10972800"/>
              <a:gd name="connsiteX7" fmla="*/ 0 w 3759891"/>
              <a:gd name="connsiteY7" fmla="*/ 0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9891" h="10972800">
                <a:moveTo>
                  <a:pt x="0" y="0"/>
                </a:moveTo>
                <a:lnTo>
                  <a:pt x="3759891" y="0"/>
                </a:lnTo>
                <a:lnTo>
                  <a:pt x="3759891" y="10972800"/>
                </a:lnTo>
                <a:lnTo>
                  <a:pt x="0" y="10972800"/>
                </a:lnTo>
                <a:lnTo>
                  <a:pt x="28465" y="10942944"/>
                </a:lnTo>
                <a:cubicBezTo>
                  <a:pt x="1338331" y="9501771"/>
                  <a:pt x="2136673" y="7587317"/>
                  <a:pt x="2136673" y="5486400"/>
                </a:cubicBezTo>
                <a:cubicBezTo>
                  <a:pt x="2136673" y="3385483"/>
                  <a:pt x="1338331" y="1471029"/>
                  <a:pt x="28465" y="29856"/>
                </a:cubicBezTo>
                <a:lnTo>
                  <a:pt x="0" y="0"/>
                </a:ln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0" i="0" dirty="0">
              <a:latin typeface="Trebuchet MS" panose="020B0703020202090204" pitchFamily="34" charset="0"/>
            </a:endParaRPr>
          </a:p>
        </p:txBody>
      </p:sp>
      <p:sp>
        <p:nvSpPr>
          <p:cNvPr id="5" name="Picture Placeholder 4">
            <a:extLst>
              <a:ext uri="{FF2B5EF4-FFF2-40B4-BE49-F238E27FC236}">
                <a16:creationId xmlns:a16="http://schemas.microsoft.com/office/drawing/2014/main" id="{CC2D696B-6128-4C63-A56E-62F4B9C84499}"/>
              </a:ext>
            </a:extLst>
          </p:cNvPr>
          <p:cNvSpPr>
            <a:spLocks noGrp="1"/>
          </p:cNvSpPr>
          <p:nvPr>
            <p:ph type="pic" sz="quarter" idx="10"/>
          </p:nvPr>
        </p:nvSpPr>
        <p:spPr>
          <a:xfrm>
            <a:off x="1660017" y="0"/>
            <a:ext cx="8871968" cy="6858000"/>
          </a:xfrm>
          <a:custGeom>
            <a:avLst/>
            <a:gdLst>
              <a:gd name="connsiteX0" fmla="*/ 2601815 w 14173201"/>
              <a:gd name="connsiteY0" fmla="*/ 0 h 10972800"/>
              <a:gd name="connsiteX1" fmla="*/ 11571386 w 14173201"/>
              <a:gd name="connsiteY1" fmla="*/ 0 h 10972800"/>
              <a:gd name="connsiteX2" fmla="*/ 11594336 w 14173201"/>
              <a:gd name="connsiteY2" fmla="*/ 18035 h 10972800"/>
              <a:gd name="connsiteX3" fmla="*/ 14173201 w 14173201"/>
              <a:gd name="connsiteY3" fmla="*/ 5486400 h 10972800"/>
              <a:gd name="connsiteX4" fmla="*/ 11594336 w 14173201"/>
              <a:gd name="connsiteY4" fmla="*/ 10954765 h 10972800"/>
              <a:gd name="connsiteX5" fmla="*/ 11571386 w 14173201"/>
              <a:gd name="connsiteY5" fmla="*/ 10972800 h 10972800"/>
              <a:gd name="connsiteX6" fmla="*/ 2601815 w 14173201"/>
              <a:gd name="connsiteY6" fmla="*/ 10972800 h 10972800"/>
              <a:gd name="connsiteX7" fmla="*/ 2578865 w 14173201"/>
              <a:gd name="connsiteY7" fmla="*/ 10954765 h 10972800"/>
              <a:gd name="connsiteX8" fmla="*/ 0 w 14173201"/>
              <a:gd name="connsiteY8" fmla="*/ 5486400 h 10972800"/>
              <a:gd name="connsiteX9" fmla="*/ 2578865 w 14173201"/>
              <a:gd name="connsiteY9" fmla="*/ 18035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1" h="10972800">
                <a:moveTo>
                  <a:pt x="2601815" y="0"/>
                </a:moveTo>
                <a:lnTo>
                  <a:pt x="11571386" y="0"/>
                </a:lnTo>
                <a:lnTo>
                  <a:pt x="11594336" y="18035"/>
                </a:lnTo>
                <a:cubicBezTo>
                  <a:pt x="13169314" y="1317822"/>
                  <a:pt x="14173201" y="3284876"/>
                  <a:pt x="14173201" y="5486400"/>
                </a:cubicBezTo>
                <a:cubicBezTo>
                  <a:pt x="14173201" y="7687925"/>
                  <a:pt x="13169314" y="9654978"/>
                  <a:pt x="11594336" y="10954765"/>
                </a:cubicBezTo>
                <a:lnTo>
                  <a:pt x="11571386" y="10972800"/>
                </a:lnTo>
                <a:lnTo>
                  <a:pt x="2601815" y="10972800"/>
                </a:lnTo>
                <a:lnTo>
                  <a:pt x="2578865" y="10954765"/>
                </a:lnTo>
                <a:cubicBezTo>
                  <a:pt x="1003887" y="9654978"/>
                  <a:pt x="0" y="7687925"/>
                  <a:pt x="0" y="5486400"/>
                </a:cubicBezTo>
                <a:cubicBezTo>
                  <a:pt x="0" y="3284876"/>
                  <a:pt x="1003887" y="1317822"/>
                  <a:pt x="2578865" y="18035"/>
                </a:cubicBezTo>
                <a:close/>
              </a:path>
            </a:pathLst>
          </a:custGeom>
        </p:spPr>
        <p:txBody>
          <a:bodyPr wrap="square" anchor="ctr">
            <a:noAutofit/>
          </a:bodyPr>
          <a:lstStyle>
            <a:lvl1pPr>
              <a:defRPr lang="id-ID" sz="1750" b="0" i="0">
                <a:solidFill>
                  <a:schemeClr val="bg1">
                    <a:lumMod val="75000"/>
                  </a:schemeClr>
                </a:solidFill>
                <a:latin typeface="Trebuchet MS" panose="020B0703020202090204" pitchFamily="34" charset="0"/>
              </a:defRPr>
            </a:lvl1pPr>
          </a:lstStyle>
          <a:p>
            <a:pPr marL="0" lvl="0" indent="0" algn="ctr">
              <a:buNone/>
            </a:pPr>
            <a:endParaRPr lang="id-ID" dirty="0"/>
          </a:p>
        </p:txBody>
      </p:sp>
    </p:spTree>
    <p:extLst>
      <p:ext uri="{BB962C8B-B14F-4D97-AF65-F5344CB8AC3E}">
        <p14:creationId xmlns:p14="http://schemas.microsoft.com/office/powerpoint/2010/main" val="174039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837F3-BD8C-61B6-CB13-7898E5820D0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BB523CFE-26D0-1902-0DA5-D23CB4FE4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6" name="Marcador de Posição do Número do Diapositivo 5">
            <a:extLst>
              <a:ext uri="{FF2B5EF4-FFF2-40B4-BE49-F238E27FC236}">
                <a16:creationId xmlns:a16="http://schemas.microsoft.com/office/drawing/2014/main" id="{3200509A-66F3-D599-09E0-B97796786796}"/>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241945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6F931-2314-EA60-131A-4E7E0CAFEC12}"/>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061CFB5-F27F-CB56-3954-1C94980265E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Rodapé 4">
            <a:extLst>
              <a:ext uri="{FF2B5EF4-FFF2-40B4-BE49-F238E27FC236}">
                <a16:creationId xmlns:a16="http://schemas.microsoft.com/office/drawing/2014/main" id="{8E1656DA-591D-87D0-E437-F4BEF1A3B326}"/>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6D5F15E4-61DE-719F-6BEC-E42B02B7618B}"/>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94815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1B7F-2517-4A21-B8AA-37C1617BE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5093A0-DA99-4A30-9D18-99355913733B}"/>
              </a:ext>
            </a:extLst>
          </p:cNvPr>
          <p:cNvSpPr>
            <a:spLocks noGrp="1"/>
          </p:cNvSpPr>
          <p:nvPr>
            <p:ph idx="1"/>
          </p:nvPr>
        </p:nvSpPr>
        <p:spPr>
          <a:xfrm>
            <a:off x="838200" y="1825625"/>
            <a:ext cx="10515600" cy="4351338"/>
          </a:xfrm>
          <a:prstGeom prst="rect">
            <a:avLst/>
          </a:prstGeom>
        </p:spPr>
        <p:txBody>
          <a:bodyPr/>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25A74F-69D1-4733-A2F6-C99D06CCA849}"/>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Footer Placeholder 4">
            <a:extLst>
              <a:ext uri="{FF2B5EF4-FFF2-40B4-BE49-F238E27FC236}">
                <a16:creationId xmlns:a16="http://schemas.microsoft.com/office/drawing/2014/main" id="{AB31E752-8E90-4533-A613-A7D9534DC819}"/>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B708877B-6D23-4C07-9756-FE18EC581E54}"/>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3706810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EA0E5-D285-7F8E-D97C-4CAF44BE5EA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6C3B71C-B8C1-13E5-C7AF-80CADE96B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C57F7E6F-4031-2CF8-B76D-863C24D44285}"/>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5" name="Marcador de Posição do Rodapé 4">
            <a:extLst>
              <a:ext uri="{FF2B5EF4-FFF2-40B4-BE49-F238E27FC236}">
                <a16:creationId xmlns:a16="http://schemas.microsoft.com/office/drawing/2014/main" id="{8DD3951C-DE6E-B4B6-5DDD-7DB296A3067B}"/>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E1F6667E-DF6A-BAFE-434D-8A95EB1B33C4}"/>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37391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AD372-CF49-4715-A6B3-A500D5C8BB9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81AD8EA-90B9-2CFF-DA3A-1E2C897954F1}"/>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899B8419-FBD3-9BA4-6DCD-CC3520B8B315}"/>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D4D9DA2C-7EEF-51E3-C70C-4515D9452833}"/>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6" name="Marcador de Posição do Rodapé 5">
            <a:extLst>
              <a:ext uri="{FF2B5EF4-FFF2-40B4-BE49-F238E27FC236}">
                <a16:creationId xmlns:a16="http://schemas.microsoft.com/office/drawing/2014/main" id="{51B0394C-1A9E-3B74-8262-C91AC34B2ACD}"/>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A0F01969-338D-2640-7CF1-8C69B4D01A1E}"/>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378894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F0C7A-C0ED-81B1-9F96-15790D968176}"/>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5495C1A-C19A-A2E8-09BB-6FFEA6502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D2253C3-2AA7-D274-C9F9-D70A651CFF9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524301FD-9400-8B18-5BA2-C097F2D74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49C899AB-F690-D863-D9B6-3638A5422ED7}"/>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F21D0BD7-CF19-D924-3536-4650220B5637}"/>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8" name="Marcador de Posição do Rodapé 7">
            <a:extLst>
              <a:ext uri="{FF2B5EF4-FFF2-40B4-BE49-F238E27FC236}">
                <a16:creationId xmlns:a16="http://schemas.microsoft.com/office/drawing/2014/main" id="{4D35EE70-496C-CBCA-6C3B-168415FEB177}"/>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9" name="Marcador de Posição do Número do Diapositivo 8">
            <a:extLst>
              <a:ext uri="{FF2B5EF4-FFF2-40B4-BE49-F238E27FC236}">
                <a16:creationId xmlns:a16="http://schemas.microsoft.com/office/drawing/2014/main" id="{96B98733-CBB8-F59E-84CA-383830CA2D4B}"/>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56027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0CCC4-3790-062F-15C0-26EA8CB61BD8}"/>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E061DEA-C48F-EF10-60F6-4B812ED760EA}"/>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4" name="Marcador de Posição do Rodapé 3">
            <a:extLst>
              <a:ext uri="{FF2B5EF4-FFF2-40B4-BE49-F238E27FC236}">
                <a16:creationId xmlns:a16="http://schemas.microsoft.com/office/drawing/2014/main" id="{8F8CA76E-D42B-5ADA-BF09-266B28288F55}"/>
              </a:ext>
            </a:extLst>
          </p:cNvPr>
          <p:cNvSpPr>
            <a:spLocks noGrp="1"/>
          </p:cNvSpPr>
          <p:nvPr>
            <p:ph type="ftr" sz="quarter" idx="11"/>
          </p:nvPr>
        </p:nvSpPr>
        <p:spPr>
          <a:xfrm>
            <a:off x="4038600" y="6356350"/>
            <a:ext cx="4114800" cy="365125"/>
          </a:xfrm>
          <a:prstGeom prst="rect">
            <a:avLst/>
          </a:prstGeom>
        </p:spPr>
        <p:txBody>
          <a:bodyPr/>
          <a:lstStyle/>
          <a:p>
            <a:endParaRPr lang="pt-PT" dirty="0"/>
          </a:p>
        </p:txBody>
      </p:sp>
      <p:sp>
        <p:nvSpPr>
          <p:cNvPr id="5" name="Marcador de Posição do Número do Diapositivo 4">
            <a:extLst>
              <a:ext uri="{FF2B5EF4-FFF2-40B4-BE49-F238E27FC236}">
                <a16:creationId xmlns:a16="http://schemas.microsoft.com/office/drawing/2014/main" id="{3D346070-6766-298D-DE48-F11B04DAC9D3}"/>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3509259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6AA3337-EE0D-7A60-1CD8-DCA898DEA13D}"/>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3" name="Marcador de Posição do Rodapé 2">
            <a:extLst>
              <a:ext uri="{FF2B5EF4-FFF2-40B4-BE49-F238E27FC236}">
                <a16:creationId xmlns:a16="http://schemas.microsoft.com/office/drawing/2014/main" id="{3AF1AA85-01D4-A3FE-FBC3-D7D0D3CA04B0}"/>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4" name="Marcador de Posição do Número do Diapositivo 3">
            <a:extLst>
              <a:ext uri="{FF2B5EF4-FFF2-40B4-BE49-F238E27FC236}">
                <a16:creationId xmlns:a16="http://schemas.microsoft.com/office/drawing/2014/main" id="{105E965B-038D-E635-98B5-87D1EA49E9AB}"/>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206716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ADAD-BD59-4D78-2AB1-B6C82B65DA69}"/>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87D937E-BCFC-3E13-7734-8042D68B5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84ED6441-243A-1931-C1CC-11D897D0F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E9BEFDB-AD6D-EB3F-BC8F-A6C5BD6342EA}"/>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6" name="Marcador de Posição do Rodapé 5">
            <a:extLst>
              <a:ext uri="{FF2B5EF4-FFF2-40B4-BE49-F238E27FC236}">
                <a16:creationId xmlns:a16="http://schemas.microsoft.com/office/drawing/2014/main" id="{D0074386-1438-A08C-4918-38D1279682AB}"/>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F2BD85EA-B559-ED2D-8628-17D8F9889030}"/>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2156009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BDC7B-A81D-5A98-78E8-99797C8F12E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DEDCD298-DB46-8E7A-38FB-A824E27C6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CF58CD03-EE5A-87AA-2B37-E039E4C30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7D70A8E-C15C-F7E8-F906-522E3626856E}"/>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6" name="Marcador de Posição do Rodapé 5">
            <a:extLst>
              <a:ext uri="{FF2B5EF4-FFF2-40B4-BE49-F238E27FC236}">
                <a16:creationId xmlns:a16="http://schemas.microsoft.com/office/drawing/2014/main" id="{F806C631-21F9-1643-B575-B5249B712391}"/>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E1F1A2AD-6082-5042-0157-9BAC925A972C}"/>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105615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812E3-0875-3D01-7AD1-10495F4200DB}"/>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F05D813-B121-812E-7ABB-5A6CEB55AA1D}"/>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5AB7237-453D-513F-E6F6-5F177483063A}"/>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5" name="Marcador de Posição do Rodapé 4">
            <a:extLst>
              <a:ext uri="{FF2B5EF4-FFF2-40B4-BE49-F238E27FC236}">
                <a16:creationId xmlns:a16="http://schemas.microsoft.com/office/drawing/2014/main" id="{BDF76CC0-083A-C9B3-37E8-9FD2C9A9D7E7}"/>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9B5F3657-47A8-D5B2-2B46-3B5BB9203357}"/>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85646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610F1A-1810-62A5-E666-190234B7006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DF1248E6-BE9E-743A-C79A-5F87C5B528E5}"/>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9542D5F-E351-1157-C454-8F1AADE0EF9E}"/>
              </a:ext>
            </a:extLst>
          </p:cNvPr>
          <p:cNvSpPr>
            <a:spLocks noGrp="1"/>
          </p:cNvSpPr>
          <p:nvPr>
            <p:ph type="dt" sz="half" idx="10"/>
          </p:nvPr>
        </p:nvSpPr>
        <p:spPr>
          <a:xfrm>
            <a:off x="838200" y="6356350"/>
            <a:ext cx="2743200" cy="365125"/>
          </a:xfrm>
          <a:prstGeom prst="rect">
            <a:avLst/>
          </a:prstGeom>
        </p:spPr>
        <p:txBody>
          <a:bodyPr/>
          <a:lstStyle/>
          <a:p>
            <a:fld id="{7D54C110-6B93-4102-8FE1-444050E342A7}" type="datetimeFigureOut">
              <a:rPr lang="pt-PT" smtClean="0"/>
              <a:t>25/08/2023</a:t>
            </a:fld>
            <a:endParaRPr lang="pt-PT"/>
          </a:p>
        </p:txBody>
      </p:sp>
      <p:sp>
        <p:nvSpPr>
          <p:cNvPr id="5" name="Marcador de Posição do Rodapé 4">
            <a:extLst>
              <a:ext uri="{FF2B5EF4-FFF2-40B4-BE49-F238E27FC236}">
                <a16:creationId xmlns:a16="http://schemas.microsoft.com/office/drawing/2014/main" id="{4CEFC0CE-F4A1-2F08-F10E-E9FE34C76A1B}"/>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5844448B-4B15-C4FD-7106-9B338893F322}"/>
              </a:ext>
            </a:extLst>
          </p:cNvPr>
          <p:cNvSpPr>
            <a:spLocks noGrp="1"/>
          </p:cNvSpPr>
          <p:nvPr>
            <p:ph type="sldNum" sz="quarter" idx="12"/>
          </p:nvPr>
        </p:nvSpPr>
        <p:spPr/>
        <p:txBody>
          <a:bodyPr/>
          <a:lstStyle/>
          <a:p>
            <a:fld id="{E31218EA-3877-4259-A1E2-04C1C0D9622B}" type="slidenum">
              <a:rPr lang="pt-PT" smtClean="0"/>
              <a:t>‹nº›</a:t>
            </a:fld>
            <a:endParaRPr lang="pt-PT"/>
          </a:p>
        </p:txBody>
      </p:sp>
    </p:spTree>
    <p:extLst>
      <p:ext uri="{BB962C8B-B14F-4D97-AF65-F5344CB8AC3E}">
        <p14:creationId xmlns:p14="http://schemas.microsoft.com/office/powerpoint/2010/main" val="184305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1AB2-EC0D-41C2-A0B5-1E0CB855F57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1C894-4550-400D-97DF-4C3BD573D44E}"/>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A2721FA-A374-48C2-B58D-3DE6D29B3FE0}"/>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Footer Placeholder 4">
            <a:extLst>
              <a:ext uri="{FF2B5EF4-FFF2-40B4-BE49-F238E27FC236}">
                <a16:creationId xmlns:a16="http://schemas.microsoft.com/office/drawing/2014/main" id="{AADF4EBC-9C67-4B87-907D-3D3DEAF91686}"/>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1C41B761-4BB6-48A7-89AC-00637BEC5D16}"/>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227635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4A89-B27A-403C-9BEF-8C4A15D6A1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69707D6-93A2-4332-AD0C-AE2BC282F1B2}"/>
              </a:ext>
            </a:extLst>
          </p:cNvPr>
          <p:cNvSpPr>
            <a:spLocks noGrp="1"/>
          </p:cNvSpPr>
          <p:nvPr>
            <p:ph sz="half" idx="1"/>
          </p:nvPr>
        </p:nvSpPr>
        <p:spPr>
          <a:xfrm>
            <a:off x="838200" y="1825625"/>
            <a:ext cx="5181600" cy="4351338"/>
          </a:xfrm>
          <a:prstGeom prst="rect">
            <a:avLst/>
          </a:prstGeom>
        </p:spPr>
        <p:txBody>
          <a:bodyPr/>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44430E-25BD-4917-BCED-ACEC8AFA83CB}"/>
              </a:ext>
            </a:extLst>
          </p:cNvPr>
          <p:cNvSpPr>
            <a:spLocks noGrp="1"/>
          </p:cNvSpPr>
          <p:nvPr>
            <p:ph sz="half" idx="2"/>
          </p:nvPr>
        </p:nvSpPr>
        <p:spPr>
          <a:xfrm>
            <a:off x="6172200" y="1825625"/>
            <a:ext cx="5181600" cy="4351338"/>
          </a:xfrm>
          <a:prstGeom prst="rect">
            <a:avLst/>
          </a:prstGeom>
        </p:spPr>
        <p:txBody>
          <a:bodyPr/>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671FF98-56A9-4C55-98A1-07AD8DF4BFAB}"/>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Footer Placeholder 5">
            <a:extLst>
              <a:ext uri="{FF2B5EF4-FFF2-40B4-BE49-F238E27FC236}">
                <a16:creationId xmlns:a16="http://schemas.microsoft.com/office/drawing/2014/main" id="{477DE52B-6C95-4C83-AEED-05DB6399D411}"/>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7" name="Slide Number Placeholder 6">
            <a:extLst>
              <a:ext uri="{FF2B5EF4-FFF2-40B4-BE49-F238E27FC236}">
                <a16:creationId xmlns:a16="http://schemas.microsoft.com/office/drawing/2014/main" id="{3AECD0EA-C7A7-4D62-9FED-70AF5867FEFA}"/>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422244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CBFD-EA4F-49D9-8602-AF772A21244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941B20-F07B-44AB-B1DD-4F2AF6F02B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F070360-EFF0-4C47-9408-935C6042B80B}"/>
              </a:ext>
            </a:extLst>
          </p:cNvPr>
          <p:cNvSpPr>
            <a:spLocks noGrp="1"/>
          </p:cNvSpPr>
          <p:nvPr>
            <p:ph sz="half" idx="2"/>
          </p:nvPr>
        </p:nvSpPr>
        <p:spPr>
          <a:xfrm>
            <a:off x="839788" y="2505075"/>
            <a:ext cx="5157787" cy="3684588"/>
          </a:xfrm>
          <a:prstGeom prst="rect">
            <a:avLst/>
          </a:prstGeom>
        </p:spPr>
        <p:txBody>
          <a:bodyPr/>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AB19374-6B79-476D-8417-20FE9F0548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082F93-CA55-4FC4-ADA1-F4C44B504BE6}"/>
              </a:ext>
            </a:extLst>
          </p:cNvPr>
          <p:cNvSpPr>
            <a:spLocks noGrp="1"/>
          </p:cNvSpPr>
          <p:nvPr>
            <p:ph sz="quarter" idx="4"/>
          </p:nvPr>
        </p:nvSpPr>
        <p:spPr>
          <a:xfrm>
            <a:off x="6172200" y="2505075"/>
            <a:ext cx="5183188" cy="3684588"/>
          </a:xfrm>
          <a:prstGeom prst="rect">
            <a:avLst/>
          </a:prstGeom>
        </p:spPr>
        <p:txBody>
          <a:bodyPr/>
          <a:lstStyle>
            <a:lvl1pPr>
              <a:defRPr b="0" i="0">
                <a:latin typeface="Trebuchet MS" panose="020B0703020202090204" pitchFamily="34" charset="0"/>
              </a:defRPr>
            </a:lvl1pPr>
            <a:lvl2pPr>
              <a:defRPr b="0" i="0">
                <a:latin typeface="Trebuchet MS" panose="020B0703020202090204" pitchFamily="34" charset="0"/>
              </a:defRPr>
            </a:lvl2pPr>
            <a:lvl3pPr>
              <a:defRPr b="0" i="0">
                <a:latin typeface="Trebuchet MS" panose="020B0703020202090204" pitchFamily="34" charset="0"/>
              </a:defRPr>
            </a:lvl3pPr>
            <a:lvl4pPr>
              <a:defRPr b="0" i="0">
                <a:latin typeface="Trebuchet MS" panose="020B0703020202090204" pitchFamily="34" charset="0"/>
              </a:defRPr>
            </a:lvl4pPr>
            <a:lvl5pPr>
              <a:defRPr b="0" i="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1F5CB5A-D056-4A18-B2BF-019E31A3BB25}"/>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8" name="Footer Placeholder 7">
            <a:extLst>
              <a:ext uri="{FF2B5EF4-FFF2-40B4-BE49-F238E27FC236}">
                <a16:creationId xmlns:a16="http://schemas.microsoft.com/office/drawing/2014/main" id="{6A8E9D66-878B-41F8-BD2C-2FB6EBAAF801}"/>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9" name="Slide Number Placeholder 8">
            <a:extLst>
              <a:ext uri="{FF2B5EF4-FFF2-40B4-BE49-F238E27FC236}">
                <a16:creationId xmlns:a16="http://schemas.microsoft.com/office/drawing/2014/main" id="{19DB81AB-7407-409C-8A17-E1F8354C4799}"/>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395116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4584-524B-47C5-B6F1-1BE96E3DF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822702B-6B6C-46CB-B949-9D943A38601E}"/>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4" name="Footer Placeholder 3">
            <a:extLst>
              <a:ext uri="{FF2B5EF4-FFF2-40B4-BE49-F238E27FC236}">
                <a16:creationId xmlns:a16="http://schemas.microsoft.com/office/drawing/2014/main" id="{2655DE9E-CC16-4CD5-996A-B7C17CAC4691}"/>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5" name="Slide Number Placeholder 4">
            <a:extLst>
              <a:ext uri="{FF2B5EF4-FFF2-40B4-BE49-F238E27FC236}">
                <a16:creationId xmlns:a16="http://schemas.microsoft.com/office/drawing/2014/main" id="{DB254ADE-81D8-49D5-AEAB-93D24D8F8F00}"/>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56862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0667A-7590-4ECA-B5BF-FFF305F1F246}"/>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3" name="Footer Placeholder 2">
            <a:extLst>
              <a:ext uri="{FF2B5EF4-FFF2-40B4-BE49-F238E27FC236}">
                <a16:creationId xmlns:a16="http://schemas.microsoft.com/office/drawing/2014/main" id="{324B08B3-23C4-4B74-9B74-72DF648C03C6}"/>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4" name="Slide Number Placeholder 3">
            <a:extLst>
              <a:ext uri="{FF2B5EF4-FFF2-40B4-BE49-F238E27FC236}">
                <a16:creationId xmlns:a16="http://schemas.microsoft.com/office/drawing/2014/main" id="{30F8FD8E-29FF-4AB7-ADFC-227FAD93930F}"/>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291000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27E8-AF6A-46A6-A34B-3C28420D53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77AC8-F669-4945-91C4-8BDA19589D74}"/>
              </a:ext>
            </a:extLst>
          </p:cNvPr>
          <p:cNvSpPr>
            <a:spLocks noGrp="1"/>
          </p:cNvSpPr>
          <p:nvPr>
            <p:ph idx="1"/>
          </p:nvPr>
        </p:nvSpPr>
        <p:spPr>
          <a:xfrm>
            <a:off x="5183188" y="987425"/>
            <a:ext cx="6172200" cy="4873625"/>
          </a:xfrm>
          <a:prstGeom prst="rect">
            <a:avLst/>
          </a:prstGeom>
        </p:spPr>
        <p:txBody>
          <a:bodyPr/>
          <a:lstStyle>
            <a:lvl1pPr>
              <a:defRPr sz="3200" b="0" i="0">
                <a:latin typeface="Trebuchet MS" panose="020B0703020202090204" pitchFamily="34" charset="0"/>
              </a:defRPr>
            </a:lvl1pPr>
            <a:lvl2pPr>
              <a:defRPr sz="2800" b="0" i="0">
                <a:latin typeface="Trebuchet MS" panose="020B0703020202090204" pitchFamily="34" charset="0"/>
              </a:defRPr>
            </a:lvl2pPr>
            <a:lvl3pPr>
              <a:defRPr sz="2400" b="0" i="0">
                <a:latin typeface="Trebuchet MS" panose="020B0703020202090204" pitchFamily="34" charset="0"/>
              </a:defRPr>
            </a:lvl3pPr>
            <a:lvl4pPr>
              <a:defRPr sz="2000" b="0" i="0">
                <a:latin typeface="Trebuchet MS" panose="020B0703020202090204" pitchFamily="34" charset="0"/>
              </a:defRPr>
            </a:lvl4pPr>
            <a:lvl5pPr>
              <a:defRPr sz="2000" b="0" i="0">
                <a:latin typeface="Trebuchet MS" panose="020B070302020209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3465FB-F148-4DC7-86DE-5F1B8F8896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Trebuchet MS" panose="020B070302020209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FC6E6D6-B734-49AE-972D-895B3147E683}"/>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Footer Placeholder 5">
            <a:extLst>
              <a:ext uri="{FF2B5EF4-FFF2-40B4-BE49-F238E27FC236}">
                <a16:creationId xmlns:a16="http://schemas.microsoft.com/office/drawing/2014/main" id="{A53A6703-2649-4C50-AA2D-A8EFBDDC64EA}"/>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7" name="Slide Number Placeholder 6">
            <a:extLst>
              <a:ext uri="{FF2B5EF4-FFF2-40B4-BE49-F238E27FC236}">
                <a16:creationId xmlns:a16="http://schemas.microsoft.com/office/drawing/2014/main" id="{3D56F48E-9557-44CE-83E8-F8857B3A5B60}"/>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69269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8C0D-B903-430A-AEA1-2E5FF1BAE7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322AB2-2BC3-4C65-B548-B4BCA8C5A06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279BA0F-2865-4CCB-92C4-94568EE71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Trebuchet MS" panose="020B070302020209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B7E6B65-2BA4-4C27-8F45-2EED6A06C217}"/>
              </a:ext>
            </a:extLst>
          </p:cNvPr>
          <p:cNvSpPr>
            <a:spLocks noGrp="1"/>
          </p:cNvSpPr>
          <p:nvPr>
            <p:ph type="dt" sz="half" idx="10"/>
          </p:nvPr>
        </p:nvSpPr>
        <p:spPr>
          <a:xfrm>
            <a:off x="838200" y="6356350"/>
            <a:ext cx="27432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6" name="Footer Placeholder 5">
            <a:extLst>
              <a:ext uri="{FF2B5EF4-FFF2-40B4-BE49-F238E27FC236}">
                <a16:creationId xmlns:a16="http://schemas.microsoft.com/office/drawing/2014/main" id="{F169969E-456E-475C-B105-BC1A5DC68565}"/>
              </a:ext>
            </a:extLst>
          </p:cNvPr>
          <p:cNvSpPr>
            <a:spLocks noGrp="1"/>
          </p:cNvSpPr>
          <p:nvPr>
            <p:ph type="ftr" sz="quarter" idx="11"/>
          </p:nvPr>
        </p:nvSpPr>
        <p:spPr>
          <a:xfrm>
            <a:off x="4038600" y="6356350"/>
            <a:ext cx="4114800" cy="365125"/>
          </a:xfrm>
          <a:prstGeom prst="rect">
            <a:avLst/>
          </a:prstGeom>
        </p:spPr>
        <p:txBody>
          <a:bodyPr/>
          <a:lstStyle>
            <a:lvl1pPr>
              <a:defRPr b="0" i="0">
                <a:latin typeface="Trebuchet MS" panose="020B0703020202090204" pitchFamily="34" charset="0"/>
              </a:defRPr>
            </a:lvl1pPr>
          </a:lstStyle>
          <a:p>
            <a:endParaRPr lang="en-US" dirty="0"/>
          </a:p>
        </p:txBody>
      </p:sp>
      <p:sp>
        <p:nvSpPr>
          <p:cNvPr id="7" name="Slide Number Placeholder 6">
            <a:extLst>
              <a:ext uri="{FF2B5EF4-FFF2-40B4-BE49-F238E27FC236}">
                <a16:creationId xmlns:a16="http://schemas.microsoft.com/office/drawing/2014/main" id="{25CA16AF-FD8B-4C7B-A985-B30BB88AA0B2}"/>
              </a:ext>
            </a:extLst>
          </p:cNvPr>
          <p:cNvSpPr>
            <a:spLocks noGrp="1"/>
          </p:cNvSpPr>
          <p:nvPr>
            <p:ph type="sldNum" sz="quarter" idx="12"/>
          </p:nvPr>
        </p:nvSpPr>
        <p:spPr>
          <a:xfrm>
            <a:off x="8610600" y="6356350"/>
            <a:ext cx="2743200" cy="365125"/>
          </a:xfrm>
          <a:prstGeom prst="rect">
            <a:avLst/>
          </a:prstGeom>
        </p:spPr>
        <p:txBody>
          <a:bodyPr/>
          <a:lstStyle>
            <a:lvl1pPr>
              <a:defRPr b="0" i="0">
                <a:latin typeface="Trebuchet MS" panose="020B0703020202090204" pitchFamily="34" charset="0"/>
              </a:defRPr>
            </a:lvl1pPr>
          </a:lstStyle>
          <a:p>
            <a:fld id="{E60C652A-D9B9-4D10-8D24-244A292E42FA}" type="slidenum">
              <a:rPr lang="en-US" smtClean="0"/>
              <a:pPr/>
              <a:t>‹nº›</a:t>
            </a:fld>
            <a:endParaRPr lang="en-US" dirty="0"/>
          </a:p>
        </p:txBody>
      </p:sp>
    </p:spTree>
    <p:extLst>
      <p:ext uri="{BB962C8B-B14F-4D97-AF65-F5344CB8AC3E}">
        <p14:creationId xmlns:p14="http://schemas.microsoft.com/office/powerpoint/2010/main" val="132406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2F5A4F-8596-48FC-BDBF-B7A927498FD4}"/>
              </a:ext>
            </a:extLst>
          </p:cNvPr>
          <p:cNvSpPr txBox="1"/>
          <p:nvPr userDrawn="1"/>
        </p:nvSpPr>
        <p:spPr>
          <a:xfrm rot="10800000" flipV="1">
            <a:off x="10278625" y="379517"/>
            <a:ext cx="1515812" cy="338554"/>
          </a:xfrm>
          <a:prstGeom prst="rect">
            <a:avLst/>
          </a:prstGeom>
          <a:noFill/>
        </p:spPr>
        <p:txBody>
          <a:bodyPr wrap="square" rtlCol="0">
            <a:spAutoFit/>
          </a:bodyPr>
          <a:lstStyle/>
          <a:p>
            <a:pPr algn="r"/>
            <a:r>
              <a:rPr lang="id-ID" sz="1050" b="0" i="0" dirty="0">
                <a:solidFill>
                  <a:schemeClr val="bg1">
                    <a:lumMod val="85000"/>
                  </a:schemeClr>
                </a:solidFill>
                <a:latin typeface="Poppins" panose="00000500000000000000" pitchFamily="2" charset="0"/>
                <a:ea typeface="Roboto Condensed" panose="02000000000000000000" pitchFamily="2" charset="0"/>
                <a:cs typeface="Poppins" panose="00000500000000000000" pitchFamily="2" charset="0"/>
              </a:rPr>
              <a:t>Page </a:t>
            </a:r>
            <a:fld id="{260E2A6B-A809-4840-BF14-8648BC0BDF87}" type="slidenum">
              <a:rPr lang="id-ID" sz="1600" b="0" i="0" smtClean="0">
                <a:solidFill>
                  <a:schemeClr val="tx1">
                    <a:lumMod val="50000"/>
                    <a:lumOff val="50000"/>
                  </a:schemeClr>
                </a:solidFill>
                <a:latin typeface="Poppins" panose="00000500000000000000" pitchFamily="2" charset="0"/>
                <a:ea typeface="Roboto Condensed" panose="02000000000000000000" pitchFamily="2" charset="0"/>
                <a:cs typeface="Poppins" panose="00000500000000000000" pitchFamily="2" charset="0"/>
              </a:rPr>
              <a:pPr algn="r"/>
              <a:t>‹nº›</a:t>
            </a:fld>
            <a:endParaRPr lang="id-ID" sz="6000" b="0" i="0" dirty="0">
              <a:solidFill>
                <a:schemeClr val="tx1">
                  <a:lumMod val="50000"/>
                  <a:lumOff val="50000"/>
                </a:schemeClr>
              </a:solidFill>
              <a:latin typeface="Poppins" panose="00000500000000000000" pitchFamily="2" charset="0"/>
              <a:ea typeface="Roboto Condensed" panose="02000000000000000000" pitchFamily="2" charset="0"/>
              <a:cs typeface="Poppins" panose="00000500000000000000" pitchFamily="2" charset="0"/>
            </a:endParaRPr>
          </a:p>
        </p:txBody>
      </p:sp>
    </p:spTree>
    <p:extLst>
      <p:ext uri="{BB962C8B-B14F-4D97-AF65-F5344CB8AC3E}">
        <p14:creationId xmlns:p14="http://schemas.microsoft.com/office/powerpoint/2010/main" val="188928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6" r:id="rId13"/>
    <p:sldLayoutId id="2147483706" r:id="rId14"/>
    <p:sldLayoutId id="2147483707" r:id="rId15"/>
    <p:sldLayoutId id="2147483712" r:id="rId16"/>
    <p:sldLayoutId id="214748371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022A26D-851A-A8C0-234D-F0A9C5274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DE624DBE-F807-6BB6-A025-59C7A8834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Número do Diapositivo 5">
            <a:extLst>
              <a:ext uri="{FF2B5EF4-FFF2-40B4-BE49-F238E27FC236}">
                <a16:creationId xmlns:a16="http://schemas.microsoft.com/office/drawing/2014/main" id="{48117FE6-98D8-5C4A-F839-67A2D08AA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218EA-3877-4259-A1E2-04C1C0D9622B}" type="slidenum">
              <a:rPr lang="pt-PT" smtClean="0"/>
              <a:t>‹nº›</a:t>
            </a:fld>
            <a:endParaRPr lang="pt-PT" dirty="0"/>
          </a:p>
        </p:txBody>
      </p:sp>
    </p:spTree>
    <p:extLst>
      <p:ext uri="{BB962C8B-B14F-4D97-AF65-F5344CB8AC3E}">
        <p14:creationId xmlns:p14="http://schemas.microsoft.com/office/powerpoint/2010/main" val="12629425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C0DD27-0604-453F-AFF4-32D42896BDEB}"/>
              </a:ext>
            </a:extLst>
          </p:cNvPr>
          <p:cNvSpPr/>
          <p:nvPr/>
        </p:nvSpPr>
        <p:spPr>
          <a:xfrm>
            <a:off x="3971487" y="1878572"/>
            <a:ext cx="4398961" cy="2215991"/>
          </a:xfrm>
          <a:prstGeom prst="rect">
            <a:avLst/>
          </a:prstGeom>
        </p:spPr>
        <p:txBody>
          <a:bodyPr wrap="none">
            <a:spAutoFit/>
          </a:bodyPr>
          <a:lstStyle/>
          <a:p>
            <a:r>
              <a:rPr lang="en-US" sz="13800" b="1" dirty="0">
                <a:solidFill>
                  <a:schemeClr val="bg1">
                    <a:alpha val="15000"/>
                  </a:schemeClr>
                </a:solidFill>
                <a:latin typeface="Poppins" panose="00000500000000000000" pitchFamily="2" charset="0"/>
                <a:ea typeface="Roboto" panose="02000000000000000000" pitchFamily="2" charset="0"/>
                <a:cs typeface="Poppins" panose="00000500000000000000" pitchFamily="2" charset="0"/>
              </a:rPr>
              <a:t>2021 </a:t>
            </a:r>
            <a:endParaRPr lang="en-US" sz="13800" b="1" dirty="0">
              <a:solidFill>
                <a:schemeClr val="bg1">
                  <a:alpha val="15000"/>
                </a:schemeClr>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D1752003-AFE5-4D74-9F31-7ED08CC184BD}"/>
              </a:ext>
            </a:extLst>
          </p:cNvPr>
          <p:cNvSpPr txBox="1"/>
          <p:nvPr/>
        </p:nvSpPr>
        <p:spPr>
          <a:xfrm>
            <a:off x="403763" y="2173250"/>
            <a:ext cx="7284054" cy="1415772"/>
          </a:xfrm>
          <a:prstGeom prst="rect">
            <a:avLst/>
          </a:prstGeom>
          <a:noFill/>
          <a:effectLst>
            <a:outerShdw blurRad="482600" dist="38100" dir="5400000" algn="t" rotWithShape="0">
              <a:prstClr val="black">
                <a:alpha val="21000"/>
              </a:prstClr>
            </a:outerShdw>
          </a:effectLst>
        </p:spPr>
        <p:txBody>
          <a:bodyPr wrap="square" rtlCol="0">
            <a:spAutoFit/>
          </a:bodyPr>
          <a:lstStyle/>
          <a:p>
            <a:r>
              <a:rPr lang="en-US" sz="6600" b="1" spc="300" dirty="0">
                <a:solidFill>
                  <a:schemeClr val="accent1">
                    <a:lumMod val="50000"/>
                  </a:schemeClr>
                </a:solidFill>
                <a:latin typeface="Poppins" panose="00000500000000000000" pitchFamily="2" charset="0"/>
                <a:ea typeface="Liberation Sans" panose="020B0604020202020204" pitchFamily="34" charset="0"/>
                <a:cs typeface="Poppins" panose="00000500000000000000" pitchFamily="2" charset="0"/>
              </a:rPr>
              <a:t>Scenario 2</a:t>
            </a:r>
          </a:p>
          <a:p>
            <a:pPr algn="just"/>
            <a:r>
              <a:rPr lang="en-US" sz="2000" spc="300" dirty="0">
                <a:solidFill>
                  <a:schemeClr val="accent1">
                    <a:lumMod val="50000"/>
                  </a:schemeClr>
                </a:solidFill>
                <a:latin typeface="Poppins" panose="00000500000000000000" pitchFamily="2" charset="0"/>
                <a:ea typeface="Liberation Sans" panose="020B0604020202020204" pitchFamily="34" charset="0"/>
                <a:cs typeface="Poppins" panose="00000500000000000000" pitchFamily="2" charset="0"/>
              </a:rPr>
              <a:t>Explaining guide to the Energy Game</a:t>
            </a:r>
            <a:endParaRPr lang="en-US" sz="2000" b="1" spc="300" dirty="0">
              <a:solidFill>
                <a:schemeClr val="accent1">
                  <a:lumMod val="50000"/>
                </a:schemeClr>
              </a:solidFill>
              <a:latin typeface="Poppins" panose="00000500000000000000" pitchFamily="2" charset="0"/>
              <a:ea typeface="Liberation Sans" panose="020B0604020202020204" pitchFamily="34" charset="0"/>
              <a:cs typeface="Poppins" panose="00000500000000000000" pitchFamily="2" charset="0"/>
            </a:endParaRPr>
          </a:p>
        </p:txBody>
      </p:sp>
      <p:sp>
        <p:nvSpPr>
          <p:cNvPr id="44" name="Retângulo 43">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Título 1">
            <a:extLst>
              <a:ext uri="{FF2B5EF4-FFF2-40B4-BE49-F238E27FC236}">
                <a16:creationId xmlns:a16="http://schemas.microsoft.com/office/drawing/2014/main" id="{1DE5ABCA-0958-6A46-9F95-312E2A032D29}"/>
              </a:ext>
            </a:extLst>
          </p:cNvPr>
          <p:cNvSpPr txBox="1">
            <a:spLocks/>
          </p:cNvSpPr>
          <p:nvPr/>
        </p:nvSpPr>
        <p:spPr>
          <a:xfrm>
            <a:off x="451018" y="4035688"/>
            <a:ext cx="5943643" cy="1871103"/>
          </a:xfrm>
          <a:prstGeom prst="flowChartDelay">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mj-cs"/>
              </a:defRPr>
            </a:lvl1pPr>
          </a:lstStyle>
          <a:p>
            <a:r>
              <a:rPr lang="en-GB" sz="1600" b="1" dirty="0">
                <a:latin typeface="Calibri Light" panose="020F0302020204030204" pitchFamily="34" charset="0"/>
                <a:ea typeface="Arial Unicode MS" panose="020B0604020202020204" pitchFamily="34" charset="-128"/>
                <a:cs typeface="Arial Unicode MS" panose="020B0604020202020204" pitchFamily="34" charset="-128"/>
              </a:rPr>
              <a:t>PAFSE: Partnerships for Science Education</a:t>
            </a:r>
            <a:br>
              <a:rPr lang="en-GB" sz="1400" dirty="0">
                <a:latin typeface="Calibri Light" panose="020F0302020204030204" pitchFamily="34" charset="0"/>
                <a:ea typeface="Arial Unicode MS" panose="020B0604020202020204" pitchFamily="34" charset="-128"/>
                <a:cs typeface="Arial Unicode MS" panose="020B0604020202020204" pitchFamily="34" charset="-128"/>
              </a:rPr>
            </a:br>
            <a:br>
              <a:rPr lang="en-GB" sz="1400" dirty="0">
                <a:latin typeface="Calibri Light" panose="020F0302020204030204" pitchFamily="34" charset="0"/>
                <a:ea typeface="Arial Unicode MS" panose="020B0604020202020204" pitchFamily="34" charset="-128"/>
                <a:cs typeface="Arial Unicode MS" panose="020B0604020202020204" pitchFamily="34" charset="-128"/>
              </a:rPr>
            </a:br>
            <a:r>
              <a:rPr lang="en-GB" sz="1200" dirty="0">
                <a:latin typeface="Calibri Light" panose="020F0302020204030204" pitchFamily="34" charset="0"/>
                <a:ea typeface="Arial Unicode MS" panose="020B0604020202020204" pitchFamily="34" charset="-128"/>
                <a:cs typeface="Arial Unicode MS" panose="020B0604020202020204" pitchFamily="34" charset="-128"/>
              </a:rPr>
              <a:t>Project approved under </a:t>
            </a:r>
            <a:r>
              <a:rPr lang="en-US" sz="1200" dirty="0">
                <a:latin typeface="Calibri Light" panose="020F0302020204030204" pitchFamily="34" charset="0"/>
                <a:ea typeface="Arial Unicode MS" panose="020B0604020202020204" pitchFamily="34" charset="-128"/>
                <a:cs typeface="Arial Unicode MS" panose="020B0604020202020204" pitchFamily="34" charset="-128"/>
              </a:rPr>
              <a:t>Horizon 2020</a:t>
            </a:r>
            <a:r>
              <a:rPr lang="el-GR" sz="1200" dirty="0">
                <a:latin typeface="Calibri Light" panose="020F0302020204030204" pitchFamily="34" charset="0"/>
                <a:ea typeface="Arial Unicode MS" panose="020B0604020202020204" pitchFamily="34" charset="-128"/>
                <a:cs typeface="Arial Unicode MS" panose="020B0604020202020204" pitchFamily="34" charset="-128"/>
              </a:rPr>
              <a:t>: </a:t>
            </a:r>
            <a:r>
              <a:rPr lang="en-US" sz="1200" dirty="0">
                <a:latin typeface="Calibri Light" panose="020F0302020204030204" pitchFamily="34" charset="0"/>
                <a:ea typeface="Arial Unicode MS" panose="020B0604020202020204" pitchFamily="34" charset="-128"/>
                <a:cs typeface="Arial Unicode MS" panose="020B0604020202020204" pitchFamily="34" charset="-128"/>
              </a:rPr>
              <a:t>Science with and for Society</a:t>
            </a:r>
            <a:br>
              <a:rPr lang="el-GR" sz="1200" dirty="0">
                <a:latin typeface="Calibri Light" panose="020F0302020204030204" pitchFamily="34" charset="0"/>
                <a:ea typeface="Arial Unicode MS" panose="020B0604020202020204" pitchFamily="34" charset="-128"/>
                <a:cs typeface="Arial Unicode MS" panose="020B0604020202020204" pitchFamily="34" charset="-128"/>
              </a:rPr>
            </a:br>
            <a:r>
              <a:rPr lang="en-US" sz="1200" dirty="0">
                <a:latin typeface="Calibri Light" panose="020F0302020204030204" pitchFamily="34" charset="0"/>
                <a:ea typeface="Arial Unicode MS" panose="020B0604020202020204" pitchFamily="34" charset="-128"/>
                <a:cs typeface="Arial Unicode MS" panose="020B0604020202020204" pitchFamily="34" charset="-128"/>
              </a:rPr>
              <a:t>Call: H2020-SwafS-2018-2020</a:t>
            </a:r>
            <a:br>
              <a:rPr lang="en-US" sz="1200" dirty="0">
                <a:latin typeface="Calibri Light" panose="020F0302020204030204" pitchFamily="34" charset="0"/>
                <a:ea typeface="Arial Unicode MS" panose="020B0604020202020204" pitchFamily="34" charset="-128"/>
                <a:cs typeface="Arial Unicode MS" panose="020B0604020202020204" pitchFamily="34" charset="-128"/>
              </a:rPr>
            </a:br>
            <a:r>
              <a:rPr lang="en-US" sz="1200" dirty="0">
                <a:latin typeface="Calibri Light" panose="020F0302020204030204" pitchFamily="34" charset="0"/>
                <a:ea typeface="Arial Unicode MS" panose="020B0604020202020204" pitchFamily="34" charset="-128"/>
                <a:cs typeface="Arial Unicode MS" panose="020B0604020202020204" pitchFamily="34" charset="-128"/>
              </a:rPr>
              <a:t>Topic: Open schooling and collaboration on science education</a:t>
            </a:r>
            <a:br>
              <a:rPr lang="en-US" sz="1200" dirty="0">
                <a:latin typeface="Calibri Light" panose="020F0302020204030204" pitchFamily="34" charset="0"/>
                <a:ea typeface="Arial Unicode MS" panose="020B0604020202020204" pitchFamily="34" charset="-128"/>
                <a:cs typeface="Arial Unicode MS" panose="020B0604020202020204" pitchFamily="34" charset="-128"/>
              </a:rPr>
            </a:br>
            <a:endParaRPr lang="en-US" sz="1200" dirty="0">
              <a:solidFill>
                <a:schemeClr val="bg1"/>
              </a:solidFill>
              <a:latin typeface="Calibri Light" panose="020F0302020204030204" pitchFamily="34" charset="0"/>
              <a:ea typeface="Arial Unicode MS" panose="020B0604020202020204" pitchFamily="34" charset="-128"/>
              <a:cs typeface="Arial Unicode MS" panose="020B0604020202020204" pitchFamily="34" charset="-128"/>
            </a:endParaRPr>
          </a:p>
        </p:txBody>
      </p:sp>
      <p:pic>
        <p:nvPicPr>
          <p:cNvPr id="21" name="Imagem 20" descr="Uma imagem com texto&#10;&#10;Descrição gerada automaticamente">
            <a:extLst>
              <a:ext uri="{FF2B5EF4-FFF2-40B4-BE49-F238E27FC236}">
                <a16:creationId xmlns:a16="http://schemas.microsoft.com/office/drawing/2014/main" id="{F376BC46-CE7D-5047-8603-1F6FB7191B6E}"/>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189247" y="213567"/>
            <a:ext cx="2246029" cy="628651"/>
          </a:xfrm>
          <a:prstGeom prst="rect">
            <a:avLst/>
          </a:prstGeom>
        </p:spPr>
      </p:pic>
      <p:pic>
        <p:nvPicPr>
          <p:cNvPr id="23"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177C7800-7F15-4B44-91BE-D6F64FB9F746}"/>
              </a:ext>
            </a:extLst>
          </p:cNvPr>
          <p:cNvPicPr>
            <a:picLocks noChangeAspect="1"/>
          </p:cNvPicPr>
          <p:nvPr/>
        </p:nvPicPr>
        <p:blipFill>
          <a:blip r:embed="rId4"/>
          <a:stretch>
            <a:fillRect/>
          </a:stretch>
        </p:blipFill>
        <p:spPr>
          <a:xfrm flipV="1">
            <a:off x="7281949" y="1125018"/>
            <a:ext cx="4785351" cy="5599545"/>
          </a:xfrm>
          <a:prstGeom prst="rect">
            <a:avLst/>
          </a:prstGeom>
        </p:spPr>
      </p:pic>
      <p:sp>
        <p:nvSpPr>
          <p:cNvPr id="26" name="Rectangle 27">
            <a:extLst>
              <a:ext uri="{FF2B5EF4-FFF2-40B4-BE49-F238E27FC236}">
                <a16:creationId xmlns:a16="http://schemas.microsoft.com/office/drawing/2014/main" id="{D6A0A9E9-3FDF-0644-AB0A-2D4855D311D7}"/>
              </a:ext>
            </a:extLst>
          </p:cNvPr>
          <p:cNvSpPr/>
          <p:nvPr/>
        </p:nvSpPr>
        <p:spPr>
          <a:xfrm>
            <a:off x="10611415" y="213566"/>
            <a:ext cx="967875" cy="628651"/>
          </a:xfrm>
          <a:prstGeom prst="rect">
            <a:avLst/>
          </a:prstGeom>
          <a:blipFill rotWithShape="1">
            <a:blip r:embed="rId5"/>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Tree>
    <p:extLst>
      <p:ext uri="{BB962C8B-B14F-4D97-AF65-F5344CB8AC3E}">
        <p14:creationId xmlns:p14="http://schemas.microsoft.com/office/powerpoint/2010/main" val="142385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Game Icons</a:t>
            </a:r>
          </a:p>
        </p:txBody>
      </p:sp>
      <p:sp>
        <p:nvSpPr>
          <p:cNvPr id="2" name="Retângulo: Cantos Arredondados 1">
            <a:extLst>
              <a:ext uri="{FF2B5EF4-FFF2-40B4-BE49-F238E27FC236}">
                <a16:creationId xmlns:a16="http://schemas.microsoft.com/office/drawing/2014/main" id="{E37DB9F9-E6C6-B85B-0ADB-465B7427EBCE}"/>
              </a:ext>
            </a:extLst>
          </p:cNvPr>
          <p:cNvSpPr/>
          <p:nvPr/>
        </p:nvSpPr>
        <p:spPr>
          <a:xfrm>
            <a:off x="189247" y="1727558"/>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3" name="Oval 2">
            <a:extLst>
              <a:ext uri="{FF2B5EF4-FFF2-40B4-BE49-F238E27FC236}">
                <a16:creationId xmlns:a16="http://schemas.microsoft.com/office/drawing/2014/main" id="{9E4570A3-655D-99CC-BD79-7BBE608E1ABB}"/>
              </a:ext>
            </a:extLst>
          </p:cNvPr>
          <p:cNvSpPr/>
          <p:nvPr/>
        </p:nvSpPr>
        <p:spPr>
          <a:xfrm>
            <a:off x="392135" y="1932898"/>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4" name="Oval 3">
            <a:extLst>
              <a:ext uri="{FF2B5EF4-FFF2-40B4-BE49-F238E27FC236}">
                <a16:creationId xmlns:a16="http://schemas.microsoft.com/office/drawing/2014/main" id="{A9548F46-DEFA-2399-A458-B972DFA59F1D}"/>
              </a:ext>
            </a:extLst>
          </p:cNvPr>
          <p:cNvSpPr/>
          <p:nvPr/>
        </p:nvSpPr>
        <p:spPr>
          <a:xfrm>
            <a:off x="786832" y="1932898"/>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13" name="Oval 12">
            <a:extLst>
              <a:ext uri="{FF2B5EF4-FFF2-40B4-BE49-F238E27FC236}">
                <a16:creationId xmlns:a16="http://schemas.microsoft.com/office/drawing/2014/main" id="{1B4F7D6D-A80C-8AF6-EBBA-4066DBA841E0}"/>
              </a:ext>
            </a:extLst>
          </p:cNvPr>
          <p:cNvSpPr/>
          <p:nvPr/>
        </p:nvSpPr>
        <p:spPr>
          <a:xfrm>
            <a:off x="392135" y="232461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14" name="Oval 13">
            <a:extLst>
              <a:ext uri="{FF2B5EF4-FFF2-40B4-BE49-F238E27FC236}">
                <a16:creationId xmlns:a16="http://schemas.microsoft.com/office/drawing/2014/main" id="{DFFF877F-5C1F-191A-D456-5964E1B6CA24}"/>
              </a:ext>
            </a:extLst>
          </p:cNvPr>
          <p:cNvSpPr/>
          <p:nvPr/>
        </p:nvSpPr>
        <p:spPr>
          <a:xfrm>
            <a:off x="786832" y="232461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15" name="CaixaDeTexto 14">
            <a:extLst>
              <a:ext uri="{FF2B5EF4-FFF2-40B4-BE49-F238E27FC236}">
                <a16:creationId xmlns:a16="http://schemas.microsoft.com/office/drawing/2014/main" id="{2D80F118-B823-CFAF-AE6A-C2C6BD3D1650}"/>
              </a:ext>
            </a:extLst>
          </p:cNvPr>
          <p:cNvSpPr txBox="1"/>
          <p:nvPr/>
        </p:nvSpPr>
        <p:spPr>
          <a:xfrm>
            <a:off x="1488527" y="2027354"/>
            <a:ext cx="8769661" cy="369332"/>
          </a:xfrm>
          <a:prstGeom prst="rect">
            <a:avLst/>
          </a:prstGeom>
          <a:noFill/>
        </p:spPr>
        <p:txBody>
          <a:bodyPr wrap="square">
            <a:spAutoFit/>
          </a:bodyPr>
          <a:lstStyle/>
          <a:p>
            <a:r>
              <a:rPr lang="en-US" b="1" dirty="0">
                <a:solidFill>
                  <a:schemeClr val="tx1">
                    <a:lumMod val="65000"/>
                    <a:lumOff val="35000"/>
                  </a:schemeClr>
                </a:solidFill>
                <a:latin typeface="Poppins" panose="00000500000000000000" pitchFamily="2" charset="0"/>
                <a:cs typeface="Poppins" panose="00000500000000000000" pitchFamily="2" charset="0"/>
              </a:rPr>
              <a:t>Missions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will take the player to the list of missions</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endParaRPr lang="pt-PT" dirty="0"/>
          </a:p>
        </p:txBody>
      </p:sp>
      <p:sp>
        <p:nvSpPr>
          <p:cNvPr id="16" name="CaixaDeTexto 15">
            <a:extLst>
              <a:ext uri="{FF2B5EF4-FFF2-40B4-BE49-F238E27FC236}">
                <a16:creationId xmlns:a16="http://schemas.microsoft.com/office/drawing/2014/main" id="{8498A596-A222-492D-9C8D-838340283AFB}"/>
              </a:ext>
            </a:extLst>
          </p:cNvPr>
          <p:cNvSpPr txBox="1"/>
          <p:nvPr/>
        </p:nvSpPr>
        <p:spPr>
          <a:xfrm>
            <a:off x="1488528" y="3311813"/>
            <a:ext cx="8972549" cy="646331"/>
          </a:xfrm>
          <a:prstGeom prst="rect">
            <a:avLst/>
          </a:prstGeom>
          <a:noFill/>
        </p:spPr>
        <p:txBody>
          <a:bodyPr wrap="square" rtlCol="0">
            <a:spAutoFit/>
          </a:bodyPr>
          <a:lstStyle/>
          <a:p>
            <a:r>
              <a:rPr lang="en-US" b="1" dirty="0">
                <a:solidFill>
                  <a:schemeClr val="tx1">
                    <a:lumMod val="65000"/>
                    <a:lumOff val="35000"/>
                  </a:schemeClr>
                </a:solidFill>
                <a:latin typeface="Poppins" panose="00000500000000000000" pitchFamily="2" charset="0"/>
                <a:cs typeface="Poppins" panose="00000500000000000000" pitchFamily="2" charset="0"/>
              </a:rPr>
              <a:t>Information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Found next to the types of energy. By selecting with the mouse, a description of the energy is shown. </a:t>
            </a:r>
          </a:p>
        </p:txBody>
      </p:sp>
      <p:sp>
        <p:nvSpPr>
          <p:cNvPr id="17" name="Retângulo: Cantos Arredondados 16">
            <a:extLst>
              <a:ext uri="{FF2B5EF4-FFF2-40B4-BE49-F238E27FC236}">
                <a16:creationId xmlns:a16="http://schemas.microsoft.com/office/drawing/2014/main" id="{387A01F1-7203-1B70-C542-F8CEF586DB61}"/>
              </a:ext>
            </a:extLst>
          </p:cNvPr>
          <p:cNvSpPr/>
          <p:nvPr/>
        </p:nvSpPr>
        <p:spPr>
          <a:xfrm>
            <a:off x="189247" y="3107354"/>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19" name="Gráfico 18" descr="Informações destaque">
            <a:extLst>
              <a:ext uri="{FF2B5EF4-FFF2-40B4-BE49-F238E27FC236}">
                <a16:creationId xmlns:a16="http://schemas.microsoft.com/office/drawing/2014/main" id="{260B9F94-ED20-8E1C-FC35-7A4A747D4C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047" y="3177778"/>
            <a:ext cx="914400" cy="914400"/>
          </a:xfrm>
          <a:prstGeom prst="rect">
            <a:avLst/>
          </a:prstGeom>
        </p:spPr>
      </p:pic>
    </p:spTree>
    <p:extLst>
      <p:ext uri="{BB962C8B-B14F-4D97-AF65-F5344CB8AC3E}">
        <p14:creationId xmlns:p14="http://schemas.microsoft.com/office/powerpoint/2010/main" val="196030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Game Icons</a:t>
            </a:r>
          </a:p>
        </p:txBody>
      </p:sp>
      <p:pic>
        <p:nvPicPr>
          <p:cNvPr id="5" name="Marcador de Posição de Conteúdo 6">
            <a:extLst>
              <a:ext uri="{FF2B5EF4-FFF2-40B4-BE49-F238E27FC236}">
                <a16:creationId xmlns:a16="http://schemas.microsoft.com/office/drawing/2014/main" id="{5C00CA98-0171-DB6D-C195-9E14D8B4E1E8}"/>
              </a:ext>
            </a:extLst>
          </p:cNvPr>
          <p:cNvPicPr>
            <a:picLocks noChangeAspect="1"/>
          </p:cNvPicPr>
          <p:nvPr/>
        </p:nvPicPr>
        <p:blipFill rotWithShape="1">
          <a:blip r:embed="rId5"/>
          <a:srcRect/>
          <a:stretch/>
        </p:blipFill>
        <p:spPr>
          <a:xfrm>
            <a:off x="240640" y="1671916"/>
            <a:ext cx="2270530" cy="1176799"/>
          </a:xfrm>
          <a:prstGeom prst="rect">
            <a:avLst/>
          </a:prstGeom>
        </p:spPr>
      </p:pic>
      <p:sp>
        <p:nvSpPr>
          <p:cNvPr id="6" name="CaixaDeTexto 5">
            <a:extLst>
              <a:ext uri="{FF2B5EF4-FFF2-40B4-BE49-F238E27FC236}">
                <a16:creationId xmlns:a16="http://schemas.microsoft.com/office/drawing/2014/main" id="{5BF0C62C-44B8-F49A-1E6E-981B237C6C7D}"/>
              </a:ext>
            </a:extLst>
          </p:cNvPr>
          <p:cNvSpPr txBox="1"/>
          <p:nvPr/>
        </p:nvSpPr>
        <p:spPr>
          <a:xfrm>
            <a:off x="2713811" y="1703495"/>
            <a:ext cx="7670307" cy="646331"/>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Progress indicator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It indicates the progress of each mission, as the player manages the available energies. </a:t>
            </a:r>
          </a:p>
        </p:txBody>
      </p:sp>
      <p:pic>
        <p:nvPicPr>
          <p:cNvPr id="8" name="Imagem 7">
            <a:extLst>
              <a:ext uri="{FF2B5EF4-FFF2-40B4-BE49-F238E27FC236}">
                <a16:creationId xmlns:a16="http://schemas.microsoft.com/office/drawing/2014/main" id="{B03EA6FF-3C71-155F-8AD3-E22D7F263DF7}"/>
              </a:ext>
            </a:extLst>
          </p:cNvPr>
          <p:cNvPicPr>
            <a:picLocks noChangeAspect="1"/>
          </p:cNvPicPr>
          <p:nvPr/>
        </p:nvPicPr>
        <p:blipFill>
          <a:blip r:embed="rId6"/>
          <a:stretch>
            <a:fillRect/>
          </a:stretch>
        </p:blipFill>
        <p:spPr>
          <a:xfrm>
            <a:off x="234695" y="3155181"/>
            <a:ext cx="2276475" cy="1562100"/>
          </a:xfrm>
          <a:prstGeom prst="rect">
            <a:avLst/>
          </a:prstGeom>
        </p:spPr>
      </p:pic>
      <p:sp>
        <p:nvSpPr>
          <p:cNvPr id="9" name="CaixaDeTexto 8">
            <a:extLst>
              <a:ext uri="{FF2B5EF4-FFF2-40B4-BE49-F238E27FC236}">
                <a16:creationId xmlns:a16="http://schemas.microsoft.com/office/drawing/2014/main" id="{37817D85-AC55-81E1-3B8D-D241D332B137}"/>
              </a:ext>
            </a:extLst>
          </p:cNvPr>
          <p:cNvSpPr txBox="1"/>
          <p:nvPr/>
        </p:nvSpPr>
        <p:spPr>
          <a:xfrm>
            <a:off x="2713811" y="3085713"/>
            <a:ext cx="7670307" cy="2862322"/>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Information balloons </a:t>
            </a:r>
            <a:r>
              <a:rPr lang="en-US" b="1" dirty="0">
                <a:solidFill>
                  <a:schemeClr val="tx1">
                    <a:lumMod val="50000"/>
                    <a:lumOff val="50000"/>
                  </a:schemeClr>
                </a:solidFill>
                <a:latin typeface="Segoe UI Light" panose="020B0502040204020203" pitchFamily="34" charset="0"/>
                <a:cs typeface="Segoe UI Light" panose="020B0502040204020203" pitchFamily="34" charset="0"/>
              </a:rPr>
              <a:t>–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contains the description or information about the indicators or the energy. It is composed by a title, a description, and the transformation of unities to indicate the quantity.</a:t>
            </a:r>
          </a:p>
          <a:p>
            <a:pPr algn="just"/>
            <a:endParaRPr lang="pt-PT" dirty="0">
              <a:solidFill>
                <a:schemeClr val="tx1">
                  <a:lumMod val="50000"/>
                  <a:lumOff val="50000"/>
                </a:schemeClr>
              </a:solidFill>
              <a:latin typeface="Segoe UI Light" panose="020B0502040204020203" pitchFamily="34" charset="0"/>
              <a:cs typeface="Segoe UI Light" panose="020B0502040204020203" pitchFamily="34" charset="0"/>
            </a:endParaRPr>
          </a:p>
          <a:p>
            <a:pPr algn="just"/>
            <a:r>
              <a:rPr lang="en-US" b="1" dirty="0">
                <a:solidFill>
                  <a:schemeClr val="tx1">
                    <a:lumMod val="65000"/>
                    <a:lumOff val="35000"/>
                  </a:schemeClr>
                </a:solidFill>
                <a:latin typeface="Poppins" panose="00000500000000000000" pitchFamily="2" charset="0"/>
                <a:cs typeface="Poppins" panose="00000500000000000000" pitchFamily="2" charset="0"/>
              </a:rPr>
              <a:t>Possible information messages: </a:t>
            </a:r>
          </a:p>
          <a:p>
            <a:pPr marL="285750" indent="-285750" algn="just">
              <a:buFont typeface="Arial" panose="020B0604020202020204" pitchFamily="34" charset="0"/>
              <a:buChar char="•"/>
            </a:pPr>
            <a:r>
              <a:rPr lang="en-US" dirty="0">
                <a:solidFill>
                  <a:schemeClr val="tx1">
                    <a:lumMod val="50000"/>
                    <a:lumOff val="50000"/>
                  </a:schemeClr>
                </a:solidFill>
                <a:effectLst/>
                <a:latin typeface="Segoe UI Light" panose="020B0502040204020203" pitchFamily="34" charset="0"/>
                <a:cs typeface="Segoe UI Light" panose="020B0502040204020203" pitchFamily="34" charset="0"/>
              </a:rPr>
              <a:t>Only produces energy with sun.</a:t>
            </a:r>
          </a:p>
          <a:p>
            <a:pPr marL="285750" indent="-285750" algn="just">
              <a:buFont typeface="Arial" panose="020B0604020202020204" pitchFamily="34" charset="0"/>
              <a:buChar char="•"/>
            </a:pPr>
            <a:r>
              <a:rPr lang="en-US" dirty="0">
                <a:solidFill>
                  <a:schemeClr val="tx1">
                    <a:lumMod val="50000"/>
                    <a:lumOff val="50000"/>
                  </a:schemeClr>
                </a:solidFill>
                <a:effectLst/>
                <a:latin typeface="Segoe UI Light" panose="020B0502040204020203" pitchFamily="34" charset="0"/>
                <a:cs typeface="Segoe UI Light" panose="020B0502040204020203" pitchFamily="34" charset="0"/>
              </a:rPr>
              <a:t>The energy consumption surpasses the necessary</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amount.</a:t>
            </a: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There is no stored energy. It is necessary to buy this type of energy to use it. </a:t>
            </a:r>
          </a:p>
          <a:p>
            <a:pPr marL="285750" indent="-285750" algn="just">
              <a:buFont typeface="Arial" panose="020B0604020202020204" pitchFamily="34" charset="0"/>
              <a:buChar char="•"/>
            </a:pPr>
            <a:endParaRPr lang="pt-PT" dirty="0"/>
          </a:p>
        </p:txBody>
      </p:sp>
    </p:spTree>
    <p:extLst>
      <p:ext uri="{BB962C8B-B14F-4D97-AF65-F5344CB8AC3E}">
        <p14:creationId xmlns:p14="http://schemas.microsoft.com/office/powerpoint/2010/main" val="202255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Display - </a:t>
            </a:r>
            <a:r>
              <a:rPr lang="pt-PT" sz="3300" b="1" dirty="0" err="1">
                <a:solidFill>
                  <a:schemeClr val="tx1">
                    <a:lumMod val="65000"/>
                    <a:lumOff val="35000"/>
                  </a:schemeClr>
                </a:solidFill>
                <a:latin typeface="Poppins" panose="00000500000000000000" pitchFamily="2" charset="0"/>
                <a:cs typeface="Poppins" panose="00000500000000000000" pitchFamily="2" charset="0"/>
              </a:rPr>
              <a:t>Home</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pic>
        <p:nvPicPr>
          <p:cNvPr id="2" name="Marcador de Posição de Conteúdo 3">
            <a:extLst>
              <a:ext uri="{FF2B5EF4-FFF2-40B4-BE49-F238E27FC236}">
                <a16:creationId xmlns:a16="http://schemas.microsoft.com/office/drawing/2014/main" id="{EC9AD527-D4E0-6B21-DF8D-C9AA918856CD}"/>
              </a:ext>
            </a:extLst>
          </p:cNvPr>
          <p:cNvPicPr>
            <a:picLocks noChangeAspect="1"/>
          </p:cNvPicPr>
          <p:nvPr/>
        </p:nvPicPr>
        <p:blipFill>
          <a:blip r:embed="rId5"/>
          <a:stretch>
            <a:fillRect/>
          </a:stretch>
        </p:blipFill>
        <p:spPr>
          <a:xfrm>
            <a:off x="838200" y="1690688"/>
            <a:ext cx="5861508" cy="4351338"/>
          </a:xfrm>
          <a:prstGeom prst="rect">
            <a:avLst/>
          </a:prstGeom>
        </p:spPr>
      </p:pic>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cxnSp>
        <p:nvCxnSpPr>
          <p:cNvPr id="4" name="Conexão reta 3">
            <a:extLst>
              <a:ext uri="{FF2B5EF4-FFF2-40B4-BE49-F238E27FC236}">
                <a16:creationId xmlns:a16="http://schemas.microsoft.com/office/drawing/2014/main" id="{C970FC27-5BC9-8C63-5121-CB77DF012BF9}"/>
              </a:ext>
            </a:extLst>
          </p:cNvPr>
          <p:cNvCxnSpPr>
            <a:cxnSpLocks/>
          </p:cNvCxnSpPr>
          <p:nvPr/>
        </p:nvCxnSpPr>
        <p:spPr>
          <a:xfrm>
            <a:off x="4421080" y="4048217"/>
            <a:ext cx="301838" cy="1"/>
          </a:xfrm>
          <a:prstGeom prst="line">
            <a:avLst/>
          </a:prstGeom>
        </p:spPr>
        <p:style>
          <a:lnRef idx="3">
            <a:schemeClr val="dk1"/>
          </a:lnRef>
          <a:fillRef idx="0">
            <a:schemeClr val="dk1"/>
          </a:fillRef>
          <a:effectRef idx="2">
            <a:schemeClr val="dk1"/>
          </a:effectRef>
          <a:fontRef idx="minor">
            <a:schemeClr val="tx1"/>
          </a:fontRef>
        </p:style>
      </p:cxnSp>
      <p:cxnSp>
        <p:nvCxnSpPr>
          <p:cNvPr id="10" name="Conexão reta 9">
            <a:extLst>
              <a:ext uri="{FF2B5EF4-FFF2-40B4-BE49-F238E27FC236}">
                <a16:creationId xmlns:a16="http://schemas.microsoft.com/office/drawing/2014/main" id="{E95D6B8A-9DE3-6C72-B2A2-868146300E1A}"/>
              </a:ext>
            </a:extLst>
          </p:cNvPr>
          <p:cNvCxnSpPr/>
          <p:nvPr/>
        </p:nvCxnSpPr>
        <p:spPr>
          <a:xfrm>
            <a:off x="4722918" y="4048218"/>
            <a:ext cx="0" cy="1180730"/>
          </a:xfrm>
          <a:prstGeom prst="line">
            <a:avLst/>
          </a:prstGeom>
        </p:spPr>
        <p:style>
          <a:lnRef idx="3">
            <a:schemeClr val="dk1"/>
          </a:lnRef>
          <a:fillRef idx="0">
            <a:schemeClr val="dk1"/>
          </a:fillRef>
          <a:effectRef idx="2">
            <a:schemeClr val="dk1"/>
          </a:effectRef>
          <a:fontRef idx="minor">
            <a:schemeClr val="tx1"/>
          </a:fontRef>
        </p:style>
      </p:cxnSp>
      <p:cxnSp>
        <p:nvCxnSpPr>
          <p:cNvPr id="11" name="Conexão reta 10">
            <a:extLst>
              <a:ext uri="{FF2B5EF4-FFF2-40B4-BE49-F238E27FC236}">
                <a16:creationId xmlns:a16="http://schemas.microsoft.com/office/drawing/2014/main" id="{5391A6A5-74F6-33F8-C1F8-D2CFC3B28792}"/>
              </a:ext>
            </a:extLst>
          </p:cNvPr>
          <p:cNvCxnSpPr>
            <a:cxnSpLocks/>
          </p:cNvCxnSpPr>
          <p:nvPr/>
        </p:nvCxnSpPr>
        <p:spPr>
          <a:xfrm>
            <a:off x="4403324" y="5220070"/>
            <a:ext cx="319594" cy="8878"/>
          </a:xfrm>
          <a:prstGeom prst="line">
            <a:avLst/>
          </a:prstGeom>
        </p:spPr>
        <p:style>
          <a:lnRef idx="3">
            <a:schemeClr val="dk1"/>
          </a:lnRef>
          <a:fillRef idx="0">
            <a:schemeClr val="dk1"/>
          </a:fillRef>
          <a:effectRef idx="2">
            <a:schemeClr val="dk1"/>
          </a:effectRef>
          <a:fontRef idx="minor">
            <a:schemeClr val="tx1"/>
          </a:fontRef>
        </p:style>
      </p:cxnSp>
      <p:cxnSp>
        <p:nvCxnSpPr>
          <p:cNvPr id="13" name="Conexão reta unidirecional 12">
            <a:extLst>
              <a:ext uri="{FF2B5EF4-FFF2-40B4-BE49-F238E27FC236}">
                <a16:creationId xmlns:a16="http://schemas.microsoft.com/office/drawing/2014/main" id="{DA1B2C5C-6CA7-11EE-E52C-4FEA5613470C}"/>
              </a:ext>
            </a:extLst>
          </p:cNvPr>
          <p:cNvCxnSpPr/>
          <p:nvPr/>
        </p:nvCxnSpPr>
        <p:spPr>
          <a:xfrm>
            <a:off x="4722918" y="4616388"/>
            <a:ext cx="220166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CaixaDeTexto 13">
            <a:extLst>
              <a:ext uri="{FF2B5EF4-FFF2-40B4-BE49-F238E27FC236}">
                <a16:creationId xmlns:a16="http://schemas.microsoft.com/office/drawing/2014/main" id="{D9A4741A-CD60-A348-0A79-A03CC98E6896}"/>
              </a:ext>
            </a:extLst>
          </p:cNvPr>
          <p:cNvSpPr txBox="1"/>
          <p:nvPr/>
        </p:nvSpPr>
        <p:spPr>
          <a:xfrm>
            <a:off x="6924583" y="4315417"/>
            <a:ext cx="247980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Main buttons, which lead to the next displays.</a:t>
            </a:r>
          </a:p>
        </p:txBody>
      </p:sp>
    </p:spTree>
    <p:extLst>
      <p:ext uri="{BB962C8B-B14F-4D97-AF65-F5344CB8AC3E}">
        <p14:creationId xmlns:p14="http://schemas.microsoft.com/office/powerpoint/2010/main" val="46498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Display – </a:t>
            </a:r>
            <a:r>
              <a:rPr lang="pt-PT" sz="3300" b="1" dirty="0" err="1">
                <a:solidFill>
                  <a:schemeClr val="tx1">
                    <a:lumMod val="65000"/>
                    <a:lumOff val="35000"/>
                  </a:schemeClr>
                </a:solidFill>
                <a:latin typeface="Poppins" panose="00000500000000000000" pitchFamily="2" charset="0"/>
                <a:cs typeface="Poppins" panose="00000500000000000000" pitchFamily="2" charset="0"/>
              </a:rPr>
              <a:t>Settings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pic>
        <p:nvPicPr>
          <p:cNvPr id="5" name="Marcador de Posição de Conteúdo 8">
            <a:extLst>
              <a:ext uri="{FF2B5EF4-FFF2-40B4-BE49-F238E27FC236}">
                <a16:creationId xmlns:a16="http://schemas.microsoft.com/office/drawing/2014/main" id="{327B274C-9AD5-130A-B74C-1840D4DBC532}"/>
              </a:ext>
            </a:extLst>
          </p:cNvPr>
          <p:cNvPicPr>
            <a:picLocks noChangeAspect="1"/>
          </p:cNvPicPr>
          <p:nvPr/>
        </p:nvPicPr>
        <p:blipFill>
          <a:blip r:embed="rId5"/>
          <a:stretch>
            <a:fillRect/>
          </a:stretch>
        </p:blipFill>
        <p:spPr>
          <a:xfrm>
            <a:off x="838200" y="1607927"/>
            <a:ext cx="5770622" cy="4351338"/>
          </a:xfrm>
          <a:prstGeom prst="rect">
            <a:avLst/>
          </a:prstGeom>
        </p:spPr>
      </p:pic>
      <p:cxnSp>
        <p:nvCxnSpPr>
          <p:cNvPr id="6" name="Conexão reta unidirecional 5">
            <a:extLst>
              <a:ext uri="{FF2B5EF4-FFF2-40B4-BE49-F238E27FC236}">
                <a16:creationId xmlns:a16="http://schemas.microsoft.com/office/drawing/2014/main" id="{D9C8F3E5-A776-D483-07E7-7BCDF8F263C9}"/>
              </a:ext>
            </a:extLst>
          </p:cNvPr>
          <p:cNvCxnSpPr/>
          <p:nvPr/>
        </p:nvCxnSpPr>
        <p:spPr>
          <a:xfrm>
            <a:off x="1979720" y="1843693"/>
            <a:ext cx="48294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19ED0474-1160-7CDF-2C24-F7DB96B4FFF3}"/>
              </a:ext>
            </a:extLst>
          </p:cNvPr>
          <p:cNvSpPr txBox="1"/>
          <p:nvPr/>
        </p:nvSpPr>
        <p:spPr>
          <a:xfrm>
            <a:off x="6809173" y="1534247"/>
            <a:ext cx="34978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main display (Home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9" name="CaixaDeTexto 8">
            <a:extLst>
              <a:ext uri="{FF2B5EF4-FFF2-40B4-BE49-F238E27FC236}">
                <a16:creationId xmlns:a16="http://schemas.microsoft.com/office/drawing/2014/main" id="{C27A0485-CA18-BA29-FC18-A2F6A8D494FA}"/>
              </a:ext>
            </a:extLst>
          </p:cNvPr>
          <p:cNvSpPr txBox="1"/>
          <p:nvPr/>
        </p:nvSpPr>
        <p:spPr>
          <a:xfrm>
            <a:off x="7392879" y="2825312"/>
            <a:ext cx="34978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Display of the available settings of the game.</a:t>
            </a:r>
          </a:p>
        </p:txBody>
      </p:sp>
      <p:cxnSp>
        <p:nvCxnSpPr>
          <p:cNvPr id="15" name="Conexão reta 14">
            <a:extLst>
              <a:ext uri="{FF2B5EF4-FFF2-40B4-BE49-F238E27FC236}">
                <a16:creationId xmlns:a16="http://schemas.microsoft.com/office/drawing/2014/main" id="{EE5FB294-C7CD-CF48-5F39-2D2872920DD3}"/>
              </a:ext>
            </a:extLst>
          </p:cNvPr>
          <p:cNvCxnSpPr>
            <a:cxnSpLocks/>
          </p:cNvCxnSpPr>
          <p:nvPr/>
        </p:nvCxnSpPr>
        <p:spPr>
          <a:xfrm rot="16200000">
            <a:off x="2896341" y="4777766"/>
            <a:ext cx="301838" cy="1"/>
          </a:xfrm>
          <a:prstGeom prst="line">
            <a:avLst/>
          </a:prstGeom>
        </p:spPr>
        <p:style>
          <a:lnRef idx="3">
            <a:schemeClr val="dk1"/>
          </a:lnRef>
          <a:fillRef idx="0">
            <a:schemeClr val="dk1"/>
          </a:fillRef>
          <a:effectRef idx="2">
            <a:schemeClr val="dk1"/>
          </a:effectRef>
          <a:fontRef idx="minor">
            <a:schemeClr val="tx1"/>
          </a:fontRef>
        </p:style>
      </p:cxnSp>
      <p:cxnSp>
        <p:nvCxnSpPr>
          <p:cNvPr id="16" name="Conexão reta 15">
            <a:extLst>
              <a:ext uri="{FF2B5EF4-FFF2-40B4-BE49-F238E27FC236}">
                <a16:creationId xmlns:a16="http://schemas.microsoft.com/office/drawing/2014/main" id="{7D3E7B87-1C05-85C2-4F3E-0E393EC4FE19}"/>
              </a:ext>
            </a:extLst>
          </p:cNvPr>
          <p:cNvCxnSpPr>
            <a:cxnSpLocks/>
          </p:cNvCxnSpPr>
          <p:nvPr/>
        </p:nvCxnSpPr>
        <p:spPr>
          <a:xfrm>
            <a:off x="1597980" y="4928684"/>
            <a:ext cx="1440401" cy="0"/>
          </a:xfrm>
          <a:prstGeom prst="line">
            <a:avLst/>
          </a:prstGeom>
        </p:spPr>
        <p:style>
          <a:lnRef idx="3">
            <a:schemeClr val="dk1"/>
          </a:lnRef>
          <a:fillRef idx="0">
            <a:schemeClr val="dk1"/>
          </a:fillRef>
          <a:effectRef idx="2">
            <a:schemeClr val="dk1"/>
          </a:effectRef>
          <a:fontRef idx="minor">
            <a:schemeClr val="tx1"/>
          </a:fontRef>
        </p:style>
      </p:cxnSp>
      <p:cxnSp>
        <p:nvCxnSpPr>
          <p:cNvPr id="17" name="Conexão reta 16">
            <a:extLst>
              <a:ext uri="{FF2B5EF4-FFF2-40B4-BE49-F238E27FC236}">
                <a16:creationId xmlns:a16="http://schemas.microsoft.com/office/drawing/2014/main" id="{7508AA7D-E46D-F4B5-F56F-4EA79B22D6EC}"/>
              </a:ext>
            </a:extLst>
          </p:cNvPr>
          <p:cNvCxnSpPr>
            <a:cxnSpLocks/>
          </p:cNvCxnSpPr>
          <p:nvPr/>
        </p:nvCxnSpPr>
        <p:spPr>
          <a:xfrm rot="16200000">
            <a:off x="1447061" y="4764448"/>
            <a:ext cx="319594" cy="8878"/>
          </a:xfrm>
          <a:prstGeom prst="line">
            <a:avLst/>
          </a:prstGeom>
        </p:spPr>
        <p:style>
          <a:lnRef idx="3">
            <a:schemeClr val="dk1"/>
          </a:lnRef>
          <a:fillRef idx="0">
            <a:schemeClr val="dk1"/>
          </a:fillRef>
          <a:effectRef idx="2">
            <a:schemeClr val="dk1"/>
          </a:effectRef>
          <a:fontRef idx="minor">
            <a:schemeClr val="tx1"/>
          </a:fontRef>
        </p:style>
      </p:cxnSp>
      <p:cxnSp>
        <p:nvCxnSpPr>
          <p:cNvPr id="19" name="Conexão reta 18">
            <a:extLst>
              <a:ext uri="{FF2B5EF4-FFF2-40B4-BE49-F238E27FC236}">
                <a16:creationId xmlns:a16="http://schemas.microsoft.com/office/drawing/2014/main" id="{187FE708-AE13-05DE-22F1-919CBDAF0E37}"/>
              </a:ext>
            </a:extLst>
          </p:cNvPr>
          <p:cNvCxnSpPr>
            <a:cxnSpLocks/>
          </p:cNvCxnSpPr>
          <p:nvPr/>
        </p:nvCxnSpPr>
        <p:spPr>
          <a:xfrm rot="16200000">
            <a:off x="2167192" y="4777765"/>
            <a:ext cx="301838" cy="1"/>
          </a:xfrm>
          <a:prstGeom prst="line">
            <a:avLst/>
          </a:prstGeom>
        </p:spPr>
        <p:style>
          <a:lnRef idx="3">
            <a:schemeClr val="dk1"/>
          </a:lnRef>
          <a:fillRef idx="0">
            <a:schemeClr val="dk1"/>
          </a:fillRef>
          <a:effectRef idx="2">
            <a:schemeClr val="dk1"/>
          </a:effectRef>
          <a:fontRef idx="minor">
            <a:schemeClr val="tx1"/>
          </a:fontRef>
        </p:style>
      </p:cxnSp>
      <p:sp>
        <p:nvSpPr>
          <p:cNvPr id="20" name="CaixaDeTexto 19">
            <a:extLst>
              <a:ext uri="{FF2B5EF4-FFF2-40B4-BE49-F238E27FC236}">
                <a16:creationId xmlns:a16="http://schemas.microsoft.com/office/drawing/2014/main" id="{6A61FEFE-BAF4-17F1-59B0-224DEF96DD1B}"/>
              </a:ext>
            </a:extLst>
          </p:cNvPr>
          <p:cNvSpPr txBox="1"/>
          <p:nvPr/>
        </p:nvSpPr>
        <p:spPr>
          <a:xfrm>
            <a:off x="2714565" y="5871865"/>
            <a:ext cx="34978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Changing the game language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cxnSp>
        <p:nvCxnSpPr>
          <p:cNvPr id="21" name="Conexão: Ângulo Reto 20">
            <a:extLst>
              <a:ext uri="{FF2B5EF4-FFF2-40B4-BE49-F238E27FC236}">
                <a16:creationId xmlns:a16="http://schemas.microsoft.com/office/drawing/2014/main" id="{FAB2E2B7-E7E1-4238-C90E-4ADF545745C0}"/>
              </a:ext>
            </a:extLst>
          </p:cNvPr>
          <p:cNvCxnSpPr/>
          <p:nvPr/>
        </p:nvCxnSpPr>
        <p:spPr>
          <a:xfrm rot="16200000" flipH="1">
            <a:off x="1883164" y="5363629"/>
            <a:ext cx="1266347" cy="39645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275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a:solidFill>
                  <a:schemeClr val="tx1">
                    <a:lumMod val="65000"/>
                    <a:lumOff val="35000"/>
                  </a:schemeClr>
                </a:solidFill>
                <a:latin typeface="Poppins" panose="00000500000000000000" pitchFamily="2" charset="0"/>
                <a:cs typeface="Poppins" panose="00000500000000000000" pitchFamily="2" charset="0"/>
              </a:rPr>
              <a:t>Display - Ranking</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pic>
        <p:nvPicPr>
          <p:cNvPr id="2" name="Marcador de Posição de Conteúdo 5">
            <a:extLst>
              <a:ext uri="{FF2B5EF4-FFF2-40B4-BE49-F238E27FC236}">
                <a16:creationId xmlns:a16="http://schemas.microsoft.com/office/drawing/2014/main" id="{A7CCD45B-F0CB-5534-A741-6D3F1458865A}"/>
              </a:ext>
            </a:extLst>
          </p:cNvPr>
          <p:cNvPicPr>
            <a:picLocks noChangeAspect="1"/>
          </p:cNvPicPr>
          <p:nvPr/>
        </p:nvPicPr>
        <p:blipFill>
          <a:blip r:embed="rId5"/>
          <a:stretch>
            <a:fillRect/>
          </a:stretch>
        </p:blipFill>
        <p:spPr>
          <a:xfrm>
            <a:off x="838200" y="1690688"/>
            <a:ext cx="5759373" cy="4351338"/>
          </a:xfrm>
          <a:prstGeom prst="rect">
            <a:avLst/>
          </a:prstGeom>
        </p:spPr>
      </p:pic>
      <p:cxnSp>
        <p:nvCxnSpPr>
          <p:cNvPr id="4" name="Conexão reta unidirecional 3">
            <a:extLst>
              <a:ext uri="{FF2B5EF4-FFF2-40B4-BE49-F238E27FC236}">
                <a16:creationId xmlns:a16="http://schemas.microsoft.com/office/drawing/2014/main" id="{F665D952-0311-E232-E1F5-334911AF0CB5}"/>
              </a:ext>
            </a:extLst>
          </p:cNvPr>
          <p:cNvCxnSpPr/>
          <p:nvPr/>
        </p:nvCxnSpPr>
        <p:spPr>
          <a:xfrm>
            <a:off x="1979720" y="1926454"/>
            <a:ext cx="48294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ixaDeTexto 9">
            <a:extLst>
              <a:ext uri="{FF2B5EF4-FFF2-40B4-BE49-F238E27FC236}">
                <a16:creationId xmlns:a16="http://schemas.microsoft.com/office/drawing/2014/main" id="{C523C9F4-4424-D3B8-0F36-9A20DF53715B}"/>
              </a:ext>
            </a:extLst>
          </p:cNvPr>
          <p:cNvSpPr txBox="1"/>
          <p:nvPr/>
        </p:nvSpPr>
        <p:spPr>
          <a:xfrm>
            <a:off x="6809173" y="1617008"/>
            <a:ext cx="34978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main display (Home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cxnSp>
        <p:nvCxnSpPr>
          <p:cNvPr id="11" name="Conexão reta unidirecional 10">
            <a:extLst>
              <a:ext uri="{FF2B5EF4-FFF2-40B4-BE49-F238E27FC236}">
                <a16:creationId xmlns:a16="http://schemas.microsoft.com/office/drawing/2014/main" id="{6958C11E-E221-A996-AF4A-3F1F683273D2}"/>
              </a:ext>
            </a:extLst>
          </p:cNvPr>
          <p:cNvCxnSpPr/>
          <p:nvPr/>
        </p:nvCxnSpPr>
        <p:spPr>
          <a:xfrm>
            <a:off x="3737500" y="2942571"/>
            <a:ext cx="37996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CaixaDeTexto 12">
            <a:extLst>
              <a:ext uri="{FF2B5EF4-FFF2-40B4-BE49-F238E27FC236}">
                <a16:creationId xmlns:a16="http://schemas.microsoft.com/office/drawing/2014/main" id="{BA37AEF4-EBB5-E24D-65BD-4C430AD2466F}"/>
              </a:ext>
            </a:extLst>
          </p:cNvPr>
          <p:cNvSpPr txBox="1"/>
          <p:nvPr/>
        </p:nvSpPr>
        <p:spPr>
          <a:xfrm>
            <a:off x="7537141" y="2600222"/>
            <a:ext cx="37996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Display with the ranking of the players, from best to worst.</a:t>
            </a:r>
          </a:p>
        </p:txBody>
      </p:sp>
      <p:cxnSp>
        <p:nvCxnSpPr>
          <p:cNvPr id="14" name="Conexão reta 13">
            <a:extLst>
              <a:ext uri="{FF2B5EF4-FFF2-40B4-BE49-F238E27FC236}">
                <a16:creationId xmlns:a16="http://schemas.microsoft.com/office/drawing/2014/main" id="{0CD46CD0-C70A-225D-3A1A-C0B29666AAF7}"/>
              </a:ext>
            </a:extLst>
          </p:cNvPr>
          <p:cNvCxnSpPr>
            <a:cxnSpLocks/>
          </p:cNvCxnSpPr>
          <p:nvPr/>
        </p:nvCxnSpPr>
        <p:spPr>
          <a:xfrm>
            <a:off x="3595456" y="3524099"/>
            <a:ext cx="301838" cy="1"/>
          </a:xfrm>
          <a:prstGeom prst="line">
            <a:avLst/>
          </a:prstGeom>
        </p:spPr>
        <p:style>
          <a:lnRef idx="3">
            <a:schemeClr val="dk1"/>
          </a:lnRef>
          <a:fillRef idx="0">
            <a:schemeClr val="dk1"/>
          </a:fillRef>
          <a:effectRef idx="2">
            <a:schemeClr val="dk1"/>
          </a:effectRef>
          <a:fontRef idx="minor">
            <a:schemeClr val="tx1"/>
          </a:fontRef>
        </p:style>
      </p:cxnSp>
      <p:cxnSp>
        <p:nvCxnSpPr>
          <p:cNvPr id="22" name="Conexão reta 21">
            <a:extLst>
              <a:ext uri="{FF2B5EF4-FFF2-40B4-BE49-F238E27FC236}">
                <a16:creationId xmlns:a16="http://schemas.microsoft.com/office/drawing/2014/main" id="{392ABCB6-80CA-5F2D-5833-40910472B377}"/>
              </a:ext>
            </a:extLst>
          </p:cNvPr>
          <p:cNvCxnSpPr>
            <a:cxnSpLocks/>
          </p:cNvCxnSpPr>
          <p:nvPr/>
        </p:nvCxnSpPr>
        <p:spPr>
          <a:xfrm>
            <a:off x="3897294" y="3524100"/>
            <a:ext cx="0" cy="1482571"/>
          </a:xfrm>
          <a:prstGeom prst="line">
            <a:avLst/>
          </a:prstGeom>
        </p:spPr>
        <p:style>
          <a:lnRef idx="3">
            <a:schemeClr val="dk1"/>
          </a:lnRef>
          <a:fillRef idx="0">
            <a:schemeClr val="dk1"/>
          </a:fillRef>
          <a:effectRef idx="2">
            <a:schemeClr val="dk1"/>
          </a:effectRef>
          <a:fontRef idx="minor">
            <a:schemeClr val="tx1"/>
          </a:fontRef>
        </p:style>
      </p:cxnSp>
      <p:cxnSp>
        <p:nvCxnSpPr>
          <p:cNvPr id="23" name="Conexão reta 22">
            <a:extLst>
              <a:ext uri="{FF2B5EF4-FFF2-40B4-BE49-F238E27FC236}">
                <a16:creationId xmlns:a16="http://schemas.microsoft.com/office/drawing/2014/main" id="{D7691450-3045-70D9-B7CE-37DC92BC330F}"/>
              </a:ext>
            </a:extLst>
          </p:cNvPr>
          <p:cNvCxnSpPr>
            <a:cxnSpLocks/>
          </p:cNvCxnSpPr>
          <p:nvPr/>
        </p:nvCxnSpPr>
        <p:spPr>
          <a:xfrm>
            <a:off x="3577700" y="5006671"/>
            <a:ext cx="319594" cy="8878"/>
          </a:xfrm>
          <a:prstGeom prst="line">
            <a:avLst/>
          </a:prstGeom>
        </p:spPr>
        <p:style>
          <a:lnRef idx="3">
            <a:schemeClr val="dk1"/>
          </a:lnRef>
          <a:fillRef idx="0">
            <a:schemeClr val="dk1"/>
          </a:fillRef>
          <a:effectRef idx="2">
            <a:schemeClr val="dk1"/>
          </a:effectRef>
          <a:fontRef idx="minor">
            <a:schemeClr val="tx1"/>
          </a:fontRef>
        </p:style>
      </p:cxnSp>
      <p:cxnSp>
        <p:nvCxnSpPr>
          <p:cNvPr id="24" name="Conexão reta unidirecional 23">
            <a:extLst>
              <a:ext uri="{FF2B5EF4-FFF2-40B4-BE49-F238E27FC236}">
                <a16:creationId xmlns:a16="http://schemas.microsoft.com/office/drawing/2014/main" id="{6E03C194-6164-3345-E7A0-DD1C055ED45A}"/>
              </a:ext>
            </a:extLst>
          </p:cNvPr>
          <p:cNvCxnSpPr/>
          <p:nvPr/>
        </p:nvCxnSpPr>
        <p:spPr>
          <a:xfrm>
            <a:off x="3897294" y="4092270"/>
            <a:ext cx="220166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CaixaDeTexto 24">
            <a:extLst>
              <a:ext uri="{FF2B5EF4-FFF2-40B4-BE49-F238E27FC236}">
                <a16:creationId xmlns:a16="http://schemas.microsoft.com/office/drawing/2014/main" id="{D0C4AC93-D45D-EFD0-AC75-0DC5F97FAF08}"/>
              </a:ext>
            </a:extLst>
          </p:cNvPr>
          <p:cNvSpPr txBox="1"/>
          <p:nvPr/>
        </p:nvSpPr>
        <p:spPr>
          <a:xfrm>
            <a:off x="6098959" y="3791299"/>
            <a:ext cx="395944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PT" dirty="0">
                <a:solidFill>
                  <a:schemeClr val="tx1">
                    <a:lumMod val="50000"/>
                    <a:lumOff val="50000"/>
                  </a:schemeClr>
                </a:solidFill>
                <a:latin typeface="Segoe UI Light" panose="020B0502040204020203" pitchFamily="34" charset="0"/>
                <a:cs typeface="Segoe UI Light" panose="020B0502040204020203" pitchFamily="34" charset="0"/>
              </a:rPr>
              <a:t>In</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each line there is the name, the place, and the score of the respective player.</a:t>
            </a:r>
          </a:p>
        </p:txBody>
      </p:sp>
    </p:spTree>
    <p:extLst>
      <p:ext uri="{BB962C8B-B14F-4D97-AF65-F5344CB8AC3E}">
        <p14:creationId xmlns:p14="http://schemas.microsoft.com/office/powerpoint/2010/main" val="269149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Display - </a:t>
            </a:r>
            <a:r>
              <a:rPr lang="pt-PT" sz="3300" b="1" dirty="0" err="1">
                <a:solidFill>
                  <a:schemeClr val="tx1">
                    <a:lumMod val="65000"/>
                    <a:lumOff val="35000"/>
                  </a:schemeClr>
                </a:solidFill>
                <a:latin typeface="Poppins" panose="00000500000000000000" pitchFamily="2" charset="0"/>
                <a:cs typeface="Poppins" panose="00000500000000000000" pitchFamily="2" charset="0"/>
              </a:rPr>
              <a:t>Players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pic>
        <p:nvPicPr>
          <p:cNvPr id="5" name="Marcador de Posição de Conteúdo 6">
            <a:extLst>
              <a:ext uri="{FF2B5EF4-FFF2-40B4-BE49-F238E27FC236}">
                <a16:creationId xmlns:a16="http://schemas.microsoft.com/office/drawing/2014/main" id="{C1B96B6A-A13B-F7C4-C519-5852342426F3}"/>
              </a:ext>
            </a:extLst>
          </p:cNvPr>
          <p:cNvPicPr>
            <a:picLocks noChangeAspect="1"/>
          </p:cNvPicPr>
          <p:nvPr/>
        </p:nvPicPr>
        <p:blipFill>
          <a:blip r:embed="rId5"/>
          <a:stretch>
            <a:fillRect/>
          </a:stretch>
        </p:blipFill>
        <p:spPr>
          <a:xfrm>
            <a:off x="838200" y="1690688"/>
            <a:ext cx="5793251" cy="4351338"/>
          </a:xfrm>
          <a:prstGeom prst="rect">
            <a:avLst/>
          </a:prstGeom>
        </p:spPr>
      </p:pic>
      <p:cxnSp>
        <p:nvCxnSpPr>
          <p:cNvPr id="6" name="Conexão reta unidirecional 5">
            <a:extLst>
              <a:ext uri="{FF2B5EF4-FFF2-40B4-BE49-F238E27FC236}">
                <a16:creationId xmlns:a16="http://schemas.microsoft.com/office/drawing/2014/main" id="{E87119DA-DFD4-9B6C-030D-FA7FA6161676}"/>
              </a:ext>
            </a:extLst>
          </p:cNvPr>
          <p:cNvCxnSpPr/>
          <p:nvPr/>
        </p:nvCxnSpPr>
        <p:spPr>
          <a:xfrm>
            <a:off x="1979720" y="1926454"/>
            <a:ext cx="48294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19F3DCCA-F2A2-ABB0-2CAA-9716559F8CAB}"/>
              </a:ext>
            </a:extLst>
          </p:cNvPr>
          <p:cNvSpPr txBox="1"/>
          <p:nvPr/>
        </p:nvSpPr>
        <p:spPr>
          <a:xfrm>
            <a:off x="6809172" y="1617008"/>
            <a:ext cx="421689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main display (Home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cxnSp>
        <p:nvCxnSpPr>
          <p:cNvPr id="9" name="Conexão reta unidirecional 8">
            <a:extLst>
              <a:ext uri="{FF2B5EF4-FFF2-40B4-BE49-F238E27FC236}">
                <a16:creationId xmlns:a16="http://schemas.microsoft.com/office/drawing/2014/main" id="{21CD6B7C-9C1D-5F58-36DE-1A97D9392771}"/>
              </a:ext>
            </a:extLst>
          </p:cNvPr>
          <p:cNvCxnSpPr>
            <a:cxnSpLocks/>
          </p:cNvCxnSpPr>
          <p:nvPr/>
        </p:nvCxnSpPr>
        <p:spPr>
          <a:xfrm>
            <a:off x="3755255" y="2925276"/>
            <a:ext cx="305391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CaixaDeTexto 14">
            <a:extLst>
              <a:ext uri="{FF2B5EF4-FFF2-40B4-BE49-F238E27FC236}">
                <a16:creationId xmlns:a16="http://schemas.microsoft.com/office/drawing/2014/main" id="{607D74F3-A242-DBCC-E120-1DFCA58C6056}"/>
              </a:ext>
            </a:extLst>
          </p:cNvPr>
          <p:cNvSpPr txBox="1"/>
          <p:nvPr/>
        </p:nvSpPr>
        <p:spPr>
          <a:xfrm>
            <a:off x="6809172" y="2515461"/>
            <a:ext cx="434340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Display with a list of already created players and the possibility of creating a new one.</a:t>
            </a:r>
          </a:p>
        </p:txBody>
      </p:sp>
      <p:sp>
        <p:nvSpPr>
          <p:cNvPr id="16" name="CaixaDeTexto 15">
            <a:extLst>
              <a:ext uri="{FF2B5EF4-FFF2-40B4-BE49-F238E27FC236}">
                <a16:creationId xmlns:a16="http://schemas.microsoft.com/office/drawing/2014/main" id="{97176FC4-C696-769D-569B-2F1A88220CCD}"/>
              </a:ext>
            </a:extLst>
          </p:cNvPr>
          <p:cNvSpPr txBox="1"/>
          <p:nvPr/>
        </p:nvSpPr>
        <p:spPr>
          <a:xfrm>
            <a:off x="6094520" y="4408810"/>
            <a:ext cx="395944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By clicking, a text box to write the name of the new player will appear, creating a new “account”.</a:t>
            </a:r>
          </a:p>
        </p:txBody>
      </p:sp>
      <p:sp>
        <p:nvSpPr>
          <p:cNvPr id="17" name="CaixaDeTexto 16">
            <a:extLst>
              <a:ext uri="{FF2B5EF4-FFF2-40B4-BE49-F238E27FC236}">
                <a16:creationId xmlns:a16="http://schemas.microsoft.com/office/drawing/2014/main" id="{FD291E2B-3DDD-B09D-831D-F33C9521A9C1}"/>
              </a:ext>
            </a:extLst>
          </p:cNvPr>
          <p:cNvSpPr txBox="1"/>
          <p:nvPr/>
        </p:nvSpPr>
        <p:spPr>
          <a:xfrm>
            <a:off x="6019059" y="3488147"/>
            <a:ext cx="491822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By clicking, it will start or continue the saved game on the respective account.</a:t>
            </a:r>
          </a:p>
        </p:txBody>
      </p:sp>
      <p:cxnSp>
        <p:nvCxnSpPr>
          <p:cNvPr id="19" name="Conexão: Ângulo Reto 18">
            <a:extLst>
              <a:ext uri="{FF2B5EF4-FFF2-40B4-BE49-F238E27FC236}">
                <a16:creationId xmlns:a16="http://schemas.microsoft.com/office/drawing/2014/main" id="{F8D89126-056C-B8E6-40DB-D2061FBE21DF}"/>
              </a:ext>
            </a:extLst>
          </p:cNvPr>
          <p:cNvCxnSpPr>
            <a:cxnSpLocks/>
          </p:cNvCxnSpPr>
          <p:nvPr/>
        </p:nvCxnSpPr>
        <p:spPr>
          <a:xfrm>
            <a:off x="3577700" y="3507029"/>
            <a:ext cx="2441360" cy="17565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exão: Ângulo Reto 19">
            <a:extLst>
              <a:ext uri="{FF2B5EF4-FFF2-40B4-BE49-F238E27FC236}">
                <a16:creationId xmlns:a16="http://schemas.microsoft.com/office/drawing/2014/main" id="{CA77C9A7-8858-D62E-D639-9BD6A6B15436}"/>
              </a:ext>
            </a:extLst>
          </p:cNvPr>
          <p:cNvCxnSpPr>
            <a:endCxn id="16" idx="1"/>
          </p:cNvCxnSpPr>
          <p:nvPr/>
        </p:nvCxnSpPr>
        <p:spPr>
          <a:xfrm>
            <a:off x="3897294" y="4678535"/>
            <a:ext cx="2197226" cy="19194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384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669192"/>
            <a:ext cx="11751688" cy="615553"/>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Display – Missions Menu</a:t>
            </a:r>
          </a:p>
        </p:txBody>
      </p:sp>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pic>
        <p:nvPicPr>
          <p:cNvPr id="30" name="Imagem 29">
            <a:extLst>
              <a:ext uri="{FF2B5EF4-FFF2-40B4-BE49-F238E27FC236}">
                <a16:creationId xmlns:a16="http://schemas.microsoft.com/office/drawing/2014/main" id="{A7E14C43-BBF5-E169-A674-2188AD9DA04B}"/>
              </a:ext>
            </a:extLst>
          </p:cNvPr>
          <p:cNvPicPr>
            <a:picLocks noChangeAspect="1"/>
          </p:cNvPicPr>
          <p:nvPr/>
        </p:nvPicPr>
        <p:blipFill>
          <a:blip r:embed="rId5"/>
          <a:stretch>
            <a:fillRect/>
          </a:stretch>
        </p:blipFill>
        <p:spPr>
          <a:xfrm>
            <a:off x="765867" y="1431038"/>
            <a:ext cx="5746858" cy="4352400"/>
          </a:xfrm>
          <a:prstGeom prst="rect">
            <a:avLst/>
          </a:prstGeom>
        </p:spPr>
      </p:pic>
      <p:sp>
        <p:nvSpPr>
          <p:cNvPr id="31" name="CaixaDeTexto 30">
            <a:extLst>
              <a:ext uri="{FF2B5EF4-FFF2-40B4-BE49-F238E27FC236}">
                <a16:creationId xmlns:a16="http://schemas.microsoft.com/office/drawing/2014/main" id="{F3116489-BB33-6955-31FF-D59536D3EA89}"/>
              </a:ext>
            </a:extLst>
          </p:cNvPr>
          <p:cNvSpPr txBox="1"/>
          <p:nvPr/>
        </p:nvSpPr>
        <p:spPr>
          <a:xfrm>
            <a:off x="6605893" y="1000034"/>
            <a:ext cx="4927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main display (Home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32" name="CaixaDeTexto 31">
            <a:extLst>
              <a:ext uri="{FF2B5EF4-FFF2-40B4-BE49-F238E27FC236}">
                <a16:creationId xmlns:a16="http://schemas.microsoft.com/office/drawing/2014/main" id="{6E4E3E78-608A-279E-36C6-DDCCB5146BEF}"/>
              </a:ext>
            </a:extLst>
          </p:cNvPr>
          <p:cNvSpPr txBox="1"/>
          <p:nvPr/>
        </p:nvSpPr>
        <p:spPr>
          <a:xfrm>
            <a:off x="7305010" y="2591806"/>
            <a:ext cx="4121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Display with a list of the missions</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33" name="CaixaDeTexto 32">
            <a:extLst>
              <a:ext uri="{FF2B5EF4-FFF2-40B4-BE49-F238E27FC236}">
                <a16:creationId xmlns:a16="http://schemas.microsoft.com/office/drawing/2014/main" id="{A442C6A1-B850-70FA-0AAB-C3BF5027EFF4}"/>
              </a:ext>
            </a:extLst>
          </p:cNvPr>
          <p:cNvSpPr txBox="1"/>
          <p:nvPr/>
        </p:nvSpPr>
        <p:spPr>
          <a:xfrm>
            <a:off x="6649542" y="3028135"/>
            <a:ext cx="41155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PT" dirty="0" err="1">
                <a:solidFill>
                  <a:schemeClr val="tx1">
                    <a:lumMod val="50000"/>
                    <a:lumOff val="50000"/>
                  </a:schemeClr>
                </a:solidFill>
                <a:latin typeface="Segoe UI Light" panose="020B0502040204020203" pitchFamily="34" charset="0"/>
                <a:cs typeface="Segoe UI Light" panose="020B0502040204020203" pitchFamily="34" charset="0"/>
              </a:rPr>
              <a:t>Blocked</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mission</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p>
        </p:txBody>
      </p:sp>
      <p:sp>
        <p:nvSpPr>
          <p:cNvPr id="34" name="CaixaDeTexto 33">
            <a:extLst>
              <a:ext uri="{FF2B5EF4-FFF2-40B4-BE49-F238E27FC236}">
                <a16:creationId xmlns:a16="http://schemas.microsoft.com/office/drawing/2014/main" id="{7126B6C0-9E65-314F-BFC5-3245420BC4FF}"/>
              </a:ext>
            </a:extLst>
          </p:cNvPr>
          <p:cNvSpPr txBox="1"/>
          <p:nvPr/>
        </p:nvSpPr>
        <p:spPr>
          <a:xfrm>
            <a:off x="6649542" y="3722984"/>
            <a:ext cx="42733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PT" dirty="0">
                <a:solidFill>
                  <a:schemeClr val="tx1">
                    <a:lumMod val="50000"/>
                    <a:lumOff val="50000"/>
                  </a:schemeClr>
                </a:solidFill>
                <a:latin typeface="Segoe UI Light" panose="020B0502040204020203" pitchFamily="34" charset="0"/>
                <a:cs typeface="Segoe UI Light" panose="020B0502040204020203" pitchFamily="34" charset="0"/>
              </a:rPr>
              <a:t>New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mission</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unlocked</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r>
              <a:rPr lang="pt-PT" dirty="0"/>
              <a:t> </a:t>
            </a:r>
          </a:p>
        </p:txBody>
      </p:sp>
      <p:cxnSp>
        <p:nvCxnSpPr>
          <p:cNvPr id="35" name="Conexão reta unidirecional 34">
            <a:extLst>
              <a:ext uri="{FF2B5EF4-FFF2-40B4-BE49-F238E27FC236}">
                <a16:creationId xmlns:a16="http://schemas.microsoft.com/office/drawing/2014/main" id="{B409DFA9-03B6-9F3B-9DAB-1B5808053DDE}"/>
              </a:ext>
            </a:extLst>
          </p:cNvPr>
          <p:cNvCxnSpPr>
            <a:cxnSpLocks/>
          </p:cNvCxnSpPr>
          <p:nvPr/>
        </p:nvCxnSpPr>
        <p:spPr>
          <a:xfrm>
            <a:off x="6213060" y="2824067"/>
            <a:ext cx="10830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exão reta unidirecional 35">
            <a:extLst>
              <a:ext uri="{FF2B5EF4-FFF2-40B4-BE49-F238E27FC236}">
                <a16:creationId xmlns:a16="http://schemas.microsoft.com/office/drawing/2014/main" id="{0892F08E-70F0-5858-B1D8-2B0066C45042}"/>
              </a:ext>
            </a:extLst>
          </p:cNvPr>
          <p:cNvCxnSpPr>
            <a:cxnSpLocks/>
          </p:cNvCxnSpPr>
          <p:nvPr/>
        </p:nvCxnSpPr>
        <p:spPr>
          <a:xfrm>
            <a:off x="5557592" y="3260396"/>
            <a:ext cx="10830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CaixaDeTexto 36">
            <a:extLst>
              <a:ext uri="{FF2B5EF4-FFF2-40B4-BE49-F238E27FC236}">
                <a16:creationId xmlns:a16="http://schemas.microsoft.com/office/drawing/2014/main" id="{A5306CCB-916F-3EF3-2E99-723A9C99F539}"/>
              </a:ext>
            </a:extLst>
          </p:cNvPr>
          <p:cNvSpPr txBox="1"/>
          <p:nvPr/>
        </p:nvSpPr>
        <p:spPr>
          <a:xfrm>
            <a:off x="6649542" y="4281236"/>
            <a:ext cx="447286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Completed missions, where the game indicator shows no progress to sustainability</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p>
        </p:txBody>
      </p:sp>
      <p:sp>
        <p:nvSpPr>
          <p:cNvPr id="38" name="CaixaDeTexto 37">
            <a:extLst>
              <a:ext uri="{FF2B5EF4-FFF2-40B4-BE49-F238E27FC236}">
                <a16:creationId xmlns:a16="http://schemas.microsoft.com/office/drawing/2014/main" id="{6DD38A58-2C09-4FB2-4D37-8B1B8730EE78}"/>
              </a:ext>
            </a:extLst>
          </p:cNvPr>
          <p:cNvSpPr txBox="1"/>
          <p:nvPr/>
        </p:nvSpPr>
        <p:spPr>
          <a:xfrm>
            <a:off x="6640663" y="5321773"/>
            <a:ext cx="447286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Completed mission, where the game indicator shows neutral progress to sustainability.</a:t>
            </a:r>
          </a:p>
        </p:txBody>
      </p:sp>
      <p:sp>
        <p:nvSpPr>
          <p:cNvPr id="39" name="CaixaDeTexto 38">
            <a:extLst>
              <a:ext uri="{FF2B5EF4-FFF2-40B4-BE49-F238E27FC236}">
                <a16:creationId xmlns:a16="http://schemas.microsoft.com/office/drawing/2014/main" id="{7D3E14D4-CB65-BDC6-4865-046F759D9330}"/>
              </a:ext>
            </a:extLst>
          </p:cNvPr>
          <p:cNvSpPr txBox="1"/>
          <p:nvPr/>
        </p:nvSpPr>
        <p:spPr>
          <a:xfrm>
            <a:off x="189247" y="5885933"/>
            <a:ext cx="60948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Completed mission, where the game indicator shows good progress to sustainability.</a:t>
            </a:r>
          </a:p>
        </p:txBody>
      </p:sp>
      <p:cxnSp>
        <p:nvCxnSpPr>
          <p:cNvPr id="40" name="Conexão reta unidirecional 39">
            <a:extLst>
              <a:ext uri="{FF2B5EF4-FFF2-40B4-BE49-F238E27FC236}">
                <a16:creationId xmlns:a16="http://schemas.microsoft.com/office/drawing/2014/main" id="{F4CE5B9D-CA6A-A272-B469-43154125DB6A}"/>
              </a:ext>
            </a:extLst>
          </p:cNvPr>
          <p:cNvCxnSpPr/>
          <p:nvPr/>
        </p:nvCxnSpPr>
        <p:spPr>
          <a:xfrm>
            <a:off x="1854123" y="3429915"/>
            <a:ext cx="0" cy="2447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Conexão: Ângulo Reto 40">
            <a:extLst>
              <a:ext uri="{FF2B5EF4-FFF2-40B4-BE49-F238E27FC236}">
                <a16:creationId xmlns:a16="http://schemas.microsoft.com/office/drawing/2014/main" id="{612069FE-C127-4792-2F61-AA55C97AB825}"/>
              </a:ext>
            </a:extLst>
          </p:cNvPr>
          <p:cNvCxnSpPr>
            <a:cxnSpLocks/>
            <a:endCxn id="34" idx="1"/>
          </p:cNvCxnSpPr>
          <p:nvPr/>
        </p:nvCxnSpPr>
        <p:spPr>
          <a:xfrm>
            <a:off x="4517422" y="3429915"/>
            <a:ext cx="2132120" cy="477735"/>
          </a:xfrm>
          <a:prstGeom prst="bentConnector3">
            <a:avLst>
              <a:gd name="adj1" fmla="val 549"/>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xão: Ângulo Reto 41">
            <a:extLst>
              <a:ext uri="{FF2B5EF4-FFF2-40B4-BE49-F238E27FC236}">
                <a16:creationId xmlns:a16="http://schemas.microsoft.com/office/drawing/2014/main" id="{748BEC7B-A5AB-6C9A-7E1B-99B1321BA27A}"/>
              </a:ext>
            </a:extLst>
          </p:cNvPr>
          <p:cNvCxnSpPr>
            <a:cxnSpLocks/>
          </p:cNvCxnSpPr>
          <p:nvPr/>
        </p:nvCxnSpPr>
        <p:spPr>
          <a:xfrm>
            <a:off x="3651215" y="3429915"/>
            <a:ext cx="3019887" cy="1312986"/>
          </a:xfrm>
          <a:prstGeom prst="bentConnector3">
            <a:avLst>
              <a:gd name="adj1" fmla="val 256"/>
            </a:avLst>
          </a:prstGeom>
          <a:ln>
            <a:tailEnd type="triangle"/>
          </a:ln>
        </p:spPr>
        <p:style>
          <a:lnRef idx="3">
            <a:schemeClr val="dk1"/>
          </a:lnRef>
          <a:fillRef idx="0">
            <a:schemeClr val="dk1"/>
          </a:fillRef>
          <a:effectRef idx="2">
            <a:schemeClr val="dk1"/>
          </a:effectRef>
          <a:fontRef idx="minor">
            <a:schemeClr val="tx1"/>
          </a:fontRef>
        </p:style>
      </p:cxnSp>
      <p:cxnSp>
        <p:nvCxnSpPr>
          <p:cNvPr id="43" name="Conexão: Ângulo Reto 42">
            <a:extLst>
              <a:ext uri="{FF2B5EF4-FFF2-40B4-BE49-F238E27FC236}">
                <a16:creationId xmlns:a16="http://schemas.microsoft.com/office/drawing/2014/main" id="{F82DEB93-3990-0BF3-1773-40465AA43F3A}"/>
              </a:ext>
            </a:extLst>
          </p:cNvPr>
          <p:cNvCxnSpPr>
            <a:cxnSpLocks/>
          </p:cNvCxnSpPr>
          <p:nvPr/>
        </p:nvCxnSpPr>
        <p:spPr>
          <a:xfrm>
            <a:off x="2724134" y="3449317"/>
            <a:ext cx="3916530" cy="2334121"/>
          </a:xfrm>
          <a:prstGeom prst="bentConnector3">
            <a:avLst>
              <a:gd name="adj1" fmla="val -95"/>
            </a:avLst>
          </a:prstGeom>
          <a:ln>
            <a:tailEnd type="triangle"/>
          </a:ln>
        </p:spPr>
        <p:style>
          <a:lnRef idx="3">
            <a:schemeClr val="dk1"/>
          </a:lnRef>
          <a:fillRef idx="0">
            <a:schemeClr val="dk1"/>
          </a:fillRef>
          <a:effectRef idx="2">
            <a:schemeClr val="dk1"/>
          </a:effectRef>
          <a:fontRef idx="minor">
            <a:schemeClr val="tx1"/>
          </a:fontRef>
        </p:style>
      </p:cxnSp>
      <p:sp>
        <p:nvSpPr>
          <p:cNvPr id="44" name="CaixaDeTexto 43">
            <a:extLst>
              <a:ext uri="{FF2B5EF4-FFF2-40B4-BE49-F238E27FC236}">
                <a16:creationId xmlns:a16="http://schemas.microsoft.com/office/drawing/2014/main" id="{67F2EBE4-FAB2-46EA-AF24-B7E4C9193610}"/>
              </a:ext>
            </a:extLst>
          </p:cNvPr>
          <p:cNvSpPr txBox="1"/>
          <p:nvPr/>
        </p:nvSpPr>
        <p:spPr>
          <a:xfrm>
            <a:off x="6828945" y="1694996"/>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the missions menu.</a:t>
            </a:r>
            <a:endParaRPr lang="pt-PT" dirty="0"/>
          </a:p>
        </p:txBody>
      </p:sp>
      <p:cxnSp>
        <p:nvCxnSpPr>
          <p:cNvPr id="45" name="Conexão reta unidirecional 44">
            <a:extLst>
              <a:ext uri="{FF2B5EF4-FFF2-40B4-BE49-F238E27FC236}">
                <a16:creationId xmlns:a16="http://schemas.microsoft.com/office/drawing/2014/main" id="{83917509-C28D-CA46-04C5-1FA281820140}"/>
              </a:ext>
            </a:extLst>
          </p:cNvPr>
          <p:cNvCxnSpPr>
            <a:cxnSpLocks/>
            <a:endCxn id="44" idx="1"/>
          </p:cNvCxnSpPr>
          <p:nvPr/>
        </p:nvCxnSpPr>
        <p:spPr>
          <a:xfrm>
            <a:off x="6344374" y="1879662"/>
            <a:ext cx="4845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Conexão: Ângulo Reto 45">
            <a:extLst>
              <a:ext uri="{FF2B5EF4-FFF2-40B4-BE49-F238E27FC236}">
                <a16:creationId xmlns:a16="http://schemas.microsoft.com/office/drawing/2014/main" id="{DB623254-53C7-3B9C-6988-BBBAE27C1270}"/>
              </a:ext>
            </a:extLst>
          </p:cNvPr>
          <p:cNvCxnSpPr>
            <a:cxnSpLocks/>
            <a:endCxn id="31" idx="1"/>
          </p:cNvCxnSpPr>
          <p:nvPr/>
        </p:nvCxnSpPr>
        <p:spPr>
          <a:xfrm flipV="1">
            <a:off x="1913699" y="1184700"/>
            <a:ext cx="4692194" cy="54680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5228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669192"/>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Display – Game</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D09CD2CC-7E16-4964-9F31-0AA469388AEF}"/>
              </a:ext>
            </a:extLst>
          </p:cNvPr>
          <p:cNvSpPr txBox="1"/>
          <p:nvPr/>
        </p:nvSpPr>
        <p:spPr>
          <a:xfrm>
            <a:off x="3047260" y="3246553"/>
            <a:ext cx="6094520" cy="369332"/>
          </a:xfrm>
          <a:prstGeom prst="rect">
            <a:avLst/>
          </a:prstGeom>
          <a:noFill/>
        </p:spPr>
        <p:txBody>
          <a:bodyPr wrap="square">
            <a:spAutoFit/>
          </a:bodyPr>
          <a:lstStyle/>
          <a:p>
            <a:endParaRPr lang="pt-PT" dirty="0"/>
          </a:p>
        </p:txBody>
      </p:sp>
      <p:pic>
        <p:nvPicPr>
          <p:cNvPr id="4" name="Marcador de Posição de Conteúdo 22">
            <a:extLst>
              <a:ext uri="{FF2B5EF4-FFF2-40B4-BE49-F238E27FC236}">
                <a16:creationId xmlns:a16="http://schemas.microsoft.com/office/drawing/2014/main" id="{7356CE30-972E-1DF6-4215-6565E9347069}"/>
              </a:ext>
            </a:extLst>
          </p:cNvPr>
          <p:cNvPicPr>
            <a:picLocks noChangeAspect="1"/>
          </p:cNvPicPr>
          <p:nvPr/>
        </p:nvPicPr>
        <p:blipFill>
          <a:blip r:embed="rId5"/>
          <a:stretch>
            <a:fillRect/>
          </a:stretch>
        </p:blipFill>
        <p:spPr>
          <a:xfrm>
            <a:off x="104555" y="1521185"/>
            <a:ext cx="5787279" cy="4351338"/>
          </a:xfrm>
          <a:prstGeom prst="rect">
            <a:avLst/>
          </a:prstGeom>
        </p:spPr>
      </p:pic>
      <p:sp>
        <p:nvSpPr>
          <p:cNvPr id="5" name="CaixaDeTexto 4">
            <a:extLst>
              <a:ext uri="{FF2B5EF4-FFF2-40B4-BE49-F238E27FC236}">
                <a16:creationId xmlns:a16="http://schemas.microsoft.com/office/drawing/2014/main" id="{5EFE6FDF-3A93-2D77-EF7E-8759B339907D}"/>
              </a:ext>
            </a:extLst>
          </p:cNvPr>
          <p:cNvSpPr txBox="1"/>
          <p:nvPr/>
        </p:nvSpPr>
        <p:spPr>
          <a:xfrm>
            <a:off x="5362354" y="51088"/>
            <a:ext cx="507210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main display (Home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6" name="CaixaDeTexto 5">
            <a:extLst>
              <a:ext uri="{FF2B5EF4-FFF2-40B4-BE49-F238E27FC236}">
                <a16:creationId xmlns:a16="http://schemas.microsoft.com/office/drawing/2014/main" id="{91072CA6-DEFE-877C-5132-14C5E7DF8447}"/>
              </a:ext>
            </a:extLst>
          </p:cNvPr>
          <p:cNvSpPr txBox="1"/>
          <p:nvPr/>
        </p:nvSpPr>
        <p:spPr>
          <a:xfrm>
            <a:off x="5362354" y="547928"/>
            <a:ext cx="48290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the missions menu</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endParaRPr lang="pt-PT" dirty="0"/>
          </a:p>
        </p:txBody>
      </p:sp>
      <p:sp>
        <p:nvSpPr>
          <p:cNvPr id="7" name="CaixaDeTexto 6">
            <a:extLst>
              <a:ext uri="{FF2B5EF4-FFF2-40B4-BE49-F238E27FC236}">
                <a16:creationId xmlns:a16="http://schemas.microsoft.com/office/drawing/2014/main" id="{57D69FB8-3810-837A-EF34-EA5B5D5AD62A}"/>
              </a:ext>
            </a:extLst>
          </p:cNvPr>
          <p:cNvSpPr txBox="1"/>
          <p:nvPr/>
        </p:nvSpPr>
        <p:spPr>
          <a:xfrm>
            <a:off x="6365788" y="1043069"/>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Leads to the shop display.</a:t>
            </a:r>
          </a:p>
        </p:txBody>
      </p:sp>
      <p:sp>
        <p:nvSpPr>
          <p:cNvPr id="8" name="CaixaDeTexto 7">
            <a:extLst>
              <a:ext uri="{FF2B5EF4-FFF2-40B4-BE49-F238E27FC236}">
                <a16:creationId xmlns:a16="http://schemas.microsoft.com/office/drawing/2014/main" id="{44BA6389-07C2-7684-DD79-7DA9769A7B92}"/>
              </a:ext>
            </a:extLst>
          </p:cNvPr>
          <p:cNvSpPr txBox="1"/>
          <p:nvPr/>
        </p:nvSpPr>
        <p:spPr>
          <a:xfrm>
            <a:off x="6257778" y="1874429"/>
            <a:ext cx="510466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Description of the missions, indicating the necessities and the favorable situations to apply the energies.</a:t>
            </a:r>
          </a:p>
        </p:txBody>
      </p:sp>
      <p:sp>
        <p:nvSpPr>
          <p:cNvPr id="9" name="CaixaDeTexto 8">
            <a:extLst>
              <a:ext uri="{FF2B5EF4-FFF2-40B4-BE49-F238E27FC236}">
                <a16:creationId xmlns:a16="http://schemas.microsoft.com/office/drawing/2014/main" id="{A6DA2FA6-D6B3-9598-84A8-DCBE31635FDB}"/>
              </a:ext>
            </a:extLst>
          </p:cNvPr>
          <p:cNvSpPr txBox="1"/>
          <p:nvPr/>
        </p:nvSpPr>
        <p:spPr>
          <a:xfrm>
            <a:off x="6257778" y="3119221"/>
            <a:ext cx="13713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PT" dirty="0" err="1">
                <a:solidFill>
                  <a:schemeClr val="tx1">
                    <a:lumMod val="50000"/>
                    <a:lumOff val="50000"/>
                  </a:schemeClr>
                </a:solidFill>
                <a:latin typeface="Segoe UI Light" panose="020B0502040204020203" pitchFamily="34" charset="0"/>
                <a:cs typeface="Segoe UI Light" panose="020B0502040204020203" pitchFamily="34" charset="0"/>
              </a:rPr>
              <a:t>Indicators</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10" name="CaixaDeTexto 9">
            <a:extLst>
              <a:ext uri="{FF2B5EF4-FFF2-40B4-BE49-F238E27FC236}">
                <a16:creationId xmlns:a16="http://schemas.microsoft.com/office/drawing/2014/main" id="{0FE1552C-76FA-E195-D42D-2C1A1FDFC05C}"/>
              </a:ext>
            </a:extLst>
          </p:cNvPr>
          <p:cNvSpPr txBox="1"/>
          <p:nvPr/>
        </p:nvSpPr>
        <p:spPr>
          <a:xfrm>
            <a:off x="6365788" y="3971330"/>
            <a:ext cx="228426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PT" dirty="0" err="1">
                <a:solidFill>
                  <a:schemeClr val="tx1">
                    <a:lumMod val="50000"/>
                    <a:lumOff val="50000"/>
                  </a:schemeClr>
                </a:solidFill>
                <a:latin typeface="Segoe UI Light" panose="020B0502040204020203" pitchFamily="34" charset="0"/>
                <a:cs typeface="Segoe UI Light" panose="020B0502040204020203" pitchFamily="34" charset="0"/>
              </a:rPr>
              <a:t>Information</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balloons</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endParaRPr lang="pt-PT" dirty="0"/>
          </a:p>
        </p:txBody>
      </p:sp>
      <p:sp>
        <p:nvSpPr>
          <p:cNvPr id="11" name="CaixaDeTexto 10">
            <a:extLst>
              <a:ext uri="{FF2B5EF4-FFF2-40B4-BE49-F238E27FC236}">
                <a16:creationId xmlns:a16="http://schemas.microsoft.com/office/drawing/2014/main" id="{97842887-8AAA-797F-B0D8-1FE1D1B273F7}"/>
              </a:ext>
            </a:extLst>
          </p:cNvPr>
          <p:cNvSpPr txBox="1"/>
          <p:nvPr/>
        </p:nvSpPr>
        <p:spPr>
          <a:xfrm>
            <a:off x="6001453" y="5814944"/>
            <a:ext cx="492770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PT" dirty="0">
                <a:solidFill>
                  <a:schemeClr val="tx1">
                    <a:lumMod val="50000"/>
                    <a:lumOff val="50000"/>
                  </a:schemeClr>
                </a:solidFill>
                <a:latin typeface="Segoe UI Light" panose="020B0502040204020203" pitchFamily="34" charset="0"/>
                <a:cs typeface="Segoe UI Light" panose="020B0502040204020203" pitchFamily="34" charset="0"/>
              </a:rPr>
              <a:t>Barra que indica a quantidade de armazenamento que existe disponível para a energia.</a:t>
            </a:r>
          </a:p>
        </p:txBody>
      </p:sp>
      <p:sp>
        <p:nvSpPr>
          <p:cNvPr id="13" name="CaixaDeTexto 12">
            <a:extLst>
              <a:ext uri="{FF2B5EF4-FFF2-40B4-BE49-F238E27FC236}">
                <a16:creationId xmlns:a16="http://schemas.microsoft.com/office/drawing/2014/main" id="{D0AB0822-A178-B35D-C05F-8419E29431A1}"/>
              </a:ext>
            </a:extLst>
          </p:cNvPr>
          <p:cNvSpPr txBox="1"/>
          <p:nvPr/>
        </p:nvSpPr>
        <p:spPr>
          <a:xfrm>
            <a:off x="1694920" y="6136651"/>
            <a:ext cx="2921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PT" dirty="0" err="1">
                <a:solidFill>
                  <a:schemeClr val="tx1">
                    <a:lumMod val="50000"/>
                    <a:lumOff val="50000"/>
                  </a:schemeClr>
                </a:solidFill>
                <a:latin typeface="Segoe UI Light" panose="020B0502040204020203" pitchFamily="34" charset="0"/>
                <a:cs typeface="Segoe UI Light" panose="020B0502040204020203" pitchFamily="34" charset="0"/>
              </a:rPr>
              <a:t>Types</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of</a:t>
            </a:r>
            <a:r>
              <a:rPr lang="pt-PT" dirty="0">
                <a:solidFill>
                  <a:schemeClr val="tx1">
                    <a:lumMod val="50000"/>
                    <a:lumOff val="50000"/>
                  </a:schemeClr>
                </a:solidFill>
                <a:latin typeface="Segoe UI Light" panose="020B0502040204020203" pitchFamily="34" charset="0"/>
                <a:cs typeface="Segoe UI Light" panose="020B0502040204020203" pitchFamily="34" charset="0"/>
              </a:rPr>
              <a:t> </a:t>
            </a:r>
            <a:r>
              <a:rPr lang="pt-PT" dirty="0" err="1">
                <a:solidFill>
                  <a:schemeClr val="tx1">
                    <a:lumMod val="50000"/>
                    <a:lumOff val="50000"/>
                  </a:schemeClr>
                </a:solidFill>
                <a:latin typeface="Segoe UI Light" panose="020B0502040204020203" pitchFamily="34" charset="0"/>
                <a:cs typeface="Segoe UI Light" panose="020B0502040204020203" pitchFamily="34" charset="0"/>
              </a:rPr>
              <a:t>energy</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endParaRPr lang="pt-PT" dirty="0"/>
          </a:p>
        </p:txBody>
      </p:sp>
      <p:sp>
        <p:nvSpPr>
          <p:cNvPr id="14" name="CaixaDeTexto 13">
            <a:extLst>
              <a:ext uri="{FF2B5EF4-FFF2-40B4-BE49-F238E27FC236}">
                <a16:creationId xmlns:a16="http://schemas.microsoft.com/office/drawing/2014/main" id="{82838985-42CE-443B-93FD-486B9C252788}"/>
              </a:ext>
            </a:extLst>
          </p:cNvPr>
          <p:cNvSpPr txBox="1"/>
          <p:nvPr/>
        </p:nvSpPr>
        <p:spPr>
          <a:xfrm>
            <a:off x="6882470" y="4663827"/>
            <a:ext cx="353516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lumMod val="50000"/>
                    <a:lumOff val="50000"/>
                  </a:schemeClr>
                </a:solidFill>
                <a:latin typeface="Segoe UI Light" panose="020B0502040204020203" pitchFamily="34" charset="0"/>
                <a:cs typeface="Segoe UI Light" panose="020B0502040204020203" pitchFamily="34" charset="0"/>
              </a:rPr>
              <a:t>Processing zone, where the energies are placed when dragged.</a:t>
            </a:r>
          </a:p>
        </p:txBody>
      </p:sp>
      <p:cxnSp>
        <p:nvCxnSpPr>
          <p:cNvPr id="15" name="Conexão: Ângulo Reto 14">
            <a:extLst>
              <a:ext uri="{FF2B5EF4-FFF2-40B4-BE49-F238E27FC236}">
                <a16:creationId xmlns:a16="http://schemas.microsoft.com/office/drawing/2014/main" id="{F4C91674-173C-685F-390D-A92DFB6840B4}"/>
              </a:ext>
            </a:extLst>
          </p:cNvPr>
          <p:cNvCxnSpPr>
            <a:cxnSpLocks/>
            <a:endCxn id="6" idx="1"/>
          </p:cNvCxnSpPr>
          <p:nvPr/>
        </p:nvCxnSpPr>
        <p:spPr>
          <a:xfrm flipV="1">
            <a:off x="2400172" y="732594"/>
            <a:ext cx="2962182" cy="106947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xão: Ângulo Reto 15">
            <a:extLst>
              <a:ext uri="{FF2B5EF4-FFF2-40B4-BE49-F238E27FC236}">
                <a16:creationId xmlns:a16="http://schemas.microsoft.com/office/drawing/2014/main" id="{804E6B89-E7C3-382D-6BF2-3C1880D7F401}"/>
              </a:ext>
            </a:extLst>
          </p:cNvPr>
          <p:cNvCxnSpPr>
            <a:cxnSpLocks/>
            <a:endCxn id="7" idx="1"/>
          </p:cNvCxnSpPr>
          <p:nvPr/>
        </p:nvCxnSpPr>
        <p:spPr>
          <a:xfrm flipV="1">
            <a:off x="5613889" y="1227735"/>
            <a:ext cx="751899" cy="47811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xão reta 16">
            <a:extLst>
              <a:ext uri="{FF2B5EF4-FFF2-40B4-BE49-F238E27FC236}">
                <a16:creationId xmlns:a16="http://schemas.microsoft.com/office/drawing/2014/main" id="{C1C7D9C9-D207-B782-66E3-6A5C4BF1786C}"/>
              </a:ext>
            </a:extLst>
          </p:cNvPr>
          <p:cNvCxnSpPr>
            <a:cxnSpLocks/>
          </p:cNvCxnSpPr>
          <p:nvPr/>
        </p:nvCxnSpPr>
        <p:spPr>
          <a:xfrm>
            <a:off x="5616630" y="2444464"/>
            <a:ext cx="301838" cy="1"/>
          </a:xfrm>
          <a:prstGeom prst="line">
            <a:avLst/>
          </a:prstGeom>
        </p:spPr>
        <p:style>
          <a:lnRef idx="3">
            <a:schemeClr val="dk1"/>
          </a:lnRef>
          <a:fillRef idx="0">
            <a:schemeClr val="dk1"/>
          </a:fillRef>
          <a:effectRef idx="2">
            <a:schemeClr val="dk1"/>
          </a:effectRef>
          <a:fontRef idx="minor">
            <a:schemeClr val="tx1"/>
          </a:fontRef>
        </p:style>
      </p:cxnSp>
      <p:cxnSp>
        <p:nvCxnSpPr>
          <p:cNvPr id="19" name="Conexão reta 18">
            <a:extLst>
              <a:ext uri="{FF2B5EF4-FFF2-40B4-BE49-F238E27FC236}">
                <a16:creationId xmlns:a16="http://schemas.microsoft.com/office/drawing/2014/main" id="{518AA741-B5E4-D8E0-4850-A31F3F52A5F6}"/>
              </a:ext>
            </a:extLst>
          </p:cNvPr>
          <p:cNvCxnSpPr>
            <a:cxnSpLocks/>
          </p:cNvCxnSpPr>
          <p:nvPr/>
        </p:nvCxnSpPr>
        <p:spPr>
          <a:xfrm>
            <a:off x="5915727" y="2444464"/>
            <a:ext cx="0" cy="2251014"/>
          </a:xfrm>
          <a:prstGeom prst="line">
            <a:avLst/>
          </a:prstGeom>
        </p:spPr>
        <p:style>
          <a:lnRef idx="3">
            <a:schemeClr val="dk1"/>
          </a:lnRef>
          <a:fillRef idx="0">
            <a:schemeClr val="dk1"/>
          </a:fillRef>
          <a:effectRef idx="2">
            <a:schemeClr val="dk1"/>
          </a:effectRef>
          <a:fontRef idx="minor">
            <a:schemeClr val="tx1"/>
          </a:fontRef>
        </p:style>
      </p:cxnSp>
      <p:cxnSp>
        <p:nvCxnSpPr>
          <p:cNvPr id="20" name="Conexão reta 19">
            <a:extLst>
              <a:ext uri="{FF2B5EF4-FFF2-40B4-BE49-F238E27FC236}">
                <a16:creationId xmlns:a16="http://schemas.microsoft.com/office/drawing/2014/main" id="{1F680E64-CA68-24AB-A4E3-921308E7D390}"/>
              </a:ext>
            </a:extLst>
          </p:cNvPr>
          <p:cNvCxnSpPr>
            <a:cxnSpLocks/>
          </p:cNvCxnSpPr>
          <p:nvPr/>
        </p:nvCxnSpPr>
        <p:spPr>
          <a:xfrm>
            <a:off x="5605011" y="4695478"/>
            <a:ext cx="319594" cy="8878"/>
          </a:xfrm>
          <a:prstGeom prst="line">
            <a:avLst/>
          </a:prstGeom>
        </p:spPr>
        <p:style>
          <a:lnRef idx="3">
            <a:schemeClr val="dk1"/>
          </a:lnRef>
          <a:fillRef idx="0">
            <a:schemeClr val="dk1"/>
          </a:fillRef>
          <a:effectRef idx="2">
            <a:schemeClr val="dk1"/>
          </a:effectRef>
          <a:fontRef idx="minor">
            <a:schemeClr val="tx1"/>
          </a:fontRef>
        </p:style>
      </p:cxnSp>
      <p:cxnSp>
        <p:nvCxnSpPr>
          <p:cNvPr id="21" name="Conexão reta 20">
            <a:extLst>
              <a:ext uri="{FF2B5EF4-FFF2-40B4-BE49-F238E27FC236}">
                <a16:creationId xmlns:a16="http://schemas.microsoft.com/office/drawing/2014/main" id="{7F4BE947-EF02-56C8-A8C7-81A2F40B796F}"/>
              </a:ext>
            </a:extLst>
          </p:cNvPr>
          <p:cNvCxnSpPr/>
          <p:nvPr/>
        </p:nvCxnSpPr>
        <p:spPr>
          <a:xfrm flipV="1">
            <a:off x="802192" y="1298759"/>
            <a:ext cx="0" cy="293450"/>
          </a:xfrm>
          <a:prstGeom prst="line">
            <a:avLst/>
          </a:prstGeom>
        </p:spPr>
        <p:style>
          <a:lnRef idx="3">
            <a:schemeClr val="dk1"/>
          </a:lnRef>
          <a:fillRef idx="0">
            <a:schemeClr val="dk1"/>
          </a:fillRef>
          <a:effectRef idx="2">
            <a:schemeClr val="dk1"/>
          </a:effectRef>
          <a:fontRef idx="minor">
            <a:schemeClr val="tx1"/>
          </a:fontRef>
        </p:style>
      </p:cxnSp>
      <p:cxnSp>
        <p:nvCxnSpPr>
          <p:cNvPr id="22" name="Conexão reta 21">
            <a:extLst>
              <a:ext uri="{FF2B5EF4-FFF2-40B4-BE49-F238E27FC236}">
                <a16:creationId xmlns:a16="http://schemas.microsoft.com/office/drawing/2014/main" id="{B9167295-1266-83B2-DA50-66F61E1E2AD0}"/>
              </a:ext>
            </a:extLst>
          </p:cNvPr>
          <p:cNvCxnSpPr/>
          <p:nvPr/>
        </p:nvCxnSpPr>
        <p:spPr>
          <a:xfrm>
            <a:off x="802192" y="1284357"/>
            <a:ext cx="2654423" cy="0"/>
          </a:xfrm>
          <a:prstGeom prst="line">
            <a:avLst/>
          </a:prstGeom>
        </p:spPr>
        <p:style>
          <a:lnRef idx="3">
            <a:schemeClr val="dk1"/>
          </a:lnRef>
          <a:fillRef idx="0">
            <a:schemeClr val="dk1"/>
          </a:fillRef>
          <a:effectRef idx="2">
            <a:schemeClr val="dk1"/>
          </a:effectRef>
          <a:fontRef idx="minor">
            <a:schemeClr val="tx1"/>
          </a:fontRef>
        </p:style>
      </p:cxnSp>
      <p:cxnSp>
        <p:nvCxnSpPr>
          <p:cNvPr id="23" name="Conexão reta 22">
            <a:extLst>
              <a:ext uri="{FF2B5EF4-FFF2-40B4-BE49-F238E27FC236}">
                <a16:creationId xmlns:a16="http://schemas.microsoft.com/office/drawing/2014/main" id="{BAC7B3BB-9AB2-8839-6788-10C3BFFD2B9C}"/>
              </a:ext>
            </a:extLst>
          </p:cNvPr>
          <p:cNvCxnSpPr/>
          <p:nvPr/>
        </p:nvCxnSpPr>
        <p:spPr>
          <a:xfrm flipV="1">
            <a:off x="3447737" y="184806"/>
            <a:ext cx="0" cy="1099551"/>
          </a:xfrm>
          <a:prstGeom prst="line">
            <a:avLst/>
          </a:prstGeom>
        </p:spPr>
        <p:style>
          <a:lnRef idx="3">
            <a:schemeClr val="dk1"/>
          </a:lnRef>
          <a:fillRef idx="0">
            <a:schemeClr val="dk1"/>
          </a:fillRef>
          <a:effectRef idx="2">
            <a:schemeClr val="dk1"/>
          </a:effectRef>
          <a:fontRef idx="minor">
            <a:schemeClr val="tx1"/>
          </a:fontRef>
        </p:style>
      </p:cxnSp>
      <p:cxnSp>
        <p:nvCxnSpPr>
          <p:cNvPr id="24" name="Conexão reta unidirecional 23">
            <a:extLst>
              <a:ext uri="{FF2B5EF4-FFF2-40B4-BE49-F238E27FC236}">
                <a16:creationId xmlns:a16="http://schemas.microsoft.com/office/drawing/2014/main" id="{C0249244-424A-CB8F-9457-37E68C577989}"/>
              </a:ext>
            </a:extLst>
          </p:cNvPr>
          <p:cNvCxnSpPr>
            <a:cxnSpLocks/>
          </p:cNvCxnSpPr>
          <p:nvPr/>
        </p:nvCxnSpPr>
        <p:spPr>
          <a:xfrm flipV="1">
            <a:off x="3456614" y="184806"/>
            <a:ext cx="1887984" cy="10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xão reta unidirecional 24">
            <a:extLst>
              <a:ext uri="{FF2B5EF4-FFF2-40B4-BE49-F238E27FC236}">
                <a16:creationId xmlns:a16="http://schemas.microsoft.com/office/drawing/2014/main" id="{47D9FDA7-72DB-F6DA-6DE2-854C8405EBF2}"/>
              </a:ext>
            </a:extLst>
          </p:cNvPr>
          <p:cNvCxnSpPr>
            <a:cxnSpLocks/>
            <a:endCxn id="9" idx="1"/>
          </p:cNvCxnSpPr>
          <p:nvPr/>
        </p:nvCxnSpPr>
        <p:spPr>
          <a:xfrm>
            <a:off x="5915727" y="3303887"/>
            <a:ext cx="3420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exão reta 28">
            <a:extLst>
              <a:ext uri="{FF2B5EF4-FFF2-40B4-BE49-F238E27FC236}">
                <a16:creationId xmlns:a16="http://schemas.microsoft.com/office/drawing/2014/main" id="{11640A38-567C-3ED6-10EA-E614B13F09A6}"/>
              </a:ext>
            </a:extLst>
          </p:cNvPr>
          <p:cNvCxnSpPr>
            <a:cxnSpLocks/>
          </p:cNvCxnSpPr>
          <p:nvPr/>
        </p:nvCxnSpPr>
        <p:spPr>
          <a:xfrm>
            <a:off x="593566" y="5819112"/>
            <a:ext cx="0" cy="181094"/>
          </a:xfrm>
          <a:prstGeom prst="line">
            <a:avLst/>
          </a:prstGeom>
        </p:spPr>
        <p:style>
          <a:lnRef idx="3">
            <a:schemeClr val="dk1"/>
          </a:lnRef>
          <a:fillRef idx="0">
            <a:schemeClr val="dk1"/>
          </a:fillRef>
          <a:effectRef idx="2">
            <a:schemeClr val="dk1"/>
          </a:effectRef>
          <a:fontRef idx="minor">
            <a:schemeClr val="tx1"/>
          </a:fontRef>
        </p:style>
      </p:cxnSp>
      <p:cxnSp>
        <p:nvCxnSpPr>
          <p:cNvPr id="47" name="Conexão reta 46">
            <a:extLst>
              <a:ext uri="{FF2B5EF4-FFF2-40B4-BE49-F238E27FC236}">
                <a16:creationId xmlns:a16="http://schemas.microsoft.com/office/drawing/2014/main" id="{63EED158-BE27-C109-3016-189368FDA92F}"/>
              </a:ext>
            </a:extLst>
          </p:cNvPr>
          <p:cNvCxnSpPr>
            <a:cxnSpLocks/>
          </p:cNvCxnSpPr>
          <p:nvPr/>
        </p:nvCxnSpPr>
        <p:spPr>
          <a:xfrm>
            <a:off x="5078269" y="5818550"/>
            <a:ext cx="0" cy="181094"/>
          </a:xfrm>
          <a:prstGeom prst="line">
            <a:avLst/>
          </a:prstGeom>
        </p:spPr>
        <p:style>
          <a:lnRef idx="3">
            <a:schemeClr val="dk1"/>
          </a:lnRef>
          <a:fillRef idx="0">
            <a:schemeClr val="dk1"/>
          </a:fillRef>
          <a:effectRef idx="2">
            <a:schemeClr val="dk1"/>
          </a:effectRef>
          <a:fontRef idx="minor">
            <a:schemeClr val="tx1"/>
          </a:fontRef>
        </p:style>
      </p:cxnSp>
      <p:cxnSp>
        <p:nvCxnSpPr>
          <p:cNvPr id="48" name="Conexão reta 47">
            <a:extLst>
              <a:ext uri="{FF2B5EF4-FFF2-40B4-BE49-F238E27FC236}">
                <a16:creationId xmlns:a16="http://schemas.microsoft.com/office/drawing/2014/main" id="{BA7AFAD9-5557-9A49-37D3-E4A89A8F42BB}"/>
              </a:ext>
            </a:extLst>
          </p:cNvPr>
          <p:cNvCxnSpPr>
            <a:cxnSpLocks/>
          </p:cNvCxnSpPr>
          <p:nvPr/>
        </p:nvCxnSpPr>
        <p:spPr>
          <a:xfrm>
            <a:off x="593566" y="5999644"/>
            <a:ext cx="4491323" cy="3455"/>
          </a:xfrm>
          <a:prstGeom prst="line">
            <a:avLst/>
          </a:prstGeom>
        </p:spPr>
        <p:style>
          <a:lnRef idx="3">
            <a:schemeClr val="dk1"/>
          </a:lnRef>
          <a:fillRef idx="0">
            <a:schemeClr val="dk1"/>
          </a:fillRef>
          <a:effectRef idx="2">
            <a:schemeClr val="dk1"/>
          </a:effectRef>
          <a:fontRef idx="minor">
            <a:schemeClr val="tx1"/>
          </a:fontRef>
        </p:style>
      </p:cxnSp>
      <p:cxnSp>
        <p:nvCxnSpPr>
          <p:cNvPr id="49" name="Conexão reta unidirecional 48">
            <a:extLst>
              <a:ext uri="{FF2B5EF4-FFF2-40B4-BE49-F238E27FC236}">
                <a16:creationId xmlns:a16="http://schemas.microsoft.com/office/drawing/2014/main" id="{FA7057E0-6A64-FCAE-8539-CA8426A96DD2}"/>
              </a:ext>
            </a:extLst>
          </p:cNvPr>
          <p:cNvCxnSpPr>
            <a:cxnSpLocks/>
            <a:endCxn id="13" idx="0"/>
          </p:cNvCxnSpPr>
          <p:nvPr/>
        </p:nvCxnSpPr>
        <p:spPr>
          <a:xfrm>
            <a:off x="2643406" y="5880136"/>
            <a:ext cx="512393" cy="2565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Conexão reta 49">
            <a:extLst>
              <a:ext uri="{FF2B5EF4-FFF2-40B4-BE49-F238E27FC236}">
                <a16:creationId xmlns:a16="http://schemas.microsoft.com/office/drawing/2014/main" id="{9E2D80B5-A528-34C9-B09F-BBF0E8670291}"/>
              </a:ext>
            </a:extLst>
          </p:cNvPr>
          <p:cNvCxnSpPr/>
          <p:nvPr/>
        </p:nvCxnSpPr>
        <p:spPr>
          <a:xfrm>
            <a:off x="944235" y="5587157"/>
            <a:ext cx="0" cy="321940"/>
          </a:xfrm>
          <a:prstGeom prst="line">
            <a:avLst/>
          </a:prstGeom>
        </p:spPr>
        <p:style>
          <a:lnRef idx="3">
            <a:schemeClr val="dk1"/>
          </a:lnRef>
          <a:fillRef idx="0">
            <a:schemeClr val="dk1"/>
          </a:fillRef>
          <a:effectRef idx="2">
            <a:schemeClr val="dk1"/>
          </a:effectRef>
          <a:fontRef idx="minor">
            <a:schemeClr val="tx1"/>
          </a:fontRef>
        </p:style>
      </p:cxnSp>
      <p:cxnSp>
        <p:nvCxnSpPr>
          <p:cNvPr id="51" name="Conexão reta 50">
            <a:extLst>
              <a:ext uri="{FF2B5EF4-FFF2-40B4-BE49-F238E27FC236}">
                <a16:creationId xmlns:a16="http://schemas.microsoft.com/office/drawing/2014/main" id="{6D77337B-7971-2D0C-3763-5F0F29C8BA5D}"/>
              </a:ext>
            </a:extLst>
          </p:cNvPr>
          <p:cNvCxnSpPr>
            <a:cxnSpLocks/>
          </p:cNvCxnSpPr>
          <p:nvPr/>
        </p:nvCxnSpPr>
        <p:spPr>
          <a:xfrm>
            <a:off x="944236" y="5909097"/>
            <a:ext cx="4811694" cy="0"/>
          </a:xfrm>
          <a:prstGeom prst="line">
            <a:avLst/>
          </a:prstGeom>
        </p:spPr>
        <p:style>
          <a:lnRef idx="3">
            <a:schemeClr val="dk1"/>
          </a:lnRef>
          <a:fillRef idx="0">
            <a:schemeClr val="dk1"/>
          </a:fillRef>
          <a:effectRef idx="2">
            <a:schemeClr val="dk1"/>
          </a:effectRef>
          <a:fontRef idx="minor">
            <a:schemeClr val="tx1"/>
          </a:fontRef>
        </p:style>
      </p:cxnSp>
      <p:cxnSp>
        <p:nvCxnSpPr>
          <p:cNvPr id="52" name="Conexão reta 51">
            <a:extLst>
              <a:ext uri="{FF2B5EF4-FFF2-40B4-BE49-F238E27FC236}">
                <a16:creationId xmlns:a16="http://schemas.microsoft.com/office/drawing/2014/main" id="{D5CAA2CF-AF34-9EE6-CC8C-3B672A87F206}"/>
              </a:ext>
            </a:extLst>
          </p:cNvPr>
          <p:cNvCxnSpPr/>
          <p:nvPr/>
        </p:nvCxnSpPr>
        <p:spPr>
          <a:xfrm>
            <a:off x="5764808" y="5909097"/>
            <a:ext cx="0" cy="229012"/>
          </a:xfrm>
          <a:prstGeom prst="line">
            <a:avLst/>
          </a:prstGeom>
        </p:spPr>
        <p:style>
          <a:lnRef idx="3">
            <a:schemeClr val="dk1"/>
          </a:lnRef>
          <a:fillRef idx="0">
            <a:schemeClr val="dk1"/>
          </a:fillRef>
          <a:effectRef idx="2">
            <a:schemeClr val="dk1"/>
          </a:effectRef>
          <a:fontRef idx="minor">
            <a:schemeClr val="tx1"/>
          </a:fontRef>
        </p:style>
      </p:cxnSp>
      <p:cxnSp>
        <p:nvCxnSpPr>
          <p:cNvPr id="53" name="Conexão reta unidirecional 52">
            <a:extLst>
              <a:ext uri="{FF2B5EF4-FFF2-40B4-BE49-F238E27FC236}">
                <a16:creationId xmlns:a16="http://schemas.microsoft.com/office/drawing/2014/main" id="{CF7DEE3D-7718-52B8-EE66-E3FE63FD2822}"/>
              </a:ext>
            </a:extLst>
          </p:cNvPr>
          <p:cNvCxnSpPr>
            <a:endCxn id="11" idx="1"/>
          </p:cNvCxnSpPr>
          <p:nvPr/>
        </p:nvCxnSpPr>
        <p:spPr>
          <a:xfrm>
            <a:off x="5764808" y="6138109"/>
            <a:ext cx="236645" cy="138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Conexão reta unidirecional 53">
            <a:extLst>
              <a:ext uri="{FF2B5EF4-FFF2-40B4-BE49-F238E27FC236}">
                <a16:creationId xmlns:a16="http://schemas.microsoft.com/office/drawing/2014/main" id="{DDF798F0-B393-1125-0BCE-05C6C7417A3C}"/>
              </a:ext>
            </a:extLst>
          </p:cNvPr>
          <p:cNvCxnSpPr>
            <a:endCxn id="8" idx="1"/>
          </p:cNvCxnSpPr>
          <p:nvPr/>
        </p:nvCxnSpPr>
        <p:spPr>
          <a:xfrm>
            <a:off x="3953765" y="2254101"/>
            <a:ext cx="2304013" cy="819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Conexão reta unidirecional 54">
            <a:extLst>
              <a:ext uri="{FF2B5EF4-FFF2-40B4-BE49-F238E27FC236}">
                <a16:creationId xmlns:a16="http://schemas.microsoft.com/office/drawing/2014/main" id="{A0F173D7-D1A1-C5C4-56BA-25731FEC841E}"/>
              </a:ext>
            </a:extLst>
          </p:cNvPr>
          <p:cNvCxnSpPr>
            <a:endCxn id="10" idx="1"/>
          </p:cNvCxnSpPr>
          <p:nvPr/>
        </p:nvCxnSpPr>
        <p:spPr>
          <a:xfrm>
            <a:off x="4317749" y="3259497"/>
            <a:ext cx="2048039" cy="896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Conexão reta unidirecional 55">
            <a:extLst>
              <a:ext uri="{FF2B5EF4-FFF2-40B4-BE49-F238E27FC236}">
                <a16:creationId xmlns:a16="http://schemas.microsoft.com/office/drawing/2014/main" id="{26E3498A-569C-D09A-B023-B5654659BBCA}"/>
              </a:ext>
            </a:extLst>
          </p:cNvPr>
          <p:cNvCxnSpPr>
            <a:endCxn id="10" idx="1"/>
          </p:cNvCxnSpPr>
          <p:nvPr/>
        </p:nvCxnSpPr>
        <p:spPr>
          <a:xfrm flipV="1">
            <a:off x="1317097" y="4155996"/>
            <a:ext cx="5048691" cy="252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Conexão reta unidirecional 56">
            <a:extLst>
              <a:ext uri="{FF2B5EF4-FFF2-40B4-BE49-F238E27FC236}">
                <a16:creationId xmlns:a16="http://schemas.microsoft.com/office/drawing/2014/main" id="{F2CDFDB3-2D09-DF0D-B922-8162AEE4F626}"/>
              </a:ext>
            </a:extLst>
          </p:cNvPr>
          <p:cNvCxnSpPr>
            <a:endCxn id="14" idx="1"/>
          </p:cNvCxnSpPr>
          <p:nvPr/>
        </p:nvCxnSpPr>
        <p:spPr>
          <a:xfrm>
            <a:off x="3527637" y="4663827"/>
            <a:ext cx="3354833" cy="46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197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2" name="TextBox 9">
            <a:extLst>
              <a:ext uri="{FF2B5EF4-FFF2-40B4-BE49-F238E27FC236}">
                <a16:creationId xmlns:a16="http://schemas.microsoft.com/office/drawing/2014/main" id="{93366289-EF99-8611-EBDD-0D303D1AD334}"/>
              </a:ext>
            </a:extLst>
          </p:cNvPr>
          <p:cNvSpPr txBox="1"/>
          <p:nvPr/>
        </p:nvSpPr>
        <p:spPr>
          <a:xfrm>
            <a:off x="189247" y="669192"/>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Display - </a:t>
            </a:r>
            <a:r>
              <a:rPr lang="pt-PT" sz="3300" b="1" dirty="0" err="1">
                <a:solidFill>
                  <a:schemeClr val="tx1">
                    <a:lumMod val="65000"/>
                    <a:lumOff val="35000"/>
                  </a:schemeClr>
                </a:solidFill>
                <a:latin typeface="Poppins" panose="00000500000000000000" pitchFamily="2" charset="0"/>
                <a:cs typeface="Poppins" panose="00000500000000000000" pitchFamily="2" charset="0"/>
              </a:rPr>
              <a:t>Shop</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1" name="CaixaDeTexto 30">
            <a:extLst>
              <a:ext uri="{FF2B5EF4-FFF2-40B4-BE49-F238E27FC236}">
                <a16:creationId xmlns:a16="http://schemas.microsoft.com/office/drawing/2014/main" id="{CF73BD06-283C-F7E0-7718-6E831377FD78}"/>
              </a:ext>
            </a:extLst>
          </p:cNvPr>
          <p:cNvSpPr txBox="1"/>
          <p:nvPr/>
        </p:nvSpPr>
        <p:spPr>
          <a:xfrm>
            <a:off x="6453182" y="314559"/>
            <a:ext cx="34978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Display to buy energies and to fill the reservoir.</a:t>
            </a:r>
          </a:p>
        </p:txBody>
      </p:sp>
      <p:sp>
        <p:nvSpPr>
          <p:cNvPr id="32" name="CaixaDeTexto 31">
            <a:extLst>
              <a:ext uri="{FF2B5EF4-FFF2-40B4-BE49-F238E27FC236}">
                <a16:creationId xmlns:a16="http://schemas.microsoft.com/office/drawing/2014/main" id="{EE1B5658-FF8B-AF48-6AD2-74C6437A681C}"/>
              </a:ext>
            </a:extLst>
          </p:cNvPr>
          <p:cNvSpPr txBox="1"/>
          <p:nvPr/>
        </p:nvSpPr>
        <p:spPr>
          <a:xfrm>
            <a:off x="6453182" y="1335743"/>
            <a:ext cx="39964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Close the panel and go back to the previous display.</a:t>
            </a:r>
          </a:p>
        </p:txBody>
      </p:sp>
      <p:sp>
        <p:nvSpPr>
          <p:cNvPr id="33" name="CaixaDeTexto 32">
            <a:extLst>
              <a:ext uri="{FF2B5EF4-FFF2-40B4-BE49-F238E27FC236}">
                <a16:creationId xmlns:a16="http://schemas.microsoft.com/office/drawing/2014/main" id="{67CB215E-7A4B-A1B9-EC4A-629F600092DE}"/>
              </a:ext>
            </a:extLst>
          </p:cNvPr>
          <p:cNvSpPr txBox="1"/>
          <p:nvPr/>
        </p:nvSpPr>
        <p:spPr>
          <a:xfrm>
            <a:off x="6453182" y="2362370"/>
            <a:ext cx="39964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Amount of coins to buy one amount of energy.</a:t>
            </a:r>
          </a:p>
        </p:txBody>
      </p:sp>
      <p:pic>
        <p:nvPicPr>
          <p:cNvPr id="34" name="Marcador de Posição de Conteúdo 9">
            <a:extLst>
              <a:ext uri="{FF2B5EF4-FFF2-40B4-BE49-F238E27FC236}">
                <a16:creationId xmlns:a16="http://schemas.microsoft.com/office/drawing/2014/main" id="{9072C23D-CB70-AF22-85ED-8E99E4B25D98}"/>
              </a:ext>
            </a:extLst>
          </p:cNvPr>
          <p:cNvPicPr>
            <a:picLocks noChangeAspect="1"/>
          </p:cNvPicPr>
          <p:nvPr/>
        </p:nvPicPr>
        <p:blipFill>
          <a:blip r:embed="rId5"/>
          <a:stretch>
            <a:fillRect/>
          </a:stretch>
        </p:blipFill>
        <p:spPr>
          <a:xfrm>
            <a:off x="189247" y="1464643"/>
            <a:ext cx="5784002" cy="4351338"/>
          </a:xfrm>
          <a:prstGeom prst="rect">
            <a:avLst/>
          </a:prstGeom>
        </p:spPr>
      </p:pic>
      <p:sp>
        <p:nvSpPr>
          <p:cNvPr id="35" name="CaixaDeTexto 34">
            <a:extLst>
              <a:ext uri="{FF2B5EF4-FFF2-40B4-BE49-F238E27FC236}">
                <a16:creationId xmlns:a16="http://schemas.microsoft.com/office/drawing/2014/main" id="{55E764D3-6ADA-5695-EA4D-4FC0ACF70F24}"/>
              </a:ext>
            </a:extLst>
          </p:cNvPr>
          <p:cNvSpPr txBox="1"/>
          <p:nvPr/>
        </p:nvSpPr>
        <p:spPr>
          <a:xfrm>
            <a:off x="6453182" y="3475333"/>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Buying the energy.</a:t>
            </a:r>
          </a:p>
        </p:txBody>
      </p:sp>
      <p:sp>
        <p:nvSpPr>
          <p:cNvPr id="36" name="CaixaDeTexto 35">
            <a:extLst>
              <a:ext uri="{FF2B5EF4-FFF2-40B4-BE49-F238E27FC236}">
                <a16:creationId xmlns:a16="http://schemas.microsoft.com/office/drawing/2014/main" id="{1CCEA135-3021-25F5-D6BD-443695C9F6D9}"/>
              </a:ext>
            </a:extLst>
          </p:cNvPr>
          <p:cNvSpPr txBox="1"/>
          <p:nvPr/>
        </p:nvSpPr>
        <p:spPr>
          <a:xfrm>
            <a:off x="6453182" y="4294937"/>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Amount of energy in the reservoir.</a:t>
            </a:r>
          </a:p>
        </p:txBody>
      </p:sp>
      <p:sp>
        <p:nvSpPr>
          <p:cNvPr id="37" name="CaixaDeTexto 36">
            <a:extLst>
              <a:ext uri="{FF2B5EF4-FFF2-40B4-BE49-F238E27FC236}">
                <a16:creationId xmlns:a16="http://schemas.microsoft.com/office/drawing/2014/main" id="{DE1B611E-4A1B-E803-47A9-4B8414FFEFD5}"/>
              </a:ext>
            </a:extLst>
          </p:cNvPr>
          <p:cNvSpPr txBox="1"/>
          <p:nvPr/>
        </p:nvSpPr>
        <p:spPr>
          <a:xfrm>
            <a:off x="2773387" y="5875573"/>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Add or reduce energy</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cxnSp>
        <p:nvCxnSpPr>
          <p:cNvPr id="38" name="Conexão reta unidirecional 37">
            <a:extLst>
              <a:ext uri="{FF2B5EF4-FFF2-40B4-BE49-F238E27FC236}">
                <a16:creationId xmlns:a16="http://schemas.microsoft.com/office/drawing/2014/main" id="{63FD58BD-D285-4DF7-7BC6-8301986427F0}"/>
              </a:ext>
            </a:extLst>
          </p:cNvPr>
          <p:cNvCxnSpPr>
            <a:endCxn id="31" idx="1"/>
          </p:cNvCxnSpPr>
          <p:nvPr/>
        </p:nvCxnSpPr>
        <p:spPr>
          <a:xfrm flipV="1">
            <a:off x="4109478" y="637725"/>
            <a:ext cx="2343704" cy="17995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xão reta unidirecional 38">
            <a:extLst>
              <a:ext uri="{FF2B5EF4-FFF2-40B4-BE49-F238E27FC236}">
                <a16:creationId xmlns:a16="http://schemas.microsoft.com/office/drawing/2014/main" id="{2CE07AC5-3892-29C2-E0A2-4D91FDE93664}"/>
              </a:ext>
            </a:extLst>
          </p:cNvPr>
          <p:cNvCxnSpPr>
            <a:cxnSpLocks/>
            <a:endCxn id="32" idx="1"/>
          </p:cNvCxnSpPr>
          <p:nvPr/>
        </p:nvCxnSpPr>
        <p:spPr>
          <a:xfrm flipV="1">
            <a:off x="5470182" y="1658909"/>
            <a:ext cx="983000" cy="8445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Conexão reta unidirecional 39">
            <a:extLst>
              <a:ext uri="{FF2B5EF4-FFF2-40B4-BE49-F238E27FC236}">
                <a16:creationId xmlns:a16="http://schemas.microsoft.com/office/drawing/2014/main" id="{DE37A783-EF04-82C0-CA26-BC7357CF3DEB}"/>
              </a:ext>
            </a:extLst>
          </p:cNvPr>
          <p:cNvCxnSpPr>
            <a:endCxn id="36" idx="1"/>
          </p:cNvCxnSpPr>
          <p:nvPr/>
        </p:nvCxnSpPr>
        <p:spPr>
          <a:xfrm flipV="1">
            <a:off x="4038457" y="4479603"/>
            <a:ext cx="2414725" cy="46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Conexão reta unidirecional 40">
            <a:extLst>
              <a:ext uri="{FF2B5EF4-FFF2-40B4-BE49-F238E27FC236}">
                <a16:creationId xmlns:a16="http://schemas.microsoft.com/office/drawing/2014/main" id="{AD487B43-073B-8C42-2299-3AFA1377A6E7}"/>
              </a:ext>
            </a:extLst>
          </p:cNvPr>
          <p:cNvCxnSpPr>
            <a:endCxn id="36" idx="1"/>
          </p:cNvCxnSpPr>
          <p:nvPr/>
        </p:nvCxnSpPr>
        <p:spPr>
          <a:xfrm>
            <a:off x="4047334" y="4078391"/>
            <a:ext cx="2405848" cy="4012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xão reta unidirecional 41">
            <a:extLst>
              <a:ext uri="{FF2B5EF4-FFF2-40B4-BE49-F238E27FC236}">
                <a16:creationId xmlns:a16="http://schemas.microsoft.com/office/drawing/2014/main" id="{872D0880-14A1-1BCD-5CA2-B0858640EC6F}"/>
              </a:ext>
            </a:extLst>
          </p:cNvPr>
          <p:cNvCxnSpPr>
            <a:endCxn id="36" idx="1"/>
          </p:cNvCxnSpPr>
          <p:nvPr/>
        </p:nvCxnSpPr>
        <p:spPr>
          <a:xfrm>
            <a:off x="4038457" y="3370456"/>
            <a:ext cx="2414725" cy="11091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Conexão reta unidirecional 42">
            <a:extLst>
              <a:ext uri="{FF2B5EF4-FFF2-40B4-BE49-F238E27FC236}">
                <a16:creationId xmlns:a16="http://schemas.microsoft.com/office/drawing/2014/main" id="{E44F23C2-2DF1-7D64-C0EC-7DC4329A9A1F}"/>
              </a:ext>
            </a:extLst>
          </p:cNvPr>
          <p:cNvCxnSpPr>
            <a:cxnSpLocks/>
            <a:endCxn id="35" idx="1"/>
          </p:cNvCxnSpPr>
          <p:nvPr/>
        </p:nvCxnSpPr>
        <p:spPr>
          <a:xfrm>
            <a:off x="4908468" y="3352658"/>
            <a:ext cx="1544714" cy="3073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Conexão reta unidirecional 43">
            <a:extLst>
              <a:ext uri="{FF2B5EF4-FFF2-40B4-BE49-F238E27FC236}">
                <a16:creationId xmlns:a16="http://schemas.microsoft.com/office/drawing/2014/main" id="{BB6417FC-3B90-A371-658C-BBB0C3CC2745}"/>
              </a:ext>
            </a:extLst>
          </p:cNvPr>
          <p:cNvCxnSpPr>
            <a:endCxn id="37" idx="1"/>
          </p:cNvCxnSpPr>
          <p:nvPr/>
        </p:nvCxnSpPr>
        <p:spPr>
          <a:xfrm>
            <a:off x="2200779" y="5055459"/>
            <a:ext cx="572608" cy="1004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Conexão reta unidirecional 44">
            <a:extLst>
              <a:ext uri="{FF2B5EF4-FFF2-40B4-BE49-F238E27FC236}">
                <a16:creationId xmlns:a16="http://schemas.microsoft.com/office/drawing/2014/main" id="{F529DFDC-82A4-1205-F3BC-EB7FA1872C50}"/>
              </a:ext>
            </a:extLst>
          </p:cNvPr>
          <p:cNvCxnSpPr>
            <a:endCxn id="37" idx="1"/>
          </p:cNvCxnSpPr>
          <p:nvPr/>
        </p:nvCxnSpPr>
        <p:spPr>
          <a:xfrm>
            <a:off x="2200779" y="4779685"/>
            <a:ext cx="572608" cy="1280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CaixaDeTexto 45">
            <a:extLst>
              <a:ext uri="{FF2B5EF4-FFF2-40B4-BE49-F238E27FC236}">
                <a16:creationId xmlns:a16="http://schemas.microsoft.com/office/drawing/2014/main" id="{E65FFFA0-DC6A-C930-C4F3-A7A3A2B01D81}"/>
              </a:ext>
            </a:extLst>
          </p:cNvPr>
          <p:cNvSpPr txBox="1"/>
          <p:nvPr/>
        </p:nvSpPr>
        <p:spPr>
          <a:xfrm>
            <a:off x="6453182" y="5117417"/>
            <a:ext cx="3996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Amount of energy</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endParaRPr lang="pt-PT" dirty="0"/>
          </a:p>
        </p:txBody>
      </p:sp>
      <p:cxnSp>
        <p:nvCxnSpPr>
          <p:cNvPr id="58" name="Conexão reta 57">
            <a:extLst>
              <a:ext uri="{FF2B5EF4-FFF2-40B4-BE49-F238E27FC236}">
                <a16:creationId xmlns:a16="http://schemas.microsoft.com/office/drawing/2014/main" id="{0B479CD1-EBC5-1560-088B-10684C930CB7}"/>
              </a:ext>
            </a:extLst>
          </p:cNvPr>
          <p:cNvCxnSpPr/>
          <p:nvPr/>
        </p:nvCxnSpPr>
        <p:spPr>
          <a:xfrm>
            <a:off x="2360577" y="3370456"/>
            <a:ext cx="0" cy="389574"/>
          </a:xfrm>
          <a:prstGeom prst="line">
            <a:avLst/>
          </a:prstGeom>
        </p:spPr>
        <p:style>
          <a:lnRef idx="3">
            <a:schemeClr val="dk1"/>
          </a:lnRef>
          <a:fillRef idx="0">
            <a:schemeClr val="dk1"/>
          </a:fillRef>
          <a:effectRef idx="2">
            <a:schemeClr val="dk1"/>
          </a:effectRef>
          <a:fontRef idx="minor">
            <a:schemeClr val="tx1"/>
          </a:fontRef>
        </p:style>
      </p:cxnSp>
      <p:cxnSp>
        <p:nvCxnSpPr>
          <p:cNvPr id="59" name="Conexão reta unidirecional 58">
            <a:extLst>
              <a:ext uri="{FF2B5EF4-FFF2-40B4-BE49-F238E27FC236}">
                <a16:creationId xmlns:a16="http://schemas.microsoft.com/office/drawing/2014/main" id="{976F5727-E8EB-A256-85A2-309E28595E4D}"/>
              </a:ext>
            </a:extLst>
          </p:cNvPr>
          <p:cNvCxnSpPr>
            <a:endCxn id="46" idx="1"/>
          </p:cNvCxnSpPr>
          <p:nvPr/>
        </p:nvCxnSpPr>
        <p:spPr>
          <a:xfrm>
            <a:off x="2351699" y="3768907"/>
            <a:ext cx="4101483" cy="15331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Conexão reta 59">
            <a:extLst>
              <a:ext uri="{FF2B5EF4-FFF2-40B4-BE49-F238E27FC236}">
                <a16:creationId xmlns:a16="http://schemas.microsoft.com/office/drawing/2014/main" id="{08B792CA-6F0B-9737-D83E-BF2EC20B7A50}"/>
              </a:ext>
            </a:extLst>
          </p:cNvPr>
          <p:cNvCxnSpPr/>
          <p:nvPr/>
        </p:nvCxnSpPr>
        <p:spPr>
          <a:xfrm>
            <a:off x="3239468" y="3511975"/>
            <a:ext cx="310719" cy="0"/>
          </a:xfrm>
          <a:prstGeom prst="line">
            <a:avLst/>
          </a:prstGeom>
        </p:spPr>
        <p:style>
          <a:lnRef idx="3">
            <a:schemeClr val="dk1"/>
          </a:lnRef>
          <a:fillRef idx="0">
            <a:schemeClr val="dk1"/>
          </a:fillRef>
          <a:effectRef idx="2">
            <a:schemeClr val="dk1"/>
          </a:effectRef>
          <a:fontRef idx="minor">
            <a:schemeClr val="tx1"/>
          </a:fontRef>
        </p:style>
      </p:cxnSp>
      <p:cxnSp>
        <p:nvCxnSpPr>
          <p:cNvPr id="61" name="Conexão reta 60">
            <a:extLst>
              <a:ext uri="{FF2B5EF4-FFF2-40B4-BE49-F238E27FC236}">
                <a16:creationId xmlns:a16="http://schemas.microsoft.com/office/drawing/2014/main" id="{F24CB53F-2BC8-EA45-5A71-7974384B7BA5}"/>
              </a:ext>
            </a:extLst>
          </p:cNvPr>
          <p:cNvCxnSpPr/>
          <p:nvPr/>
        </p:nvCxnSpPr>
        <p:spPr>
          <a:xfrm flipV="1">
            <a:off x="3550184" y="2854506"/>
            <a:ext cx="0" cy="666347"/>
          </a:xfrm>
          <a:prstGeom prst="line">
            <a:avLst/>
          </a:prstGeom>
        </p:spPr>
        <p:style>
          <a:lnRef idx="3">
            <a:schemeClr val="dk1"/>
          </a:lnRef>
          <a:fillRef idx="0">
            <a:schemeClr val="dk1"/>
          </a:fillRef>
          <a:effectRef idx="2">
            <a:schemeClr val="dk1"/>
          </a:effectRef>
          <a:fontRef idx="minor">
            <a:schemeClr val="tx1"/>
          </a:fontRef>
        </p:style>
      </p:cxnSp>
      <p:cxnSp>
        <p:nvCxnSpPr>
          <p:cNvPr id="62" name="Conexão reta unidirecional 61">
            <a:extLst>
              <a:ext uri="{FF2B5EF4-FFF2-40B4-BE49-F238E27FC236}">
                <a16:creationId xmlns:a16="http://schemas.microsoft.com/office/drawing/2014/main" id="{57B8A920-40BE-F0B6-6975-39B97C1D1E23}"/>
              </a:ext>
            </a:extLst>
          </p:cNvPr>
          <p:cNvCxnSpPr>
            <a:cxnSpLocks/>
            <a:endCxn id="33" idx="1"/>
          </p:cNvCxnSpPr>
          <p:nvPr/>
        </p:nvCxnSpPr>
        <p:spPr>
          <a:xfrm flipV="1">
            <a:off x="3550184" y="2685536"/>
            <a:ext cx="2902998" cy="1811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244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3" name="TextBox 9">
            <a:extLst>
              <a:ext uri="{FF2B5EF4-FFF2-40B4-BE49-F238E27FC236}">
                <a16:creationId xmlns:a16="http://schemas.microsoft.com/office/drawing/2014/main" id="{70423CE4-3CFA-79DB-2DB9-6CDC602FFE66}"/>
              </a:ext>
            </a:extLst>
          </p:cNvPr>
          <p:cNvSpPr txBox="1"/>
          <p:nvPr/>
        </p:nvSpPr>
        <p:spPr>
          <a:xfrm>
            <a:off x="192272" y="735657"/>
            <a:ext cx="11751688" cy="615553"/>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Display – Complete the mission</a:t>
            </a:r>
          </a:p>
        </p:txBody>
      </p:sp>
      <p:sp>
        <p:nvSpPr>
          <p:cNvPr id="5" name="CaixaDeTexto 4">
            <a:extLst>
              <a:ext uri="{FF2B5EF4-FFF2-40B4-BE49-F238E27FC236}">
                <a16:creationId xmlns:a16="http://schemas.microsoft.com/office/drawing/2014/main" id="{8C073FD3-8292-B009-8F0E-650BF45838AD}"/>
              </a:ext>
            </a:extLst>
          </p:cNvPr>
          <p:cNvSpPr txBox="1"/>
          <p:nvPr/>
        </p:nvSpPr>
        <p:spPr>
          <a:xfrm>
            <a:off x="6213159" y="1347792"/>
            <a:ext cx="508986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Shown display when completing the mission, informing if any prize was won or not, the ranking position and the summary of used energy.</a:t>
            </a:r>
          </a:p>
        </p:txBody>
      </p:sp>
      <p:sp>
        <p:nvSpPr>
          <p:cNvPr id="6" name="CaixaDeTexto 5">
            <a:extLst>
              <a:ext uri="{FF2B5EF4-FFF2-40B4-BE49-F238E27FC236}">
                <a16:creationId xmlns:a16="http://schemas.microsoft.com/office/drawing/2014/main" id="{902CD9FF-4EF6-B9E8-7B4A-89546BDA69A8}"/>
              </a:ext>
            </a:extLst>
          </p:cNvPr>
          <p:cNvSpPr txBox="1"/>
          <p:nvPr/>
        </p:nvSpPr>
        <p:spPr>
          <a:xfrm>
            <a:off x="6511299" y="2517094"/>
            <a:ext cx="42553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Close the panel and go back to the previous display.</a:t>
            </a:r>
          </a:p>
        </p:txBody>
      </p:sp>
      <p:pic>
        <p:nvPicPr>
          <p:cNvPr id="7" name="Marcador de Posição de Conteúdo 11">
            <a:extLst>
              <a:ext uri="{FF2B5EF4-FFF2-40B4-BE49-F238E27FC236}">
                <a16:creationId xmlns:a16="http://schemas.microsoft.com/office/drawing/2014/main" id="{92B45C72-455F-A5A7-1D2A-186C71C150D8}"/>
              </a:ext>
            </a:extLst>
          </p:cNvPr>
          <p:cNvPicPr>
            <a:picLocks noChangeAspect="1"/>
          </p:cNvPicPr>
          <p:nvPr/>
        </p:nvPicPr>
        <p:blipFill>
          <a:blip r:embed="rId5"/>
          <a:stretch>
            <a:fillRect/>
          </a:stretch>
        </p:blipFill>
        <p:spPr>
          <a:xfrm>
            <a:off x="251065" y="1289541"/>
            <a:ext cx="5817051" cy="4351338"/>
          </a:xfrm>
          <a:prstGeom prst="rect">
            <a:avLst/>
          </a:prstGeom>
        </p:spPr>
      </p:pic>
      <p:sp>
        <p:nvSpPr>
          <p:cNvPr id="8" name="CaixaDeTexto 7">
            <a:extLst>
              <a:ext uri="{FF2B5EF4-FFF2-40B4-BE49-F238E27FC236}">
                <a16:creationId xmlns:a16="http://schemas.microsoft.com/office/drawing/2014/main" id="{074938C7-D803-8D30-49C7-B9228ACC0A5D}"/>
              </a:ext>
            </a:extLst>
          </p:cNvPr>
          <p:cNvSpPr txBox="1"/>
          <p:nvPr/>
        </p:nvSpPr>
        <p:spPr>
          <a:xfrm>
            <a:off x="6511299" y="3308086"/>
            <a:ext cx="42553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Indication of the coins, before and after</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sp>
        <p:nvSpPr>
          <p:cNvPr id="9" name="CaixaDeTexto 8">
            <a:extLst>
              <a:ext uri="{FF2B5EF4-FFF2-40B4-BE49-F238E27FC236}">
                <a16:creationId xmlns:a16="http://schemas.microsoft.com/office/drawing/2014/main" id="{31387FE6-D69E-FD9F-B5F8-8BB7A8ECC7AE}"/>
              </a:ext>
            </a:extLst>
          </p:cNvPr>
          <p:cNvSpPr txBox="1"/>
          <p:nvPr/>
        </p:nvSpPr>
        <p:spPr>
          <a:xfrm>
            <a:off x="6511300" y="3863545"/>
            <a:ext cx="42553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Indication of the ranking place and the points.</a:t>
            </a:r>
          </a:p>
        </p:txBody>
      </p:sp>
      <p:sp>
        <p:nvSpPr>
          <p:cNvPr id="10" name="CaixaDeTexto 9">
            <a:extLst>
              <a:ext uri="{FF2B5EF4-FFF2-40B4-BE49-F238E27FC236}">
                <a16:creationId xmlns:a16="http://schemas.microsoft.com/office/drawing/2014/main" id="{6753499D-FFD5-DD14-44FB-FA6099F02D7B}"/>
              </a:ext>
            </a:extLst>
          </p:cNvPr>
          <p:cNvSpPr txBox="1"/>
          <p:nvPr/>
        </p:nvSpPr>
        <p:spPr>
          <a:xfrm>
            <a:off x="6511300" y="4668003"/>
            <a:ext cx="42553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Energies used on the mission, before and after.</a:t>
            </a:r>
          </a:p>
        </p:txBody>
      </p:sp>
      <p:sp>
        <p:nvSpPr>
          <p:cNvPr id="11" name="CaixaDeTexto 10">
            <a:extLst>
              <a:ext uri="{FF2B5EF4-FFF2-40B4-BE49-F238E27FC236}">
                <a16:creationId xmlns:a16="http://schemas.microsoft.com/office/drawing/2014/main" id="{57F1D945-9028-74E3-84DC-3C071343960D}"/>
              </a:ext>
            </a:extLst>
          </p:cNvPr>
          <p:cNvSpPr txBox="1"/>
          <p:nvPr/>
        </p:nvSpPr>
        <p:spPr>
          <a:xfrm>
            <a:off x="514436" y="5768562"/>
            <a:ext cx="56987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Go back to the mission list or go to the next mission</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p>
        </p:txBody>
      </p:sp>
      <p:cxnSp>
        <p:nvCxnSpPr>
          <p:cNvPr id="12" name="Conexão reta unidirecional 11">
            <a:extLst>
              <a:ext uri="{FF2B5EF4-FFF2-40B4-BE49-F238E27FC236}">
                <a16:creationId xmlns:a16="http://schemas.microsoft.com/office/drawing/2014/main" id="{76D98435-3860-71DD-2B90-626CABDB4194}"/>
              </a:ext>
            </a:extLst>
          </p:cNvPr>
          <p:cNvCxnSpPr>
            <a:cxnSpLocks/>
            <a:endCxn id="11" idx="0"/>
          </p:cNvCxnSpPr>
          <p:nvPr/>
        </p:nvCxnSpPr>
        <p:spPr>
          <a:xfrm>
            <a:off x="2333618" y="5023109"/>
            <a:ext cx="1030180" cy="7454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xão reta unidirecional 12">
            <a:extLst>
              <a:ext uri="{FF2B5EF4-FFF2-40B4-BE49-F238E27FC236}">
                <a16:creationId xmlns:a16="http://schemas.microsoft.com/office/drawing/2014/main" id="{795BEE3F-2665-E24C-CA79-3E65D5C3F804}"/>
              </a:ext>
            </a:extLst>
          </p:cNvPr>
          <p:cNvCxnSpPr>
            <a:endCxn id="11" idx="0"/>
          </p:cNvCxnSpPr>
          <p:nvPr/>
        </p:nvCxnSpPr>
        <p:spPr>
          <a:xfrm flipH="1">
            <a:off x="3363798" y="5014232"/>
            <a:ext cx="807498" cy="754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xão reta unidirecional 13">
            <a:extLst>
              <a:ext uri="{FF2B5EF4-FFF2-40B4-BE49-F238E27FC236}">
                <a16:creationId xmlns:a16="http://schemas.microsoft.com/office/drawing/2014/main" id="{008D2748-90D0-3BAA-1DD3-1708DD336824}"/>
              </a:ext>
            </a:extLst>
          </p:cNvPr>
          <p:cNvCxnSpPr>
            <a:cxnSpLocks/>
            <a:endCxn id="5" idx="1"/>
          </p:cNvCxnSpPr>
          <p:nvPr/>
        </p:nvCxnSpPr>
        <p:spPr>
          <a:xfrm flipV="1">
            <a:off x="4739951" y="1809457"/>
            <a:ext cx="1473208" cy="7619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xão reta unidirecional 14">
            <a:extLst>
              <a:ext uri="{FF2B5EF4-FFF2-40B4-BE49-F238E27FC236}">
                <a16:creationId xmlns:a16="http://schemas.microsoft.com/office/drawing/2014/main" id="{D949398A-5536-1E84-46BB-227AB29C5F88}"/>
              </a:ext>
            </a:extLst>
          </p:cNvPr>
          <p:cNvCxnSpPr>
            <a:cxnSpLocks/>
            <a:endCxn id="6" idx="1"/>
          </p:cNvCxnSpPr>
          <p:nvPr/>
        </p:nvCxnSpPr>
        <p:spPr>
          <a:xfrm>
            <a:off x="5643119" y="2572828"/>
            <a:ext cx="868180" cy="267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xão reta unidirecional 15">
            <a:extLst>
              <a:ext uri="{FF2B5EF4-FFF2-40B4-BE49-F238E27FC236}">
                <a16:creationId xmlns:a16="http://schemas.microsoft.com/office/drawing/2014/main" id="{A28E251C-300A-81F5-BA37-282A807EB6FA}"/>
              </a:ext>
            </a:extLst>
          </p:cNvPr>
          <p:cNvCxnSpPr>
            <a:cxnSpLocks/>
            <a:endCxn id="8" idx="1"/>
          </p:cNvCxnSpPr>
          <p:nvPr/>
        </p:nvCxnSpPr>
        <p:spPr>
          <a:xfrm>
            <a:off x="3675997" y="2943621"/>
            <a:ext cx="2835302" cy="5491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xão reta unidirecional 16">
            <a:extLst>
              <a:ext uri="{FF2B5EF4-FFF2-40B4-BE49-F238E27FC236}">
                <a16:creationId xmlns:a16="http://schemas.microsoft.com/office/drawing/2014/main" id="{B6E6384D-CC34-0F2B-DCA8-E17364B7342E}"/>
              </a:ext>
            </a:extLst>
          </p:cNvPr>
          <p:cNvCxnSpPr>
            <a:cxnSpLocks/>
            <a:endCxn id="9" idx="1"/>
          </p:cNvCxnSpPr>
          <p:nvPr/>
        </p:nvCxnSpPr>
        <p:spPr>
          <a:xfrm>
            <a:off x="5001208" y="3422757"/>
            <a:ext cx="1510092" cy="7639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tângulo: Cantos Arredondados 18">
            <a:extLst>
              <a:ext uri="{FF2B5EF4-FFF2-40B4-BE49-F238E27FC236}">
                <a16:creationId xmlns:a16="http://schemas.microsoft.com/office/drawing/2014/main" id="{E7927F1F-5FB3-B1D5-8EBC-F98190BA6610}"/>
              </a:ext>
            </a:extLst>
          </p:cNvPr>
          <p:cNvSpPr/>
          <p:nvPr/>
        </p:nvSpPr>
        <p:spPr>
          <a:xfrm>
            <a:off x="1303808" y="3570836"/>
            <a:ext cx="3852909" cy="1097167"/>
          </a:xfrm>
          <a:prstGeom prst="roundRect">
            <a:avLst/>
          </a:prstGeom>
          <a:solidFill>
            <a:schemeClr val="accent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a:p>
        </p:txBody>
      </p:sp>
      <p:cxnSp>
        <p:nvCxnSpPr>
          <p:cNvPr id="20" name="Conexão reta unidirecional 19">
            <a:extLst>
              <a:ext uri="{FF2B5EF4-FFF2-40B4-BE49-F238E27FC236}">
                <a16:creationId xmlns:a16="http://schemas.microsoft.com/office/drawing/2014/main" id="{BBA6BF9A-D8AF-6F6B-9E61-468DC767EB85}"/>
              </a:ext>
            </a:extLst>
          </p:cNvPr>
          <p:cNvCxnSpPr>
            <a:stCxn id="19" idx="3"/>
            <a:endCxn id="10" idx="1"/>
          </p:cNvCxnSpPr>
          <p:nvPr/>
        </p:nvCxnSpPr>
        <p:spPr>
          <a:xfrm>
            <a:off x="5156717" y="4119420"/>
            <a:ext cx="1354583" cy="871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155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C4A2D9-FB5A-4362-9E8D-D58F2E0B080E}"/>
              </a:ext>
            </a:extLst>
          </p:cNvPr>
          <p:cNvSpPr txBox="1"/>
          <p:nvPr/>
        </p:nvSpPr>
        <p:spPr>
          <a:xfrm>
            <a:off x="451018" y="825731"/>
            <a:ext cx="4572000" cy="707886"/>
          </a:xfrm>
          <a:prstGeom prst="rect">
            <a:avLst/>
          </a:prstGeom>
          <a:noFill/>
        </p:spPr>
        <p:txBody>
          <a:bodyPr wrap="square" rtlCol="0">
            <a:spAutoFit/>
          </a:bodyPr>
          <a:lstStyle/>
          <a:p>
            <a:pPr algn="ctr"/>
            <a:r>
              <a:rPr lang="pt-PT" sz="4000" b="1" dirty="0">
                <a:solidFill>
                  <a:schemeClr val="tx1">
                    <a:lumMod val="65000"/>
                    <a:lumOff val="35000"/>
                  </a:schemeClr>
                </a:solidFill>
                <a:latin typeface="Poppins" panose="00000500000000000000" pitchFamily="2" charset="0"/>
                <a:cs typeface="Poppins" panose="00000500000000000000" pitchFamily="2" charset="0"/>
              </a:rPr>
              <a:t>Game </a:t>
            </a:r>
            <a:r>
              <a:rPr lang="pt-PT" sz="4000" b="1" dirty="0" err="1">
                <a:solidFill>
                  <a:schemeClr val="tx1">
                    <a:lumMod val="65000"/>
                    <a:lumOff val="35000"/>
                  </a:schemeClr>
                </a:solidFill>
                <a:latin typeface="Poppins" panose="00000500000000000000" pitchFamily="2" charset="0"/>
                <a:cs typeface="Poppins" panose="00000500000000000000" pitchFamily="2" charset="0"/>
              </a:rPr>
              <a:t>Objective</a:t>
            </a:r>
            <a:endParaRPr lang="en-US" sz="4000" b="1" dirty="0">
              <a:solidFill>
                <a:schemeClr val="tx1">
                  <a:lumMod val="65000"/>
                  <a:lumOff val="35000"/>
                </a:schemeClr>
              </a:solidFill>
              <a:latin typeface="Poppins" panose="00000500000000000000" pitchFamily="2" charset="0"/>
              <a:cs typeface="Poppins" panose="00000500000000000000" pitchFamily="2" charset="0"/>
            </a:endParaRPr>
          </a:p>
        </p:txBody>
      </p:sp>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3" name="Marcador de Posição de Conteúdo 2">
            <a:extLst>
              <a:ext uri="{FF2B5EF4-FFF2-40B4-BE49-F238E27FC236}">
                <a16:creationId xmlns:a16="http://schemas.microsoft.com/office/drawing/2014/main" id="{F4499A0C-A5A8-A03E-92AB-93D3A7D228A2}"/>
              </a:ext>
            </a:extLst>
          </p:cNvPr>
          <p:cNvSpPr txBox="1">
            <a:spLocks/>
          </p:cNvSpPr>
          <p:nvPr/>
        </p:nvSpPr>
        <p:spPr>
          <a:xfrm>
            <a:off x="451018" y="1533617"/>
            <a:ext cx="1112029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With this game it is intended to teach, in a fun way, to the basic school students, how to manage energy consumption in a sustainable way.</a:t>
            </a:r>
          </a:p>
          <a:p>
            <a:pPr algn="just">
              <a:lnSpc>
                <a:spcPct val="100000"/>
              </a:lnSpc>
            </a:pPr>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The player has, at their disposal, several sources of primary energy available, and will have to choose the best combinations to satisfy the consumption necessities at each hour of the day.</a:t>
            </a:r>
          </a:p>
          <a:p>
            <a:pPr algn="just">
              <a:lnSpc>
                <a:spcPct val="100000"/>
              </a:lnSpc>
            </a:pPr>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Each energy combination at each hour of the day will constitute a “mission” in the game.</a:t>
            </a:r>
          </a:p>
          <a:p>
            <a:pPr algn="just">
              <a:lnSpc>
                <a:spcPct val="100000"/>
              </a:lnSpc>
            </a:pPr>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To be able to complete the mission (produce the amount of energy required for consumption), there will be penalties to the environment, depending on the chosen energy. The purpose is for the students to find a strategy to minimize CO2 emissions to the atmosphere, or to minimize the amount of soil used, while still completing the mission.</a:t>
            </a:r>
          </a:p>
          <a:p>
            <a:pPr algn="just">
              <a:lnSpc>
                <a:spcPct val="100000"/>
              </a:lnSpc>
            </a:pPr>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As students advance on each mission, without reaching the CO2 emission quota, they will help to create a more sustainable environment at the same time the energy necessities are fulfilled, developing the principle of rationalization of sustainable energy.</a:t>
            </a:r>
          </a:p>
        </p:txBody>
      </p:sp>
    </p:spTree>
    <p:extLst>
      <p:ext uri="{BB962C8B-B14F-4D97-AF65-F5344CB8AC3E}">
        <p14:creationId xmlns:p14="http://schemas.microsoft.com/office/powerpoint/2010/main" val="173232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3" name="TextBox 9">
            <a:extLst>
              <a:ext uri="{FF2B5EF4-FFF2-40B4-BE49-F238E27FC236}">
                <a16:creationId xmlns:a16="http://schemas.microsoft.com/office/drawing/2014/main" id="{70423CE4-3CFA-79DB-2DB9-6CDC602FFE66}"/>
              </a:ext>
            </a:extLst>
          </p:cNvPr>
          <p:cNvSpPr txBox="1"/>
          <p:nvPr/>
        </p:nvSpPr>
        <p:spPr>
          <a:xfrm>
            <a:off x="192272" y="735657"/>
            <a:ext cx="11751688" cy="600164"/>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Display – Completing the mission – penalization </a:t>
            </a:r>
          </a:p>
        </p:txBody>
      </p:sp>
      <p:pic>
        <p:nvPicPr>
          <p:cNvPr id="2" name="Marcador de Posição de Conteúdo 14">
            <a:extLst>
              <a:ext uri="{FF2B5EF4-FFF2-40B4-BE49-F238E27FC236}">
                <a16:creationId xmlns:a16="http://schemas.microsoft.com/office/drawing/2014/main" id="{34B90553-8797-C4D7-F374-FE507E23A30F}"/>
              </a:ext>
            </a:extLst>
          </p:cNvPr>
          <p:cNvPicPr>
            <a:picLocks noChangeAspect="1"/>
          </p:cNvPicPr>
          <p:nvPr/>
        </p:nvPicPr>
        <p:blipFill>
          <a:blip r:embed="rId5"/>
          <a:stretch>
            <a:fillRect/>
          </a:stretch>
        </p:blipFill>
        <p:spPr>
          <a:xfrm>
            <a:off x="279011" y="1506179"/>
            <a:ext cx="5789105" cy="4351338"/>
          </a:xfrm>
          <a:prstGeom prst="rect">
            <a:avLst/>
          </a:prstGeom>
        </p:spPr>
      </p:pic>
    </p:spTree>
    <p:extLst>
      <p:ext uri="{BB962C8B-B14F-4D97-AF65-F5344CB8AC3E}">
        <p14:creationId xmlns:p14="http://schemas.microsoft.com/office/powerpoint/2010/main" val="159698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3" name="TextBox 9">
            <a:extLst>
              <a:ext uri="{FF2B5EF4-FFF2-40B4-BE49-F238E27FC236}">
                <a16:creationId xmlns:a16="http://schemas.microsoft.com/office/drawing/2014/main" id="{70423CE4-3CFA-79DB-2DB9-6CDC602FFE66}"/>
              </a:ext>
            </a:extLst>
          </p:cNvPr>
          <p:cNvSpPr txBox="1"/>
          <p:nvPr/>
        </p:nvSpPr>
        <p:spPr>
          <a:xfrm>
            <a:off x="192272" y="735657"/>
            <a:ext cx="11751688" cy="600164"/>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Display – Completing the mission – prize </a:t>
            </a:r>
          </a:p>
        </p:txBody>
      </p:sp>
      <p:pic>
        <p:nvPicPr>
          <p:cNvPr id="4" name="Marcador de Posição de Conteúdo 34">
            <a:extLst>
              <a:ext uri="{FF2B5EF4-FFF2-40B4-BE49-F238E27FC236}">
                <a16:creationId xmlns:a16="http://schemas.microsoft.com/office/drawing/2014/main" id="{913BFF12-2B16-25E5-9528-93314DA6EAA9}"/>
              </a:ext>
            </a:extLst>
          </p:cNvPr>
          <p:cNvPicPr>
            <a:picLocks noChangeAspect="1"/>
          </p:cNvPicPr>
          <p:nvPr/>
        </p:nvPicPr>
        <p:blipFill>
          <a:blip r:embed="rId5"/>
          <a:stretch>
            <a:fillRect/>
          </a:stretch>
        </p:blipFill>
        <p:spPr>
          <a:xfrm>
            <a:off x="284020" y="1502023"/>
            <a:ext cx="5811980" cy="4351338"/>
          </a:xfrm>
          <a:prstGeom prst="rect">
            <a:avLst/>
          </a:prstGeom>
        </p:spPr>
      </p:pic>
    </p:spTree>
    <p:extLst>
      <p:ext uri="{BB962C8B-B14F-4D97-AF65-F5344CB8AC3E}">
        <p14:creationId xmlns:p14="http://schemas.microsoft.com/office/powerpoint/2010/main" val="279932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2" name="Text Placeholder 2">
            <a:extLst>
              <a:ext uri="{FF2B5EF4-FFF2-40B4-BE49-F238E27FC236}">
                <a16:creationId xmlns:a16="http://schemas.microsoft.com/office/drawing/2014/main" id="{4F5DCCC8-B41E-1968-709C-54326CAEBE21}"/>
              </a:ext>
            </a:extLst>
          </p:cNvPr>
          <p:cNvSpPr txBox="1">
            <a:spLocks/>
          </p:cNvSpPr>
          <p:nvPr/>
        </p:nvSpPr>
        <p:spPr>
          <a:xfrm>
            <a:off x="2906690" y="3207921"/>
            <a:ext cx="6378620" cy="733892"/>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r>
              <a:rPr lang="pt-PT" sz="4500" b="1" dirty="0" err="1">
                <a:latin typeface="Poppins" panose="00000500000000000000" pitchFamily="2" charset="0"/>
              </a:rPr>
              <a:t>See</a:t>
            </a:r>
            <a:r>
              <a:rPr lang="pt-PT" sz="4500" b="1" dirty="0">
                <a:latin typeface="Poppins" panose="00000500000000000000" pitchFamily="2" charset="0"/>
              </a:rPr>
              <a:t> </a:t>
            </a:r>
            <a:r>
              <a:rPr lang="pt-PT" sz="4500" b="1" dirty="0" err="1">
                <a:latin typeface="Poppins" panose="00000500000000000000" pitchFamily="2" charset="0"/>
              </a:rPr>
              <a:t>you</a:t>
            </a:r>
            <a:r>
              <a:rPr lang="pt-PT" sz="4500" b="1" dirty="0">
                <a:latin typeface="Poppins" panose="00000500000000000000" pitchFamily="2" charset="0"/>
              </a:rPr>
              <a:t> later!</a:t>
            </a:r>
            <a:endParaRPr lang="id-ID" sz="4500" b="1" dirty="0">
              <a:latin typeface="Poppins" panose="00000500000000000000" pitchFamily="2" charset="0"/>
            </a:endParaRPr>
          </a:p>
        </p:txBody>
      </p:sp>
    </p:spTree>
    <p:extLst>
      <p:ext uri="{BB962C8B-B14F-4D97-AF65-F5344CB8AC3E}">
        <p14:creationId xmlns:p14="http://schemas.microsoft.com/office/powerpoint/2010/main" val="115534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2" name="TextBox 9">
            <a:extLst>
              <a:ext uri="{FF2B5EF4-FFF2-40B4-BE49-F238E27FC236}">
                <a16:creationId xmlns:a16="http://schemas.microsoft.com/office/drawing/2014/main" id="{879D3664-94D8-2EF8-2A39-2B4A169547CB}"/>
              </a:ext>
            </a:extLst>
          </p:cNvPr>
          <p:cNvSpPr txBox="1"/>
          <p:nvPr/>
        </p:nvSpPr>
        <p:spPr>
          <a:xfrm>
            <a:off x="451018" y="825731"/>
            <a:ext cx="4572000" cy="707886"/>
          </a:xfrm>
          <a:prstGeom prst="rect">
            <a:avLst/>
          </a:prstGeom>
          <a:noFill/>
        </p:spPr>
        <p:txBody>
          <a:bodyPr wrap="square" rtlCol="0">
            <a:spAutoFit/>
          </a:bodyPr>
          <a:lstStyle/>
          <a:p>
            <a:pPr algn="ctr"/>
            <a:r>
              <a:rPr lang="pt-PT" sz="4000" b="1" dirty="0">
                <a:solidFill>
                  <a:schemeClr val="tx1">
                    <a:lumMod val="65000"/>
                    <a:lumOff val="35000"/>
                  </a:schemeClr>
                </a:solidFill>
                <a:latin typeface="Poppins" panose="00000500000000000000" pitchFamily="2" charset="0"/>
                <a:cs typeface="Poppins" panose="00000500000000000000" pitchFamily="2" charset="0"/>
              </a:rPr>
              <a:t>Game Rules</a:t>
            </a:r>
            <a:endParaRPr lang="en-US" sz="40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1" name="Marcador de Posição de Conteúdo 2">
            <a:extLst>
              <a:ext uri="{FF2B5EF4-FFF2-40B4-BE49-F238E27FC236}">
                <a16:creationId xmlns:a16="http://schemas.microsoft.com/office/drawing/2014/main" id="{F30BF44C-4510-9FC6-ED3C-6C37C591F953}"/>
              </a:ext>
            </a:extLst>
          </p:cNvPr>
          <p:cNvSpPr txBox="1">
            <a:spLocks/>
          </p:cNvSpPr>
          <p:nvPr/>
        </p:nvSpPr>
        <p:spPr>
          <a:xfrm>
            <a:off x="659000" y="1609792"/>
            <a:ext cx="10995444" cy="45582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When starting each mission, a series of available energy cards to complete the mission are shown to the player. Some of the cards are already blocked, whether due to the mission description, or because there is no longer stored energy.</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By dragging the energy cards through the processing zone, the indicators are updated according to the decision taken.</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The progress indicator will change as the choices are made, indicating if the environment balance and sustainability is closer or not.</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The mission is concluded only when the necessary amount of energy is chosen for the respective time of the day.</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Something to be aware of is the fact that, when starting the game, each stored energy has an initial maximum amount which will progressively run out when selected on the several missions.</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In the end of each mission it is possible for the player to obtain or to lose “coins”, according to the choices. These “coins” allow to buy types of energy on the next missions, allowing to restore what was spent in the previous missions.</a:t>
            </a:r>
          </a:p>
          <a:p>
            <a:pPr algn="just"/>
            <a:r>
              <a:rPr lang="en-US" sz="1900" dirty="0">
                <a:solidFill>
                  <a:schemeClr val="tx1">
                    <a:lumMod val="50000"/>
                    <a:lumOff val="50000"/>
                  </a:schemeClr>
                </a:solidFill>
                <a:latin typeface="Segoe UI Light" panose="020B0502040204020203" pitchFamily="34" charset="0"/>
                <a:cs typeface="Segoe UI Light" panose="020B0502040204020203" pitchFamily="34" charset="0"/>
              </a:rPr>
              <a:t>It is not possible to buy energy if its storage is full.</a:t>
            </a:r>
          </a:p>
        </p:txBody>
      </p:sp>
    </p:spTree>
    <p:extLst>
      <p:ext uri="{BB962C8B-B14F-4D97-AF65-F5344CB8AC3E}">
        <p14:creationId xmlns:p14="http://schemas.microsoft.com/office/powerpoint/2010/main" val="315518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C4A2D9-FB5A-4362-9E8D-D58F2E0B080E}"/>
              </a:ext>
            </a:extLst>
          </p:cNvPr>
          <p:cNvSpPr txBox="1"/>
          <p:nvPr/>
        </p:nvSpPr>
        <p:spPr>
          <a:xfrm>
            <a:off x="189247" y="885899"/>
            <a:ext cx="11751688" cy="615553"/>
          </a:xfrm>
          <a:prstGeom prst="rect">
            <a:avLst/>
          </a:prstGeom>
          <a:noFill/>
        </p:spPr>
        <p:txBody>
          <a:bodyPr wrap="square" rtlCol="0">
            <a:spAutoFit/>
          </a:bodyPr>
          <a:lstStyle/>
          <a:p>
            <a:pPr algn="just"/>
            <a:r>
              <a:rPr lang="en-US" sz="3300" b="1" dirty="0">
                <a:solidFill>
                  <a:schemeClr val="tx1">
                    <a:lumMod val="65000"/>
                    <a:lumOff val="35000"/>
                  </a:schemeClr>
                </a:solidFill>
                <a:latin typeface="Poppins" panose="00000500000000000000" pitchFamily="2" charset="0"/>
                <a:cs typeface="Poppins" panose="00000500000000000000" pitchFamily="2" charset="0"/>
              </a:rPr>
              <a:t>Game Icons</a:t>
            </a:r>
          </a:p>
        </p:txBody>
      </p:sp>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15" name="CaixaDeTexto 14">
            <a:extLst>
              <a:ext uri="{FF2B5EF4-FFF2-40B4-BE49-F238E27FC236}">
                <a16:creationId xmlns:a16="http://schemas.microsoft.com/office/drawing/2014/main" id="{CB91C67A-F3CC-AA20-5259-55A4BDDE7323}"/>
              </a:ext>
            </a:extLst>
          </p:cNvPr>
          <p:cNvSpPr txBox="1"/>
          <p:nvPr/>
        </p:nvSpPr>
        <p:spPr>
          <a:xfrm>
            <a:off x="1558793" y="1637796"/>
            <a:ext cx="9936521" cy="2862322"/>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Oil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is a natural fossil resource, even though its prospection </a:t>
            </a:r>
            <a:r>
              <a:rPr lang="en-US" dirty="0" err="1">
                <a:solidFill>
                  <a:schemeClr val="tx1">
                    <a:lumMod val="50000"/>
                    <a:lumOff val="50000"/>
                  </a:schemeClr>
                </a:solidFill>
                <a:latin typeface="Segoe UI Light" panose="020B0502040204020203" pitchFamily="34" charset="0"/>
                <a:cs typeface="Segoe UI Light" panose="020B0502040204020203" pitchFamily="34" charset="0"/>
              </a:rPr>
              <a:t>envolves</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high costs and complex studies. It is a non-renewable energy, which means it cannot be re-refined, being a limited energy. Its origin is based on the decomposing of living beings through time, which were stored underground the soil. It is a complex mixture, as it contains several types of substances, majority of which are hydrocarbons (C</a:t>
            </a:r>
            <a:r>
              <a:rPr lang="en-US" sz="1400" dirty="0">
                <a:solidFill>
                  <a:schemeClr val="tx1">
                    <a:lumMod val="50000"/>
                    <a:lumOff val="50000"/>
                  </a:schemeClr>
                </a:solidFill>
                <a:latin typeface="Segoe UI Light" panose="020B0502040204020203" pitchFamily="34" charset="0"/>
                <a:cs typeface="Segoe UI Light" panose="020B0502040204020203" pitchFamily="34" charset="0"/>
              </a:rPr>
              <a:t>n</a:t>
            </a:r>
            <a:r>
              <a:rPr lang="en-US" dirty="0">
                <a:solidFill>
                  <a:schemeClr val="tx1">
                    <a:lumMod val="50000"/>
                    <a:lumOff val="50000"/>
                  </a:schemeClr>
                </a:solidFill>
                <a:latin typeface="Segoe UI Light" panose="020B0502040204020203" pitchFamily="34" charset="0"/>
                <a:cs typeface="Segoe UI Light" panose="020B0502040204020203" pitchFamily="34" charset="0"/>
              </a:rPr>
              <a:t>H</a:t>
            </a:r>
            <a:r>
              <a:rPr lang="en-US" sz="1400" dirty="0">
                <a:solidFill>
                  <a:schemeClr val="tx1">
                    <a:lumMod val="50000"/>
                    <a:lumOff val="50000"/>
                  </a:schemeClr>
                </a:solidFill>
                <a:latin typeface="Segoe UI Light" panose="020B0502040204020203" pitchFamily="34" charset="0"/>
                <a:cs typeface="Segoe UI Light" panose="020B0502040204020203" pitchFamily="34" charset="0"/>
              </a:rPr>
              <a:t>2n+2</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At ambient temperature, it is liquid, and it is transported in barrels with specific conditions (by sea), through pipelines (permanent in-person installation for liquid transportation), or by railway and trucks (by land). </a:t>
            </a:r>
          </a:p>
          <a:p>
            <a:pPr algn="just"/>
            <a:r>
              <a:rPr lang="en-US" dirty="0">
                <a:solidFill>
                  <a:schemeClr val="tx1">
                    <a:lumMod val="50000"/>
                    <a:lumOff val="50000"/>
                  </a:schemeClr>
                </a:solidFill>
                <a:latin typeface="Segoe UI Light" panose="020B0502040204020203" pitchFamily="34" charset="0"/>
                <a:cs typeface="Segoe UI Light" panose="020B0502040204020203" pitchFamily="34" charset="0"/>
              </a:rPr>
              <a:t>The biggest oil producers are the USA, Russia, Saudi Arabia, Canada and China. </a:t>
            </a:r>
          </a:p>
          <a:p>
            <a:pPr algn="just"/>
            <a:endParaRPr lang="en-US" dirty="0">
              <a:solidFill>
                <a:schemeClr val="tx1">
                  <a:lumMod val="50000"/>
                  <a:lumOff val="50000"/>
                </a:schemeClr>
              </a:solidFill>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12,2kWh. It contains an energy storage reservoir of 220kWh.</a:t>
            </a:r>
          </a:p>
        </p:txBody>
      </p:sp>
      <p:sp>
        <p:nvSpPr>
          <p:cNvPr id="16" name="Retângulo: Cantos Arredondados 15">
            <a:extLst>
              <a:ext uri="{FF2B5EF4-FFF2-40B4-BE49-F238E27FC236}">
                <a16:creationId xmlns:a16="http://schemas.microsoft.com/office/drawing/2014/main" id="{F71C5318-8EED-E3F7-AEB2-39762B99FC60}"/>
              </a:ext>
            </a:extLst>
          </p:cNvPr>
          <p:cNvSpPr/>
          <p:nvPr/>
        </p:nvSpPr>
        <p:spPr>
          <a:xfrm>
            <a:off x="296161" y="1637796"/>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17" name="Gráfico 16" descr="Plataforma de petróleo com preenchimento sólido">
            <a:extLst>
              <a:ext uri="{FF2B5EF4-FFF2-40B4-BE49-F238E27FC236}">
                <a16:creationId xmlns:a16="http://schemas.microsoft.com/office/drawing/2014/main" id="{1302D00A-E4DE-D195-99B4-39ED2D6B7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434" y="1690221"/>
            <a:ext cx="951918" cy="951918"/>
          </a:xfrm>
          <a:prstGeom prst="rect">
            <a:avLst/>
          </a:prstGeom>
        </p:spPr>
      </p:pic>
    </p:spTree>
    <p:extLst>
      <p:ext uri="{BB962C8B-B14F-4D97-AF65-F5344CB8AC3E}">
        <p14:creationId xmlns:p14="http://schemas.microsoft.com/office/powerpoint/2010/main" val="135310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8" name="Retângulo: Cantos Arredondados 7">
            <a:extLst>
              <a:ext uri="{FF2B5EF4-FFF2-40B4-BE49-F238E27FC236}">
                <a16:creationId xmlns:a16="http://schemas.microsoft.com/office/drawing/2014/main" id="{2F640F11-E613-607D-B219-B47C61D32566}"/>
              </a:ext>
            </a:extLst>
          </p:cNvPr>
          <p:cNvSpPr/>
          <p:nvPr/>
        </p:nvSpPr>
        <p:spPr>
          <a:xfrm>
            <a:off x="334361" y="1676208"/>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9" name="Picture 10" descr="Gás natural - ícones de indústria grátis">
            <a:extLst>
              <a:ext uri="{FF2B5EF4-FFF2-40B4-BE49-F238E27FC236}">
                <a16:creationId xmlns:a16="http://schemas.microsoft.com/office/drawing/2014/main" id="{F195F8BB-FAE0-AC96-E74C-A14D507CB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44" y="1724351"/>
            <a:ext cx="950400" cy="9504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366790E7-1C8D-012C-204F-20B5FD05DD9F}"/>
              </a:ext>
            </a:extLst>
          </p:cNvPr>
          <p:cNvSpPr txBox="1"/>
          <p:nvPr/>
        </p:nvSpPr>
        <p:spPr>
          <a:xfrm>
            <a:off x="1642125" y="1676208"/>
            <a:ext cx="8907749" cy="3396827"/>
          </a:xfrm>
          <a:prstGeom prst="rect">
            <a:avLst/>
          </a:prstGeom>
          <a:noFill/>
        </p:spPr>
        <p:txBody>
          <a:bodyPr wrap="square" rtlCol="0">
            <a:spAutoFit/>
          </a:bodyPr>
          <a:lstStyle/>
          <a:p>
            <a:pPr algn="just">
              <a:lnSpc>
                <a:spcPct val="107000"/>
              </a:lnSpc>
              <a:spcAft>
                <a:spcPts val="800"/>
              </a:spcAft>
            </a:pPr>
            <a:r>
              <a:rPr lang="en-US" b="1" dirty="0">
                <a:solidFill>
                  <a:schemeClr val="tx1">
                    <a:lumMod val="65000"/>
                    <a:lumOff val="35000"/>
                  </a:schemeClr>
                </a:solidFill>
                <a:effectLst/>
                <a:latin typeface="Poppins" panose="00000500000000000000" pitchFamily="2" charset="0"/>
                <a:cs typeface="Poppins" panose="00000500000000000000" pitchFamily="2" charset="0"/>
              </a:rPr>
              <a:t>Natural gas – </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It is a natural fossil resource, resulted from the d</a:t>
            </a:r>
            <a:r>
              <a:rPr lang="en-US" dirty="0">
                <a:solidFill>
                  <a:schemeClr val="tx1">
                    <a:lumMod val="50000"/>
                    <a:lumOff val="50000"/>
                  </a:schemeClr>
                </a:solidFill>
                <a:latin typeface="Segoe UI Light" panose="020B0502040204020203" pitchFamily="34" charset="0"/>
                <a:cs typeface="Segoe UI Light" panose="020B0502040204020203" pitchFamily="34" charset="0"/>
              </a:rPr>
              <a:t>ecomposing of living beings through time, and it is possible to find in extensive underground reservoirs in the subsoil, associated or not with oil.</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 It is a non</a:t>
            </a:r>
            <a:r>
              <a:rPr lang="en-US" dirty="0">
                <a:solidFill>
                  <a:schemeClr val="tx1">
                    <a:lumMod val="50000"/>
                    <a:lumOff val="50000"/>
                  </a:schemeClr>
                </a:solidFill>
                <a:latin typeface="Segoe UI Light" panose="020B0502040204020203" pitchFamily="34" charset="0"/>
                <a:ea typeface="Calibri" panose="020F0502020204030204" pitchFamily="34" charset="0"/>
                <a:cs typeface="Segoe UI Light" panose="020B0502040204020203" pitchFamily="34" charset="0"/>
              </a:rPr>
              <a:t>-renewable energy,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which means it cannot be re-refined, being a limited energy. Its composition can differ, but methane (</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CH</a:t>
            </a:r>
            <a:r>
              <a:rPr lang="en-US" sz="14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4 )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is the main component. At ambient temperature, it is in the gaseous state, and it is transported through pipelines </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a:t>
            </a:r>
            <a:r>
              <a:rPr lang="en-US" dirty="0">
                <a:solidFill>
                  <a:schemeClr val="tx1">
                    <a:lumMod val="50000"/>
                    <a:lumOff val="50000"/>
                  </a:schemeClr>
                </a:solidFill>
                <a:latin typeface="Segoe UI Light" panose="020B0502040204020203" pitchFamily="34" charset="0"/>
                <a:cs typeface="Segoe UI Light" panose="020B0502040204020203" pitchFamily="34" charset="0"/>
              </a:rPr>
              <a:t>permanent in-person installation for liquid transportation)</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 liquified natural gas reservoirs with specific conditions (by sea). The biggest natural gas producers are the USA, Russia, Iran, China and Canada.</a:t>
            </a:r>
          </a:p>
          <a:p>
            <a:pPr algn="just"/>
            <a:endParaRPr lang="pt-PT" dirty="0">
              <a:solidFill>
                <a:schemeClr val="tx1">
                  <a:lumMod val="50000"/>
                  <a:lumOff val="50000"/>
                </a:schemeClr>
              </a:solidFill>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13,4kWh. It contains an energy storage reservoir of 1340kWh.</a:t>
            </a:r>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Game </a:t>
            </a:r>
            <a:r>
              <a:rPr lang="pt-PT" sz="3300" b="1" dirty="0" err="1">
                <a:solidFill>
                  <a:schemeClr val="tx1">
                    <a:lumMod val="65000"/>
                    <a:lumOff val="35000"/>
                  </a:schemeClr>
                </a:solidFill>
                <a:latin typeface="Poppins" panose="00000500000000000000" pitchFamily="2" charset="0"/>
                <a:cs typeface="Poppins" panose="00000500000000000000" pitchFamily="2" charset="0"/>
              </a:rPr>
              <a:t>Icons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1139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Game </a:t>
            </a:r>
            <a:r>
              <a:rPr lang="pt-PT" sz="3300" b="1" dirty="0" err="1">
                <a:solidFill>
                  <a:schemeClr val="tx1">
                    <a:lumMod val="65000"/>
                    <a:lumOff val="35000"/>
                  </a:schemeClr>
                </a:solidFill>
                <a:latin typeface="Poppins" panose="00000500000000000000" pitchFamily="2" charset="0"/>
                <a:cs typeface="Poppins" panose="00000500000000000000" pitchFamily="2" charset="0"/>
              </a:rPr>
              <a:t>Icons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2" name="Retângulo: Cantos Arredondados 1">
            <a:extLst>
              <a:ext uri="{FF2B5EF4-FFF2-40B4-BE49-F238E27FC236}">
                <a16:creationId xmlns:a16="http://schemas.microsoft.com/office/drawing/2014/main" id="{98AD3F10-77F2-25E4-A439-EFD714F250B2}"/>
              </a:ext>
            </a:extLst>
          </p:cNvPr>
          <p:cNvSpPr/>
          <p:nvPr/>
        </p:nvSpPr>
        <p:spPr>
          <a:xfrm>
            <a:off x="310444" y="1681043"/>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3" name="Picture 6" descr="Carvão - ícones de indústria grátis">
            <a:extLst>
              <a:ext uri="{FF2B5EF4-FFF2-40B4-BE49-F238E27FC236}">
                <a16:creationId xmlns:a16="http://schemas.microsoft.com/office/drawing/2014/main" id="{230ED6C2-162D-9792-8AC7-04FAB0D6C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07" y="1786982"/>
            <a:ext cx="950400" cy="9504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530D69EA-F547-8C28-C275-F4C6062D2CFC}"/>
              </a:ext>
            </a:extLst>
          </p:cNvPr>
          <p:cNvSpPr txBox="1"/>
          <p:nvPr/>
        </p:nvSpPr>
        <p:spPr>
          <a:xfrm>
            <a:off x="1609725" y="1637796"/>
            <a:ext cx="8972549" cy="2804101"/>
          </a:xfrm>
          <a:prstGeom prst="rect">
            <a:avLst/>
          </a:prstGeom>
          <a:noFill/>
        </p:spPr>
        <p:txBody>
          <a:bodyPr wrap="square" rtlCol="0">
            <a:spAutoFit/>
          </a:bodyPr>
          <a:lstStyle/>
          <a:p>
            <a:pPr algn="just">
              <a:lnSpc>
                <a:spcPct val="107000"/>
              </a:lnSpc>
              <a:spcAft>
                <a:spcPts val="800"/>
              </a:spcAft>
            </a:pPr>
            <a:r>
              <a:rPr lang="en-US" b="1" dirty="0">
                <a:solidFill>
                  <a:schemeClr val="tx1">
                    <a:lumMod val="65000"/>
                    <a:lumOff val="35000"/>
                  </a:schemeClr>
                </a:solidFill>
                <a:latin typeface="Poppins" panose="00000500000000000000" pitchFamily="2" charset="0"/>
                <a:cs typeface="Poppins" panose="00000500000000000000" pitchFamily="2" charset="0"/>
              </a:rPr>
              <a:t>Coal </a:t>
            </a:r>
            <a:r>
              <a:rPr lang="en-US" b="1" dirty="0">
                <a:solidFill>
                  <a:schemeClr val="tx1">
                    <a:lumMod val="65000"/>
                    <a:lumOff val="35000"/>
                  </a:schemeClr>
                </a:solidFill>
                <a:effectLst/>
                <a:latin typeface="Poppins" panose="00000500000000000000" pitchFamily="2" charset="0"/>
                <a:cs typeface="Poppins" panose="00000500000000000000" pitchFamily="2" charset="0"/>
              </a:rPr>
              <a:t>– </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It is a natural fossil resource, originated in vegetable origin deposits, resulting from organic matter decomposing without the presence of oxygen. It is a non</a:t>
            </a:r>
            <a:r>
              <a:rPr lang="en-US" dirty="0">
                <a:solidFill>
                  <a:schemeClr val="tx1">
                    <a:lumMod val="50000"/>
                    <a:lumOff val="50000"/>
                  </a:schemeClr>
                </a:solidFill>
                <a:latin typeface="Segoe UI Light" panose="020B0502040204020203" pitchFamily="34" charset="0"/>
                <a:ea typeface="Calibri" panose="020F0502020204030204" pitchFamily="34" charset="0"/>
                <a:cs typeface="Segoe UI Light" panose="020B0502040204020203" pitchFamily="34" charset="0"/>
              </a:rPr>
              <a:t>-renewable energy,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which means it cannot be re-refined, being a limited energy.</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 Its main component is carbon (C). At ambient temperature, it is solid, and it is </a:t>
            </a:r>
            <a:r>
              <a:rPr lang="en-US" dirty="0">
                <a:solidFill>
                  <a:schemeClr val="tx1">
                    <a:lumMod val="50000"/>
                    <a:lumOff val="50000"/>
                  </a:schemeClr>
                </a:solidFill>
                <a:latin typeface="Segoe UI Light" panose="020B0502040204020203" pitchFamily="34" charset="0"/>
                <a:ea typeface="Calibri" panose="020F0502020204030204" pitchFamily="34" charset="0"/>
                <a:cs typeface="Segoe UI Light" panose="020B0502040204020203" pitchFamily="34" charset="0"/>
              </a:rPr>
              <a:t>usually transported by land (railways or trucks) and by sea (cargo-ships).</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 The biggest coal producers are China, Indonesia, the USA and Australia.</a:t>
            </a:r>
            <a:endParaRPr lang="en-US" dirty="0">
              <a:solidFill>
                <a:schemeClr val="tx1">
                  <a:lumMod val="50000"/>
                  <a:lumOff val="50000"/>
                </a:schemeClr>
              </a:solidFill>
              <a:effectLst/>
              <a:latin typeface="Segoe UI Light" panose="020B0502040204020203" pitchFamily="34" charset="0"/>
              <a:cs typeface="Segoe UI Light" panose="020B0502040204020203" pitchFamily="34" charset="0"/>
            </a:endParaRPr>
          </a:p>
          <a:p>
            <a:pPr algn="just"/>
            <a:endParaRPr lang="pt-PT" dirty="0">
              <a:solidFill>
                <a:schemeClr val="tx1">
                  <a:lumMod val="50000"/>
                  <a:lumOff val="50000"/>
                </a:schemeClr>
              </a:solidFill>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6,5kWh. It contains an energy storage reservoir of 650kWh.</a:t>
            </a:r>
          </a:p>
        </p:txBody>
      </p:sp>
    </p:spTree>
    <p:extLst>
      <p:ext uri="{BB962C8B-B14F-4D97-AF65-F5344CB8AC3E}">
        <p14:creationId xmlns:p14="http://schemas.microsoft.com/office/powerpoint/2010/main" val="269765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Game </a:t>
            </a:r>
            <a:r>
              <a:rPr lang="pt-PT" sz="3300" b="1" dirty="0" err="1">
                <a:solidFill>
                  <a:schemeClr val="tx1">
                    <a:lumMod val="65000"/>
                    <a:lumOff val="35000"/>
                  </a:schemeClr>
                </a:solidFill>
                <a:latin typeface="Poppins" panose="00000500000000000000" pitchFamily="2" charset="0"/>
                <a:cs typeface="Poppins" panose="00000500000000000000" pitchFamily="2" charset="0"/>
              </a:rPr>
              <a:t>Icons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Retângulo: Cantos Arredondados 4">
            <a:extLst>
              <a:ext uri="{FF2B5EF4-FFF2-40B4-BE49-F238E27FC236}">
                <a16:creationId xmlns:a16="http://schemas.microsoft.com/office/drawing/2014/main" id="{FB40547D-6468-FF2C-D3D2-77065A885D0D}"/>
              </a:ext>
            </a:extLst>
          </p:cNvPr>
          <p:cNvSpPr/>
          <p:nvPr/>
        </p:nvSpPr>
        <p:spPr>
          <a:xfrm>
            <a:off x="259513" y="1637796"/>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6" name="Picture 2" descr="Energia eólica - ícones de tecnologia grátis">
            <a:extLst>
              <a:ext uri="{FF2B5EF4-FFF2-40B4-BE49-F238E27FC236}">
                <a16:creationId xmlns:a16="http://schemas.microsoft.com/office/drawing/2014/main" id="{EB954DFD-1A06-5F41-1E63-AE699B453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08" y="1705697"/>
            <a:ext cx="950400" cy="95040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Cantos Arredondados 7">
            <a:extLst>
              <a:ext uri="{FF2B5EF4-FFF2-40B4-BE49-F238E27FC236}">
                <a16:creationId xmlns:a16="http://schemas.microsoft.com/office/drawing/2014/main" id="{97808858-0476-EC75-65C0-F6F9875AC9DD}"/>
              </a:ext>
            </a:extLst>
          </p:cNvPr>
          <p:cNvSpPr/>
          <p:nvPr/>
        </p:nvSpPr>
        <p:spPr>
          <a:xfrm>
            <a:off x="251030" y="4051323"/>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9" name="Picture 4" descr="Energia solar - ícones de ferramentas e utensílios grátis">
            <a:extLst>
              <a:ext uri="{FF2B5EF4-FFF2-40B4-BE49-F238E27FC236}">
                <a16:creationId xmlns:a16="http://schemas.microsoft.com/office/drawing/2014/main" id="{30E013CF-D201-552C-CFA0-9D9F5D9D8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86" y="4084745"/>
            <a:ext cx="950400" cy="950400"/>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E4BC4D29-61E0-1EE6-79D2-981E329BB40F}"/>
              </a:ext>
            </a:extLst>
          </p:cNvPr>
          <p:cNvSpPr txBox="1"/>
          <p:nvPr/>
        </p:nvSpPr>
        <p:spPr>
          <a:xfrm>
            <a:off x="1558793" y="1653672"/>
            <a:ext cx="9713265" cy="1754326"/>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Wind energy </a:t>
            </a:r>
            <a:r>
              <a:rPr lang="pt-PT" b="1" dirty="0">
                <a:solidFill>
                  <a:schemeClr val="tx1">
                    <a:lumMod val="65000"/>
                    <a:lumOff val="35000"/>
                  </a:schemeClr>
                </a:solidFill>
                <a:latin typeface="Poppins" panose="00000500000000000000" pitchFamily="2" charset="0"/>
                <a:cs typeface="Poppins" panose="00000500000000000000" pitchFamily="2" charset="0"/>
              </a:rPr>
              <a:t>–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is a natural resource, resulting from the wind. It is a renewable energy, which means it endless. The equipment is placed strategically on high wind zones. Its element is air, which has as main components Hydrogen (H) and Oxygen (O</a:t>
            </a:r>
            <a:r>
              <a:rPr lang="en-US" sz="1400" dirty="0">
                <a:solidFill>
                  <a:schemeClr val="tx1">
                    <a:lumMod val="50000"/>
                    <a:lumOff val="50000"/>
                  </a:schemeClr>
                </a:solidFill>
                <a:latin typeface="Segoe UI Light" panose="020B0502040204020203" pitchFamily="34" charset="0"/>
                <a:cs typeface="Segoe UI Light" panose="020B0502040204020203" pitchFamily="34" charset="0"/>
              </a:rPr>
              <a:t>2</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The produced energy is stored through electrical batteries, compressed air underground spaces and Hydrogen fuel cells. The biggest wind energy producers are China, the USA, Germany, United Kingdom and India.</a:t>
            </a:r>
            <a:endParaRPr lang="en-US" dirty="0">
              <a:solidFill>
                <a:schemeClr val="tx1">
                  <a:lumMod val="50000"/>
                  <a:lumOff val="50000"/>
                </a:schemeClr>
              </a:solidFill>
              <a:effectLst/>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1kWh, and it produces 11gCO2. </a:t>
            </a:r>
          </a:p>
        </p:txBody>
      </p:sp>
      <p:sp>
        <p:nvSpPr>
          <p:cNvPr id="11" name="CaixaDeTexto 10">
            <a:extLst>
              <a:ext uri="{FF2B5EF4-FFF2-40B4-BE49-F238E27FC236}">
                <a16:creationId xmlns:a16="http://schemas.microsoft.com/office/drawing/2014/main" id="{7B9C023B-E3FE-CFCB-9283-6E49AEE16DE2}"/>
              </a:ext>
            </a:extLst>
          </p:cNvPr>
          <p:cNvSpPr txBox="1"/>
          <p:nvPr/>
        </p:nvSpPr>
        <p:spPr>
          <a:xfrm>
            <a:off x="1558793" y="3992064"/>
            <a:ext cx="9713265" cy="2031325"/>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Solar energy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is a natural resource, resulting from light and heat from the sun. It is a renewable energy, which means it endless. However, it can only be obtained when solar light exist, depending on the hour of the day and the capacity of producing more or less </a:t>
            </a:r>
            <a:r>
              <a:rPr lang="en-US" dirty="0" err="1">
                <a:solidFill>
                  <a:schemeClr val="tx1">
                    <a:lumMod val="50000"/>
                    <a:lumOff val="50000"/>
                  </a:schemeClr>
                </a:solidFill>
                <a:latin typeface="Segoe UI Light" panose="020B0502040204020203" pitchFamily="34" charset="0"/>
                <a:cs typeface="Segoe UI Light" panose="020B0502040204020203" pitchFamily="34" charset="0"/>
              </a:rPr>
              <a:t>favourable</a:t>
            </a:r>
            <a:r>
              <a:rPr lang="en-US" dirty="0">
                <a:solidFill>
                  <a:schemeClr val="tx1">
                    <a:lumMod val="50000"/>
                    <a:lumOff val="50000"/>
                  </a:schemeClr>
                </a:solidFill>
                <a:latin typeface="Segoe UI Light" panose="020B0502040204020203" pitchFamily="34" charset="0"/>
                <a:cs typeface="Segoe UI Light" panose="020B0502040204020203" pitchFamily="34" charset="0"/>
              </a:rPr>
              <a:t> energy. Its main components are Hydrogen (H) and Helium (He). The produced energy is stored in lithium batteries, by thermal energy (a fluid is used to store the solar energy). The biggest solar energy producers are China, the USA, Japan, India and Germany</a:t>
            </a:r>
            <a:r>
              <a:rPr lang="en-US" sz="1800" dirty="0">
                <a:solidFill>
                  <a:schemeClr val="tx1">
                    <a:lumMod val="50000"/>
                    <a:lumOff val="50000"/>
                  </a:schemeClr>
                </a:solidFill>
                <a:effectLst/>
                <a:latin typeface="Segoe UI Light" panose="020B0502040204020203" pitchFamily="34" charset="0"/>
                <a:ea typeface="Calibri" panose="020F0502020204030204" pitchFamily="34" charset="0"/>
                <a:cs typeface="Segoe UI Light" panose="020B0502040204020203" pitchFamily="34" charset="0"/>
              </a:rPr>
              <a:t>.</a:t>
            </a:r>
            <a:endParaRPr lang="en-US" dirty="0">
              <a:solidFill>
                <a:schemeClr val="tx1">
                  <a:lumMod val="50000"/>
                  <a:lumOff val="50000"/>
                </a:schemeClr>
              </a:solidFill>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1kWh, and it produces 40gCO2. It occupies 10m^2 of soil. </a:t>
            </a:r>
          </a:p>
        </p:txBody>
      </p:sp>
    </p:spTree>
    <p:extLst>
      <p:ext uri="{BB962C8B-B14F-4D97-AF65-F5344CB8AC3E}">
        <p14:creationId xmlns:p14="http://schemas.microsoft.com/office/powerpoint/2010/main" val="313720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Game </a:t>
            </a:r>
            <a:r>
              <a:rPr lang="pt-PT" sz="3300" b="1" dirty="0" err="1">
                <a:solidFill>
                  <a:schemeClr val="tx1">
                    <a:lumMod val="65000"/>
                    <a:lumOff val="35000"/>
                  </a:schemeClr>
                </a:solidFill>
                <a:latin typeface="Poppins" panose="00000500000000000000" pitchFamily="2" charset="0"/>
                <a:cs typeface="Poppins" panose="00000500000000000000" pitchFamily="2" charset="0"/>
              </a:rPr>
              <a:t>Icons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2" name="CaixaDeTexto 1">
            <a:extLst>
              <a:ext uri="{FF2B5EF4-FFF2-40B4-BE49-F238E27FC236}">
                <a16:creationId xmlns:a16="http://schemas.microsoft.com/office/drawing/2014/main" id="{DF805F46-1A8B-EB98-6C26-875BB4F021F6}"/>
              </a:ext>
            </a:extLst>
          </p:cNvPr>
          <p:cNvSpPr txBox="1"/>
          <p:nvPr/>
        </p:nvSpPr>
        <p:spPr>
          <a:xfrm>
            <a:off x="1632088" y="4345234"/>
            <a:ext cx="9428486" cy="646331"/>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Generated Energy – </a:t>
            </a:r>
            <a:r>
              <a:rPr lang="en-US" dirty="0">
                <a:solidFill>
                  <a:schemeClr val="tx1">
                    <a:lumMod val="50000"/>
                    <a:lumOff val="50000"/>
                  </a:schemeClr>
                </a:solidFill>
                <a:effectLst/>
                <a:latin typeface="Segoe UI Light" panose="020B0502040204020203" pitchFamily="34" charset="0"/>
                <a:cs typeface="Segoe UI Light" panose="020B0502040204020203" pitchFamily="34" charset="0"/>
              </a:rPr>
              <a:t>It indicates the amount of produced energy through the selected energies, in percentage.</a:t>
            </a:r>
            <a:endParaRPr lang="en-US" dirty="0">
              <a:solidFill>
                <a:schemeClr val="tx1">
                  <a:lumMod val="50000"/>
                  <a:lumOff val="50000"/>
                </a:schemeClr>
              </a:solidFill>
              <a:latin typeface="Segoe UI Light" panose="020B0502040204020203" pitchFamily="34" charset="0"/>
              <a:cs typeface="Segoe UI Light" panose="020B0502040204020203" pitchFamily="34" charset="0"/>
            </a:endParaRPr>
          </a:p>
        </p:txBody>
      </p:sp>
      <p:sp>
        <p:nvSpPr>
          <p:cNvPr id="3" name="Retângulo: Cantos Arredondados 2">
            <a:extLst>
              <a:ext uri="{FF2B5EF4-FFF2-40B4-BE49-F238E27FC236}">
                <a16:creationId xmlns:a16="http://schemas.microsoft.com/office/drawing/2014/main" id="{CFD327C4-9480-3EC9-C66D-603A02C5CF45}"/>
              </a:ext>
            </a:extLst>
          </p:cNvPr>
          <p:cNvSpPr/>
          <p:nvPr/>
        </p:nvSpPr>
        <p:spPr>
          <a:xfrm>
            <a:off x="332807" y="5399528"/>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4" name="Retângulo: Cantos Arredondados 3">
            <a:extLst>
              <a:ext uri="{FF2B5EF4-FFF2-40B4-BE49-F238E27FC236}">
                <a16:creationId xmlns:a16="http://schemas.microsoft.com/office/drawing/2014/main" id="{DAB7B7C3-1BB7-0D69-161E-70A1A9FF178D}"/>
              </a:ext>
            </a:extLst>
          </p:cNvPr>
          <p:cNvSpPr/>
          <p:nvPr/>
        </p:nvSpPr>
        <p:spPr>
          <a:xfrm>
            <a:off x="324324" y="4112008"/>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13" name="Gráfico 12" descr="Bateria a carregar com preenchimento sólido">
            <a:extLst>
              <a:ext uri="{FF2B5EF4-FFF2-40B4-BE49-F238E27FC236}">
                <a16:creationId xmlns:a16="http://schemas.microsoft.com/office/drawing/2014/main" id="{558DEB9C-05F3-6D11-CDAD-87C1CFD2B8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76658">
            <a:off x="441873" y="4180684"/>
            <a:ext cx="950400" cy="950400"/>
          </a:xfrm>
          <a:prstGeom prst="rect">
            <a:avLst/>
          </a:prstGeom>
        </p:spPr>
      </p:pic>
      <p:pic>
        <p:nvPicPr>
          <p:cNvPr id="14" name="Gráfico 13" descr="Planta com preenchimento sólido">
            <a:extLst>
              <a:ext uri="{FF2B5EF4-FFF2-40B4-BE49-F238E27FC236}">
                <a16:creationId xmlns:a16="http://schemas.microsoft.com/office/drawing/2014/main" id="{E46F1596-9181-88FA-BF78-E1DB232C1C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124" y="5464328"/>
            <a:ext cx="950400" cy="950400"/>
          </a:xfrm>
          <a:prstGeom prst="rect">
            <a:avLst/>
          </a:prstGeom>
        </p:spPr>
      </p:pic>
      <p:sp>
        <p:nvSpPr>
          <p:cNvPr id="15" name="CaixaDeTexto 14">
            <a:extLst>
              <a:ext uri="{FF2B5EF4-FFF2-40B4-BE49-F238E27FC236}">
                <a16:creationId xmlns:a16="http://schemas.microsoft.com/office/drawing/2014/main" id="{34C852FC-0617-2268-BEFC-7BB186DCAEE5}"/>
              </a:ext>
            </a:extLst>
          </p:cNvPr>
          <p:cNvSpPr txBox="1"/>
          <p:nvPr/>
        </p:nvSpPr>
        <p:spPr>
          <a:xfrm>
            <a:off x="1632088" y="5464328"/>
            <a:ext cx="9428486" cy="646331"/>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Soil Occupation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displays the amount of occupied soil when using some of the energies. This occupancy rate is shown in percentage. One hectare corresponds to 1% of occupied soil.</a:t>
            </a:r>
          </a:p>
        </p:txBody>
      </p:sp>
      <p:sp>
        <p:nvSpPr>
          <p:cNvPr id="16" name="Retângulo: Cantos Arredondados 15">
            <a:extLst>
              <a:ext uri="{FF2B5EF4-FFF2-40B4-BE49-F238E27FC236}">
                <a16:creationId xmlns:a16="http://schemas.microsoft.com/office/drawing/2014/main" id="{F611A19B-D456-4F98-20AB-DA321064267D}"/>
              </a:ext>
            </a:extLst>
          </p:cNvPr>
          <p:cNvSpPr/>
          <p:nvPr/>
        </p:nvSpPr>
        <p:spPr>
          <a:xfrm>
            <a:off x="332807" y="1481833"/>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17" name="Picture 2">
            <a:extLst>
              <a:ext uri="{FF2B5EF4-FFF2-40B4-BE49-F238E27FC236}">
                <a16:creationId xmlns:a16="http://schemas.microsoft.com/office/drawing/2014/main" id="{0CAFEAF6-CA0D-4C6F-EBA2-DC8F124C78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246" y="1554984"/>
            <a:ext cx="95040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29788D89-A073-3356-F69D-8300454665AA}"/>
              </a:ext>
            </a:extLst>
          </p:cNvPr>
          <p:cNvSpPr txBox="1"/>
          <p:nvPr/>
        </p:nvSpPr>
        <p:spPr>
          <a:xfrm>
            <a:off x="1632087" y="1481156"/>
            <a:ext cx="9428487" cy="2031325"/>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Hydroelectric Energy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is a natural resource, arising from water. It is a renewable energy. The electric energy production is obtained by exploiting the potential gravity energy from water inside of a reservoir. This production is only possible if the reservoir is filled with rainwater. Its main component is water (H</a:t>
            </a:r>
            <a:r>
              <a:rPr lang="en-US" sz="1400" dirty="0">
                <a:solidFill>
                  <a:schemeClr val="tx1">
                    <a:lumMod val="50000"/>
                    <a:lumOff val="50000"/>
                  </a:schemeClr>
                </a:solidFill>
                <a:latin typeface="Segoe UI Light" panose="020B0502040204020203" pitchFamily="34" charset="0"/>
                <a:cs typeface="Segoe UI Light" panose="020B0502040204020203" pitchFamily="34" charset="0"/>
              </a:rPr>
              <a:t>2</a:t>
            </a:r>
            <a:r>
              <a:rPr lang="en-US" dirty="0">
                <a:solidFill>
                  <a:schemeClr val="tx1">
                    <a:lumMod val="50000"/>
                    <a:lumOff val="50000"/>
                  </a:schemeClr>
                </a:solidFill>
                <a:latin typeface="Segoe UI Light" panose="020B0502040204020203" pitchFamily="34" charset="0"/>
                <a:cs typeface="Segoe UI Light" panose="020B0502040204020203" pitchFamily="34" charset="0"/>
              </a:rPr>
              <a:t>O). It is stored in a water reservoir (dam). The biggest producers of hydroelectrical energy are China, Brazil, the USA and Russia.</a:t>
            </a:r>
          </a:p>
          <a:p>
            <a:pPr marL="285750" indent="-285750" algn="just">
              <a:buFont typeface="Arial" panose="020B0604020202020204" pitchFamily="34" charset="0"/>
              <a:buChar char="•"/>
            </a:pPr>
            <a:r>
              <a:rPr lang="en-US" dirty="0">
                <a:solidFill>
                  <a:schemeClr val="tx1">
                    <a:lumMod val="50000"/>
                    <a:lumOff val="50000"/>
                  </a:schemeClr>
                </a:solidFill>
                <a:latin typeface="Segoe UI Light" panose="020B0502040204020203" pitchFamily="34" charset="0"/>
                <a:cs typeface="Segoe UI Light" panose="020B0502040204020203" pitchFamily="34" charset="0"/>
              </a:rPr>
              <a:t>A card for this energy equates to 1kWh. It contains an energy storage reservoir of 100kWh. It produces 24gCO2.</a:t>
            </a:r>
          </a:p>
        </p:txBody>
      </p:sp>
    </p:spTree>
    <p:extLst>
      <p:ext uri="{BB962C8B-B14F-4D97-AF65-F5344CB8AC3E}">
        <p14:creationId xmlns:p14="http://schemas.microsoft.com/office/powerpoint/2010/main" val="78320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Uma imagem com texto&#10;&#10;Descrição gerada automaticamente">
            <a:extLst>
              <a:ext uri="{FF2B5EF4-FFF2-40B4-BE49-F238E27FC236}">
                <a16:creationId xmlns:a16="http://schemas.microsoft.com/office/drawing/2014/main" id="{95E33AB0-1420-6B41-BA3E-3FEEDDB96D21}"/>
              </a:ext>
            </a:extLst>
          </p:cNvPr>
          <p:cNvPicPr>
            <a:picLocks noChangeAspect="1"/>
          </p:cNvPicPr>
          <p:nvPr/>
        </p:nvPicPr>
        <p:blipFill rotWithShape="1">
          <a:blip r:embed="rId2">
            <a:extLst>
              <a:ext uri="{28A0092B-C50C-407E-A947-70E740481C1C}">
                <a14:useLocalDpi xmlns:a14="http://schemas.microsoft.com/office/drawing/2010/main" val="0"/>
              </a:ext>
            </a:extLst>
          </a:blip>
          <a:srcRect t="32853" b="29828"/>
          <a:stretch/>
        </p:blipFill>
        <p:spPr>
          <a:xfrm>
            <a:off x="234695" y="275325"/>
            <a:ext cx="1694320" cy="474230"/>
          </a:xfrm>
          <a:prstGeom prst="rect">
            <a:avLst/>
          </a:prstGeom>
        </p:spPr>
      </p:pic>
      <p:sp>
        <p:nvSpPr>
          <p:cNvPr id="26" name="Retângulo 25">
            <a:extLst>
              <a:ext uri="{FF2B5EF4-FFF2-40B4-BE49-F238E27FC236}">
                <a16:creationId xmlns:a16="http://schemas.microsoft.com/office/drawing/2014/main" id="{76E1E81D-B1D7-FD44-9069-681929BDEF23}"/>
              </a:ext>
            </a:extLst>
          </p:cNvPr>
          <p:cNvSpPr/>
          <p:nvPr/>
        </p:nvSpPr>
        <p:spPr>
          <a:xfrm>
            <a:off x="659000" y="6400178"/>
            <a:ext cx="1310221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This project has received funding from the European Union’s Horizon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and innovation </a:t>
            </a:r>
            <a:r>
              <a:rPr kumimoji="0" lang="en-US" sz="900" b="0" i="0" u="none" strike="noStrike" kern="1200" cap="none" spc="0" normalizeH="0" baseline="0" noProof="0" dirty="0" err="1">
                <a:ln>
                  <a:noFill/>
                </a:ln>
                <a:solidFill>
                  <a:prstClr val="black"/>
                </a:solidFill>
                <a:effectLst/>
                <a:uLnTx/>
                <a:uFillTx/>
                <a:latin typeface="Calibri Light" panose="020F0302020204030204"/>
                <a:ea typeface="+mn-ea"/>
                <a:cs typeface="+mn-cs"/>
              </a:rPr>
              <a:t>programme</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 under grant agreement No 101006468.</a:t>
            </a:r>
            <a:endParaRPr kumimoji="0" lang="pt-PT" sz="9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 descr="The European Union | OSCE">
            <a:extLst>
              <a:ext uri="{FF2B5EF4-FFF2-40B4-BE49-F238E27FC236}">
                <a16:creationId xmlns:a16="http://schemas.microsoft.com/office/drawing/2014/main" id="{BE7E2E71-5E65-9B41-9909-998F4093A1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247" y="6550991"/>
            <a:ext cx="523543" cy="2829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
            <a:extLst>
              <a:ext uri="{FF2B5EF4-FFF2-40B4-BE49-F238E27FC236}">
                <a16:creationId xmlns:a16="http://schemas.microsoft.com/office/drawing/2014/main" id="{981A11E6-E524-1B46-ABC6-628483E205E1}"/>
              </a:ext>
            </a:extLst>
          </p:cNvPr>
          <p:cNvSpPr/>
          <p:nvPr/>
        </p:nvSpPr>
        <p:spPr>
          <a:xfrm>
            <a:off x="10531342" y="380475"/>
            <a:ext cx="529232" cy="369080"/>
          </a:xfrm>
          <a:prstGeom prst="rect">
            <a:avLst/>
          </a:prstGeom>
          <a:blipFill rotWithShape="1">
            <a:blip r:embed="rId4"/>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t-PT"/>
          </a:p>
        </p:txBody>
      </p:sp>
      <p:sp>
        <p:nvSpPr>
          <p:cNvPr id="7" name="CaixaDeTexto 6">
            <a:extLst>
              <a:ext uri="{FF2B5EF4-FFF2-40B4-BE49-F238E27FC236}">
                <a16:creationId xmlns:a16="http://schemas.microsoft.com/office/drawing/2014/main" id="{D43A4733-0B0B-B063-B8F8-2B4083C55660}"/>
              </a:ext>
            </a:extLst>
          </p:cNvPr>
          <p:cNvSpPr txBox="1"/>
          <p:nvPr/>
        </p:nvSpPr>
        <p:spPr>
          <a:xfrm>
            <a:off x="3047260" y="2027354"/>
            <a:ext cx="6094520" cy="369332"/>
          </a:xfrm>
          <a:prstGeom prst="rect">
            <a:avLst/>
          </a:prstGeom>
          <a:noFill/>
        </p:spPr>
        <p:txBody>
          <a:bodyPr wrap="square">
            <a:spAutoFit/>
          </a:bodyPr>
          <a:lstStyle/>
          <a:p>
            <a:endParaRPr lang="pt-PT" dirty="0"/>
          </a:p>
        </p:txBody>
      </p:sp>
      <p:sp>
        <p:nvSpPr>
          <p:cNvPr id="12" name="TextBox 9">
            <a:extLst>
              <a:ext uri="{FF2B5EF4-FFF2-40B4-BE49-F238E27FC236}">
                <a16:creationId xmlns:a16="http://schemas.microsoft.com/office/drawing/2014/main" id="{371A82FD-0D5F-7C42-4EC9-37DD44CA5628}"/>
              </a:ext>
            </a:extLst>
          </p:cNvPr>
          <p:cNvSpPr txBox="1"/>
          <p:nvPr/>
        </p:nvSpPr>
        <p:spPr>
          <a:xfrm>
            <a:off x="189247" y="885899"/>
            <a:ext cx="11751688" cy="615553"/>
          </a:xfrm>
          <a:prstGeom prst="rect">
            <a:avLst/>
          </a:prstGeom>
          <a:noFill/>
        </p:spPr>
        <p:txBody>
          <a:bodyPr wrap="square" rtlCol="0">
            <a:spAutoFit/>
          </a:bodyPr>
          <a:lstStyle/>
          <a:p>
            <a:pPr algn="just"/>
            <a:r>
              <a:rPr lang="pt-PT" sz="3300" b="1" dirty="0">
                <a:solidFill>
                  <a:schemeClr val="tx1">
                    <a:lumMod val="65000"/>
                    <a:lumOff val="35000"/>
                  </a:schemeClr>
                </a:solidFill>
                <a:latin typeface="Poppins" panose="00000500000000000000" pitchFamily="2" charset="0"/>
                <a:cs typeface="Poppins" panose="00000500000000000000" pitchFamily="2" charset="0"/>
              </a:rPr>
              <a:t>Game </a:t>
            </a:r>
            <a:r>
              <a:rPr lang="pt-PT" sz="3300" b="1" dirty="0" err="1">
                <a:solidFill>
                  <a:schemeClr val="tx1">
                    <a:lumMod val="65000"/>
                    <a:lumOff val="35000"/>
                  </a:schemeClr>
                </a:solidFill>
                <a:latin typeface="Poppins" panose="00000500000000000000" pitchFamily="2" charset="0"/>
                <a:cs typeface="Poppins" panose="00000500000000000000" pitchFamily="2" charset="0"/>
              </a:rPr>
              <a:t>Icons</a:t>
            </a:r>
            <a:endParaRPr lang="en-US" sz="3300" b="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CaixaDeTexto 4">
            <a:extLst>
              <a:ext uri="{FF2B5EF4-FFF2-40B4-BE49-F238E27FC236}">
                <a16:creationId xmlns:a16="http://schemas.microsoft.com/office/drawing/2014/main" id="{57FED015-489F-1726-E20D-8E34C6960129}"/>
              </a:ext>
            </a:extLst>
          </p:cNvPr>
          <p:cNvSpPr txBox="1"/>
          <p:nvPr/>
        </p:nvSpPr>
        <p:spPr>
          <a:xfrm>
            <a:off x="1558829" y="2981954"/>
            <a:ext cx="8972549" cy="646331"/>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CO2 Emission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is one of the indicators that display the amount (percentage) of carbon dioxide emitted to the atmosphere.</a:t>
            </a:r>
          </a:p>
        </p:txBody>
      </p:sp>
      <p:sp>
        <p:nvSpPr>
          <p:cNvPr id="6" name="CaixaDeTexto 5">
            <a:extLst>
              <a:ext uri="{FF2B5EF4-FFF2-40B4-BE49-F238E27FC236}">
                <a16:creationId xmlns:a16="http://schemas.microsoft.com/office/drawing/2014/main" id="{8866F90A-DE8B-5417-4CC7-FBC0E1409B1F}"/>
              </a:ext>
            </a:extLst>
          </p:cNvPr>
          <p:cNvSpPr txBox="1"/>
          <p:nvPr/>
        </p:nvSpPr>
        <p:spPr>
          <a:xfrm>
            <a:off x="1558829" y="4296679"/>
            <a:ext cx="8972548" cy="646331"/>
          </a:xfrm>
          <a:prstGeom prst="rect">
            <a:avLst/>
          </a:prstGeom>
          <a:noFill/>
        </p:spPr>
        <p:txBody>
          <a:bodyPr wrap="square">
            <a:spAutoFit/>
          </a:bodyPr>
          <a:lstStyle/>
          <a:p>
            <a:pPr algn="just"/>
            <a:r>
              <a:rPr lang="pt-PT" b="1" dirty="0">
                <a:solidFill>
                  <a:schemeClr val="tx1">
                    <a:lumMod val="65000"/>
                    <a:lumOff val="35000"/>
                  </a:schemeClr>
                </a:solidFill>
                <a:latin typeface="Poppins" panose="00000500000000000000" pitchFamily="2" charset="0"/>
                <a:cs typeface="Poppins" panose="00000500000000000000" pitchFamily="2" charset="0"/>
              </a:rPr>
              <a:t>Coins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Indicates the amount of coins accumulated by the player when successfully completing the missions.</a:t>
            </a:r>
          </a:p>
        </p:txBody>
      </p:sp>
      <p:sp>
        <p:nvSpPr>
          <p:cNvPr id="8" name="Retângulo: Cantos Arredondados 7">
            <a:extLst>
              <a:ext uri="{FF2B5EF4-FFF2-40B4-BE49-F238E27FC236}">
                <a16:creationId xmlns:a16="http://schemas.microsoft.com/office/drawing/2014/main" id="{624F6A70-191B-CAA4-42A3-9FFE55FAB40D}"/>
              </a:ext>
            </a:extLst>
          </p:cNvPr>
          <p:cNvSpPr/>
          <p:nvPr/>
        </p:nvSpPr>
        <p:spPr>
          <a:xfrm>
            <a:off x="259548" y="2777495"/>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9" name="Retângulo: Cantos Arredondados 8">
            <a:extLst>
              <a:ext uri="{FF2B5EF4-FFF2-40B4-BE49-F238E27FC236}">
                <a16:creationId xmlns:a16="http://schemas.microsoft.com/office/drawing/2014/main" id="{38432F36-4947-6226-7EC2-6E0F98C83F62}"/>
              </a:ext>
            </a:extLst>
          </p:cNvPr>
          <p:cNvSpPr/>
          <p:nvPr/>
        </p:nvSpPr>
        <p:spPr>
          <a:xfrm>
            <a:off x="259548" y="4064873"/>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0" name="Retângulo: Cantos Arredondados 9">
            <a:extLst>
              <a:ext uri="{FF2B5EF4-FFF2-40B4-BE49-F238E27FC236}">
                <a16:creationId xmlns:a16="http://schemas.microsoft.com/office/drawing/2014/main" id="{0B18F856-6E7C-70AF-F0D9-F65650DAA522}"/>
              </a:ext>
            </a:extLst>
          </p:cNvPr>
          <p:cNvSpPr/>
          <p:nvPr/>
        </p:nvSpPr>
        <p:spPr>
          <a:xfrm>
            <a:off x="251065" y="5323372"/>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11" name="Imagem 10">
            <a:extLst>
              <a:ext uri="{FF2B5EF4-FFF2-40B4-BE49-F238E27FC236}">
                <a16:creationId xmlns:a16="http://schemas.microsoft.com/office/drawing/2014/main" id="{EDE75BA3-04E3-9CE7-D872-49BD7C3C5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48" y="2829920"/>
            <a:ext cx="950400" cy="950400"/>
          </a:xfrm>
          <a:prstGeom prst="rect">
            <a:avLst/>
          </a:prstGeom>
        </p:spPr>
      </p:pic>
      <p:pic>
        <p:nvPicPr>
          <p:cNvPr id="20" name="Imagem 19">
            <a:extLst>
              <a:ext uri="{FF2B5EF4-FFF2-40B4-BE49-F238E27FC236}">
                <a16:creationId xmlns:a16="http://schemas.microsoft.com/office/drawing/2014/main" id="{49ABD921-690C-E2A7-6AB1-6B53796D1F94}"/>
              </a:ext>
            </a:extLst>
          </p:cNvPr>
          <p:cNvPicPr>
            <a:picLocks noChangeAspect="1"/>
          </p:cNvPicPr>
          <p:nvPr/>
        </p:nvPicPr>
        <p:blipFill>
          <a:blip r:embed="rId6"/>
          <a:stretch>
            <a:fillRect/>
          </a:stretch>
        </p:blipFill>
        <p:spPr>
          <a:xfrm>
            <a:off x="324348" y="4266735"/>
            <a:ext cx="942975" cy="676275"/>
          </a:xfrm>
          <a:prstGeom prst="rect">
            <a:avLst/>
          </a:prstGeom>
        </p:spPr>
      </p:pic>
      <p:pic>
        <p:nvPicPr>
          <p:cNvPr id="21" name="Gráfico 20" descr="Casa com preenchimento sólido">
            <a:extLst>
              <a:ext uri="{FF2B5EF4-FFF2-40B4-BE49-F238E27FC236}">
                <a16:creationId xmlns:a16="http://schemas.microsoft.com/office/drawing/2014/main" id="{D41B7B1D-383B-2760-8BA5-1F122CEC59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348" y="5405889"/>
            <a:ext cx="914400" cy="914400"/>
          </a:xfrm>
          <a:prstGeom prst="rect">
            <a:avLst/>
          </a:prstGeom>
        </p:spPr>
      </p:pic>
      <p:sp>
        <p:nvSpPr>
          <p:cNvPr id="22" name="CaixaDeTexto 21">
            <a:extLst>
              <a:ext uri="{FF2B5EF4-FFF2-40B4-BE49-F238E27FC236}">
                <a16:creationId xmlns:a16="http://schemas.microsoft.com/office/drawing/2014/main" id="{CD2FF1A9-0443-B11B-A4E6-7C6A1BF0364D}"/>
              </a:ext>
            </a:extLst>
          </p:cNvPr>
          <p:cNvSpPr txBox="1"/>
          <p:nvPr/>
        </p:nvSpPr>
        <p:spPr>
          <a:xfrm>
            <a:off x="1558829" y="5539923"/>
            <a:ext cx="8981032" cy="369332"/>
          </a:xfrm>
          <a:prstGeom prst="rect">
            <a:avLst/>
          </a:prstGeom>
          <a:noFill/>
        </p:spPr>
        <p:txBody>
          <a:bodyPr wrap="square">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Home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leads the player to the main menu of the game</a:t>
            </a:r>
            <a:r>
              <a:rPr lang="pt-PT" dirty="0">
                <a:solidFill>
                  <a:schemeClr val="tx1">
                    <a:lumMod val="50000"/>
                    <a:lumOff val="50000"/>
                  </a:schemeClr>
                </a:solidFill>
                <a:latin typeface="Segoe UI Light" panose="020B0502040204020203" pitchFamily="34" charset="0"/>
                <a:cs typeface="Segoe UI Light" panose="020B0502040204020203" pitchFamily="34" charset="0"/>
              </a:rPr>
              <a:t>.</a:t>
            </a:r>
            <a:endParaRPr lang="pt-PT" dirty="0"/>
          </a:p>
        </p:txBody>
      </p:sp>
      <p:sp>
        <p:nvSpPr>
          <p:cNvPr id="23" name="CaixaDeTexto 22">
            <a:extLst>
              <a:ext uri="{FF2B5EF4-FFF2-40B4-BE49-F238E27FC236}">
                <a16:creationId xmlns:a16="http://schemas.microsoft.com/office/drawing/2014/main" id="{1ABD64B9-019F-7860-4EF2-32A75CD30EBE}"/>
              </a:ext>
            </a:extLst>
          </p:cNvPr>
          <p:cNvSpPr txBox="1"/>
          <p:nvPr/>
        </p:nvSpPr>
        <p:spPr>
          <a:xfrm>
            <a:off x="1551404" y="1704188"/>
            <a:ext cx="8972549" cy="646331"/>
          </a:xfrm>
          <a:prstGeom prst="rect">
            <a:avLst/>
          </a:prstGeom>
          <a:noFill/>
        </p:spPr>
        <p:txBody>
          <a:bodyPr wrap="square" rtlCol="0">
            <a:spAutoFit/>
          </a:bodyPr>
          <a:lstStyle/>
          <a:p>
            <a:pPr algn="just"/>
            <a:r>
              <a:rPr lang="en-US" b="1" dirty="0">
                <a:solidFill>
                  <a:schemeClr val="tx1">
                    <a:lumMod val="65000"/>
                    <a:lumOff val="35000"/>
                  </a:schemeClr>
                </a:solidFill>
                <a:latin typeface="Poppins" panose="00000500000000000000" pitchFamily="2" charset="0"/>
                <a:cs typeface="Poppins" panose="00000500000000000000" pitchFamily="2" charset="0"/>
              </a:rPr>
              <a:t>Storage Bar – </a:t>
            </a:r>
            <a:r>
              <a:rPr lang="en-US" dirty="0">
                <a:solidFill>
                  <a:schemeClr val="tx1">
                    <a:lumMod val="50000"/>
                    <a:lumOff val="50000"/>
                  </a:schemeClr>
                </a:solidFill>
                <a:latin typeface="Segoe UI Light" panose="020B0502040204020203" pitchFamily="34" charset="0"/>
                <a:cs typeface="Segoe UI Light" panose="020B0502040204020203" pitchFamily="34" charset="0"/>
              </a:rPr>
              <a:t>It identifies the amount of stored (available) energy. This indicator only is shown only on the energies which need to be stored.</a:t>
            </a:r>
          </a:p>
        </p:txBody>
      </p:sp>
      <p:sp>
        <p:nvSpPr>
          <p:cNvPr id="24" name="Retângulo: Cantos Arredondados 23">
            <a:extLst>
              <a:ext uri="{FF2B5EF4-FFF2-40B4-BE49-F238E27FC236}">
                <a16:creationId xmlns:a16="http://schemas.microsoft.com/office/drawing/2014/main" id="{7DD2488E-A643-2E9C-009A-FBC8058386ED}"/>
              </a:ext>
            </a:extLst>
          </p:cNvPr>
          <p:cNvSpPr/>
          <p:nvPr/>
        </p:nvSpPr>
        <p:spPr>
          <a:xfrm>
            <a:off x="252123" y="1499729"/>
            <a:ext cx="1080000" cy="108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pic>
        <p:nvPicPr>
          <p:cNvPr id="25" name="Imagem 24">
            <a:extLst>
              <a:ext uri="{FF2B5EF4-FFF2-40B4-BE49-F238E27FC236}">
                <a16:creationId xmlns:a16="http://schemas.microsoft.com/office/drawing/2014/main" id="{2E262DE6-5933-F6C0-8372-3F31C3F77789}"/>
              </a:ext>
            </a:extLst>
          </p:cNvPr>
          <p:cNvPicPr>
            <a:picLocks noChangeAspect="1"/>
          </p:cNvPicPr>
          <p:nvPr/>
        </p:nvPicPr>
        <p:blipFill>
          <a:blip r:embed="rId9"/>
          <a:stretch>
            <a:fillRect/>
          </a:stretch>
        </p:blipFill>
        <p:spPr>
          <a:xfrm>
            <a:off x="574548" y="1522467"/>
            <a:ext cx="429428" cy="1030627"/>
          </a:xfrm>
          <a:prstGeom prst="rect">
            <a:avLst/>
          </a:prstGeom>
        </p:spPr>
      </p:pic>
    </p:spTree>
    <p:extLst>
      <p:ext uri="{BB962C8B-B14F-4D97-AF65-F5344CB8AC3E}">
        <p14:creationId xmlns:p14="http://schemas.microsoft.com/office/powerpoint/2010/main" val="3539044565"/>
      </p:ext>
    </p:extLst>
  </p:cSld>
  <p:clrMapOvr>
    <a:masterClrMapping/>
  </p:clrMapOvr>
</p:sld>
</file>

<file path=ppt/theme/theme1.xml><?xml version="1.0" encoding="utf-8"?>
<a:theme xmlns:a="http://schemas.openxmlformats.org/drawingml/2006/main" name="Office Theme">
  <a:themeElements>
    <a:clrScheme name="Personalizar 6">
      <a:dk1>
        <a:srgbClr val="000000"/>
      </a:dk1>
      <a:lt1>
        <a:srgbClr val="FFFFFF"/>
      </a:lt1>
      <a:dk2>
        <a:srgbClr val="2D3847"/>
      </a:dk2>
      <a:lt2>
        <a:srgbClr val="000000"/>
      </a:lt2>
      <a:accent1>
        <a:srgbClr val="86B0D5"/>
      </a:accent1>
      <a:accent2>
        <a:srgbClr val="E5B980"/>
      </a:accent2>
      <a:accent3>
        <a:srgbClr val="C5D3A6"/>
      </a:accent3>
      <a:accent4>
        <a:srgbClr val="32ACD5"/>
      </a:accent4>
      <a:accent5>
        <a:srgbClr val="81AED3"/>
      </a:accent5>
      <a:accent6>
        <a:srgbClr val="E6CB8D"/>
      </a:accent6>
      <a:hlink>
        <a:srgbClr val="91C5C2"/>
      </a:hlink>
      <a:folHlink>
        <a:srgbClr val="80BE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earning2 Light" id="{9B7502F6-C7CB-6840-9B9F-C037AF93F4D5}" vid="{46F876A8-3F36-AD47-A8D2-4C0505F92618}"/>
    </a:ext>
  </a:ext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3052</TotalTime>
  <Words>2434</Words>
  <Application>Microsoft Office PowerPoint</Application>
  <PresentationFormat>Ecrã Panorâmico</PresentationFormat>
  <Paragraphs>175</Paragraphs>
  <Slides>22</Slides>
  <Notes>0</Notes>
  <HiddenSlides>0</HiddenSlides>
  <MMClips>0</MMClips>
  <ScaleCrop>false</ScaleCrop>
  <HeadingPairs>
    <vt:vector size="6" baseType="variant">
      <vt:variant>
        <vt:lpstr>Tipos de letra usados</vt:lpstr>
      </vt:variant>
      <vt:variant>
        <vt:i4>6</vt:i4>
      </vt:variant>
      <vt:variant>
        <vt:lpstr>Tema</vt:lpstr>
      </vt:variant>
      <vt:variant>
        <vt:i4>2</vt:i4>
      </vt:variant>
      <vt:variant>
        <vt:lpstr>Títulos dos diapositivos</vt:lpstr>
      </vt:variant>
      <vt:variant>
        <vt:i4>22</vt:i4>
      </vt:variant>
    </vt:vector>
  </HeadingPairs>
  <TitlesOfParts>
    <vt:vector size="30" baseType="lpstr">
      <vt:lpstr>Arial</vt:lpstr>
      <vt:lpstr>Calibri</vt:lpstr>
      <vt:lpstr>Calibri Light</vt:lpstr>
      <vt:lpstr>Poppins</vt:lpstr>
      <vt:lpstr>Segoe UI Light</vt:lpstr>
      <vt:lpstr>Trebuchet MS</vt:lpstr>
      <vt:lpstr>Office Theme</vt:lpstr>
      <vt:lpstr>Modelo de apresentação personalizado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Marcelius</dc:creator>
  <cp:lastModifiedBy>Mário João Miranda Jesus</cp:lastModifiedBy>
  <cp:revision>104</cp:revision>
  <dcterms:created xsi:type="dcterms:W3CDTF">2021-10-05T02:03:23Z</dcterms:created>
  <dcterms:modified xsi:type="dcterms:W3CDTF">2023-08-25T01:57:30Z</dcterms:modified>
</cp:coreProperties>
</file>