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5D_BB3362CB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19" r:id="rId2"/>
  </p:sldMasterIdLst>
  <p:notesMasterIdLst>
    <p:notesMasterId r:id="rId18"/>
  </p:notesMasterIdLst>
  <p:handoutMasterIdLst>
    <p:handoutMasterId r:id="rId19"/>
  </p:handoutMasterIdLst>
  <p:sldIdLst>
    <p:sldId id="261" r:id="rId3"/>
    <p:sldId id="1433" r:id="rId4"/>
    <p:sldId id="1446" r:id="rId5"/>
    <p:sldId id="337" r:id="rId6"/>
    <p:sldId id="347" r:id="rId7"/>
    <p:sldId id="349" r:id="rId8"/>
    <p:sldId id="389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773DD11F-27B2-B240-AC44-71C910189D86}">
          <p14:sldIdLst/>
        </p14:section>
        <p14:section name="Modelo" id="{C82C1EF7-F09F-E049-9DC5-F4E9CC613494}">
          <p14:sldIdLst>
            <p14:sldId id="261"/>
            <p14:sldId id="1433"/>
            <p14:sldId id="1446"/>
            <p14:sldId id="337"/>
            <p14:sldId id="347"/>
            <p14:sldId id="349"/>
            <p14:sldId id="389"/>
            <p14:sldId id="391"/>
            <p14:sldId id="392"/>
            <p14:sldId id="393"/>
            <p14:sldId id="394"/>
            <p14:sldId id="395"/>
            <p14:sldId id="396"/>
            <p14:sldId id="397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C21A614-72F8-497D-58D3-56C1E31DF45D}" name="Bruno Santos" initials="BS" userId="S::bruno.santos@fsdynamics.pt::8d4a6a1f-e5de-4112-94fb-63cc5ded6cfe" providerId="AD"/>
  <p188:author id="{809375AA-CE24-1A6E-89A7-5BA4F63A46AB}" name="Junior Mané" initials="JM" userId="cfe5ae7aff4951c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Estilo Médio 1 - Destaqu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8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40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omments/modernComment_15D_BB3362C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075B083-D986-42B1-8675-CEC4CE6E64BA}" authorId="{FC21A614-72F8-497D-58D3-56C1E31DF45D}" status="resolved" created="2022-12-02T18:00:19.558">
    <pc:sldMkLst xmlns:pc="http://schemas.microsoft.com/office/powerpoint/2013/main/command">
      <pc:docMk/>
      <pc:sldMk cId="3140707019" sldId="349"/>
    </pc:sldMkLst>
    <p188:txBody>
      <a:bodyPr/>
      <a:lstStyle/>
      <a:p>
        <a:r>
          <a:rPr lang="pt-PT"/>
          <a:t>blueCFD-Kernel versão 2.6</a:t>
        </a:r>
      </a:p>
    </p188:txBody>
  </p188:cm>
  <p188:cm id="{3A6A1FF4-D9A8-4EDB-8D76-76A13E37EDE8}" authorId="{FC21A614-72F8-497D-58D3-56C1E31DF45D}" status="resolved" created="2022-12-02T18:01:36.607">
    <pc:sldMkLst xmlns:pc="http://schemas.microsoft.com/office/powerpoint/2013/main/command">
      <pc:docMk/>
      <pc:sldMk cId="3140707019" sldId="349"/>
    </pc:sldMkLst>
    <p188:replyLst>
      <p188:reply id="{80AF0A2C-828C-4297-9880-EF6716102341}" authorId="{809375AA-CE24-1A6E-89A7-5BA4F63A46AB}" created="2022-12-03T17:48:08.313">
        <p188:txBody>
          <a:bodyPr/>
          <a:lstStyle/>
          <a:p>
            <a:r>
              <a:rPr lang="pt-PT"/>
              <a:t>Criei este slide na perspetiva de ser eu depois a explicar sucintamente onde é que se utilizava cada software….mas faz sentido o que assinalaste...</a:t>
            </a:r>
          </a:p>
        </p188:txBody>
      </p188:reply>
      <p188:reply id="{7B4FBA8D-D047-4608-BDAB-D3665DE10567}" authorId="{FC21A614-72F8-497D-58D3-56C1E31DF45D}" created="2022-12-15T16:11:45.114">
        <p188:txBody>
          <a:bodyPr/>
          <a:lstStyle/>
          <a:p>
            <a:r>
              <a:rPr lang="pt-PT"/>
              <a:t>Agora que revejo, não me parece essencial para esta apresentação perceber-se como estão interligados, mas ainda tenho a ligeira sensação que seria preciso algures… mas prontos, também não é crítico, o objectivo aqui é mesmo descrever as ferramentas
</a:t>
            </a:r>
          </a:p>
        </p188:txBody>
      </p188:reply>
    </p188:replyLst>
    <p188:txBody>
      <a:bodyPr/>
      <a:lstStyle/>
      <a:p>
        <a:r>
          <a:rPr lang="pt-PT"/>
          <a:t>Estou em dúvida se vale a pena haver um diagrama a mostrar como estes software se correlacionam...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89735ED5-4F38-DA47-B017-75DDBF09EA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6132EFD-AAE8-CF44-A0A8-B6803FF7D4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EA914-6092-C14E-AED4-C690D5AFFCFF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93259C0D-A481-FB48-9A9A-F0BA8413C3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31ABD55-1DE7-A943-A328-11CBA39E57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F9D24-604F-074B-9BE5-1DFC09115F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66233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C257239D-29DA-42AD-A0C1-1FA28192A895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78EE4007-7686-47ED-A3D0-350953727B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54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802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175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5637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3141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7779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8603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2698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9314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90224-D7DC-421E-AF8A-819437BAC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C4FA4-2DFA-456D-96AF-588948DE8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8D3B5-D4E0-4CB3-B84D-BC11027F4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BC426-8F2A-4D89-B69E-C1AB2BECE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95542-746D-4434-AC2D-3078531C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7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4808F-3D0C-429B-BEF7-571E3D7EE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28770-EE77-46F3-BF02-4C9B659F8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148C9-34B9-4438-928E-C65EFCDF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D46B9-7409-43AB-9AA1-8267C7898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3B12F-0D0E-4B9B-A1F7-CB639882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7EF1E6-9349-4B0C-9684-865509A09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18ACB0-0A17-482E-8640-38A2370C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CC6BE-3905-45D8-9806-B97392A24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AC9D9-7C70-4110-AD09-855305ADD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4AF57-66A6-4016-BDC9-1B370912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006668-ADB1-4481-BDAC-1EBD337051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524" y="1222037"/>
            <a:ext cx="4485234" cy="4421059"/>
          </a:xfrm>
          <a:custGeom>
            <a:avLst/>
            <a:gdLst>
              <a:gd name="connsiteX0" fmla="*/ 2210529 w 4485234"/>
              <a:gd name="connsiteY0" fmla="*/ 0 h 4421059"/>
              <a:gd name="connsiteX1" fmla="*/ 3014496 w 4485234"/>
              <a:gd name="connsiteY1" fmla="*/ 0 h 4421059"/>
              <a:gd name="connsiteX2" fmla="*/ 3936168 w 4485234"/>
              <a:gd name="connsiteY2" fmla="*/ 0 h 4421059"/>
              <a:gd name="connsiteX3" fmla="*/ 4485234 w 4485234"/>
              <a:gd name="connsiteY3" fmla="*/ 549066 h 4421059"/>
              <a:gd name="connsiteX4" fmla="*/ 3970395 w 4485234"/>
              <a:gd name="connsiteY4" fmla="*/ 1098134 h 4421059"/>
              <a:gd name="connsiteX5" fmla="*/ 3936168 w 4485234"/>
              <a:gd name="connsiteY5" fmla="*/ 1099559 h 4421059"/>
              <a:gd name="connsiteX6" fmla="*/ 3014496 w 4485234"/>
              <a:gd name="connsiteY6" fmla="*/ 1099559 h 4421059"/>
              <a:gd name="connsiteX7" fmla="*/ 2894181 w 4485234"/>
              <a:gd name="connsiteY7" fmla="*/ 1099559 h 4421059"/>
              <a:gd name="connsiteX8" fmla="*/ 2894181 w 4485234"/>
              <a:gd name="connsiteY8" fmla="*/ 1099558 h 4421059"/>
              <a:gd name="connsiteX9" fmla="*/ 2189136 w 4485234"/>
              <a:gd name="connsiteY9" fmla="*/ 1099558 h 4421059"/>
              <a:gd name="connsiteX10" fmla="*/ 1403330 w 4485234"/>
              <a:gd name="connsiteY10" fmla="*/ 1424720 h 4421059"/>
              <a:gd name="connsiteX11" fmla="*/ 1302072 w 4485234"/>
              <a:gd name="connsiteY11" fmla="*/ 1540239 h 4421059"/>
              <a:gd name="connsiteX12" fmla="*/ 1078168 w 4485234"/>
              <a:gd name="connsiteY12" fmla="*/ 2223363 h 4421059"/>
              <a:gd name="connsiteX13" fmla="*/ 1078168 w 4485234"/>
              <a:gd name="connsiteY13" fmla="*/ 2223364 h 4421059"/>
              <a:gd name="connsiteX14" fmla="*/ 1078168 w 4485234"/>
              <a:gd name="connsiteY14" fmla="*/ 2223364 h 4421059"/>
              <a:gd name="connsiteX15" fmla="*/ 1304925 w 4485234"/>
              <a:gd name="connsiteY15" fmla="*/ 2877967 h 4421059"/>
              <a:gd name="connsiteX16" fmla="*/ 2203398 w 4485234"/>
              <a:gd name="connsiteY16" fmla="*/ 3321499 h 4421059"/>
              <a:gd name="connsiteX17" fmla="*/ 2996336 w 4485234"/>
              <a:gd name="connsiteY17" fmla="*/ 3321499 h 4421059"/>
              <a:gd name="connsiteX18" fmla="*/ 3033415 w 4485234"/>
              <a:gd name="connsiteY18" fmla="*/ 3322926 h 4421059"/>
              <a:gd name="connsiteX19" fmla="*/ 3535161 w 4485234"/>
              <a:gd name="connsiteY19" fmla="*/ 3765689 h 4421059"/>
              <a:gd name="connsiteX20" fmla="*/ 3545403 w 4485234"/>
              <a:gd name="connsiteY20" fmla="*/ 3871992 h 4421059"/>
              <a:gd name="connsiteX21" fmla="*/ 3537532 w 4485234"/>
              <a:gd name="connsiteY21" fmla="*/ 3965098 h 4421059"/>
              <a:gd name="connsiteX22" fmla="*/ 3138950 w 4485234"/>
              <a:gd name="connsiteY22" fmla="*/ 4402519 h 4421059"/>
              <a:gd name="connsiteX23" fmla="*/ 2994910 w 4485234"/>
              <a:gd name="connsiteY23" fmla="*/ 4421059 h 4421059"/>
              <a:gd name="connsiteX24" fmla="*/ 2230495 w 4485234"/>
              <a:gd name="connsiteY24" fmla="*/ 4421059 h 4421059"/>
              <a:gd name="connsiteX25" fmla="*/ 10181 w 4485234"/>
              <a:gd name="connsiteY25" fmla="*/ 2420317 h 4421059"/>
              <a:gd name="connsiteX26" fmla="*/ 0 w 4485234"/>
              <a:gd name="connsiteY26" fmla="*/ 2193416 h 4421059"/>
              <a:gd name="connsiteX27" fmla="*/ 12788 w 4485234"/>
              <a:gd name="connsiteY27" fmla="*/ 1970048 h 4421059"/>
              <a:gd name="connsiteX28" fmla="*/ 647471 w 4485234"/>
              <a:gd name="connsiteY28" fmla="*/ 647471 h 4421059"/>
              <a:gd name="connsiteX29" fmla="*/ 2210529 w 4485234"/>
              <a:gd name="connsiteY29" fmla="*/ 0 h 442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485234" h="4421059">
                <a:moveTo>
                  <a:pt x="2210529" y="0"/>
                </a:moveTo>
                <a:lnTo>
                  <a:pt x="3014496" y="0"/>
                </a:lnTo>
                <a:lnTo>
                  <a:pt x="3936168" y="0"/>
                </a:lnTo>
                <a:cubicBezTo>
                  <a:pt x="4239936" y="0"/>
                  <a:pt x="4485234" y="246723"/>
                  <a:pt x="4485234" y="549066"/>
                </a:cubicBezTo>
                <a:cubicBezTo>
                  <a:pt x="4485234" y="841427"/>
                  <a:pt x="4258477" y="1079593"/>
                  <a:pt x="3970395" y="1098134"/>
                </a:cubicBezTo>
                <a:cubicBezTo>
                  <a:pt x="3958986" y="1098134"/>
                  <a:pt x="3947577" y="1099559"/>
                  <a:pt x="3936168" y="1099559"/>
                </a:cubicBezTo>
                <a:lnTo>
                  <a:pt x="3014496" y="1099559"/>
                </a:lnTo>
                <a:lnTo>
                  <a:pt x="2894181" y="1099559"/>
                </a:lnTo>
                <a:lnTo>
                  <a:pt x="2894181" y="1099558"/>
                </a:lnTo>
                <a:lnTo>
                  <a:pt x="2189136" y="1099558"/>
                </a:lnTo>
                <a:cubicBezTo>
                  <a:pt x="1882515" y="1099558"/>
                  <a:pt x="1604416" y="1223634"/>
                  <a:pt x="1403330" y="1424720"/>
                </a:cubicBezTo>
                <a:cubicBezTo>
                  <a:pt x="1367675" y="1460375"/>
                  <a:pt x="1333448" y="1500307"/>
                  <a:pt x="1302072" y="1540239"/>
                </a:cubicBezTo>
                <a:cubicBezTo>
                  <a:pt x="1159458" y="1731343"/>
                  <a:pt x="1075316" y="1966657"/>
                  <a:pt x="1078168" y="2223363"/>
                </a:cubicBezTo>
                <a:lnTo>
                  <a:pt x="1078168" y="2223364"/>
                </a:lnTo>
                <a:lnTo>
                  <a:pt x="1078168" y="2223364"/>
                </a:lnTo>
                <a:cubicBezTo>
                  <a:pt x="1081020" y="2470089"/>
                  <a:pt x="1165162" y="2696846"/>
                  <a:pt x="1304925" y="2877967"/>
                </a:cubicBezTo>
                <a:cubicBezTo>
                  <a:pt x="1511717" y="3147509"/>
                  <a:pt x="1839731" y="3321499"/>
                  <a:pt x="2203398" y="3321499"/>
                </a:cubicBezTo>
                <a:lnTo>
                  <a:pt x="2996336" y="3321499"/>
                </a:lnTo>
                <a:cubicBezTo>
                  <a:pt x="3009172" y="3321499"/>
                  <a:pt x="3022006" y="3321499"/>
                  <a:pt x="3033415" y="3322926"/>
                </a:cubicBezTo>
                <a:cubicBezTo>
                  <a:pt x="3284240" y="3340397"/>
                  <a:pt x="3488112" y="3524926"/>
                  <a:pt x="3535161" y="3765689"/>
                </a:cubicBezTo>
                <a:lnTo>
                  <a:pt x="3545403" y="3871992"/>
                </a:lnTo>
                <a:lnTo>
                  <a:pt x="3537532" y="3965098"/>
                </a:lnTo>
                <a:cubicBezTo>
                  <a:pt x="3501304" y="4176965"/>
                  <a:pt x="3343603" y="4347612"/>
                  <a:pt x="3138950" y="4402519"/>
                </a:cubicBezTo>
                <a:cubicBezTo>
                  <a:pt x="3093314" y="4415355"/>
                  <a:pt x="3044825" y="4421059"/>
                  <a:pt x="2994910" y="4421059"/>
                </a:cubicBezTo>
                <a:lnTo>
                  <a:pt x="2230495" y="4421059"/>
                </a:lnTo>
                <a:cubicBezTo>
                  <a:pt x="1082001" y="4421059"/>
                  <a:pt x="119017" y="3539883"/>
                  <a:pt x="10181" y="2420317"/>
                </a:cubicBezTo>
                <a:lnTo>
                  <a:pt x="0" y="2193416"/>
                </a:lnTo>
                <a:lnTo>
                  <a:pt x="12788" y="1970048"/>
                </a:lnTo>
                <a:cubicBezTo>
                  <a:pt x="68299" y="1455941"/>
                  <a:pt x="300561" y="994382"/>
                  <a:pt x="647471" y="647471"/>
                </a:cubicBezTo>
                <a:cubicBezTo>
                  <a:pt x="1046793" y="246723"/>
                  <a:pt x="1600138" y="0"/>
                  <a:pt x="22105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0" i="0">
                <a:solidFill>
                  <a:schemeClr val="bg1">
                    <a:lumMod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45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A88F5FA-C532-46CB-9FA0-9E041D5142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2320" y="1780236"/>
            <a:ext cx="7829715" cy="3813092"/>
          </a:xfrm>
          <a:custGeom>
            <a:avLst/>
            <a:gdLst>
              <a:gd name="connsiteX0" fmla="*/ 5912364 w 7829715"/>
              <a:gd name="connsiteY0" fmla="*/ 193 h 3813092"/>
              <a:gd name="connsiteX1" fmla="*/ 7488956 w 7829715"/>
              <a:gd name="connsiteY1" fmla="*/ 709616 h 3813092"/>
              <a:gd name="connsiteX2" fmla="*/ 7799385 w 7829715"/>
              <a:gd name="connsiteY2" fmla="*/ 2241584 h 3813092"/>
              <a:gd name="connsiteX3" fmla="*/ 7520299 w 7829715"/>
              <a:gd name="connsiteY3" fmla="*/ 3195415 h 3813092"/>
              <a:gd name="connsiteX4" fmla="*/ 1982370 w 7829715"/>
              <a:gd name="connsiteY4" fmla="*/ 3504128 h 3813092"/>
              <a:gd name="connsiteX5" fmla="*/ 471226 w 7829715"/>
              <a:gd name="connsiteY5" fmla="*/ 461014 h 3813092"/>
              <a:gd name="connsiteX6" fmla="*/ 2334448 w 7829715"/>
              <a:gd name="connsiteY6" fmla="*/ 150584 h 3813092"/>
              <a:gd name="connsiteX7" fmla="*/ 3969893 w 7829715"/>
              <a:gd name="connsiteY7" fmla="*/ 357538 h 3813092"/>
              <a:gd name="connsiteX8" fmla="*/ 5398170 w 7829715"/>
              <a:gd name="connsiteY8" fmla="*/ 47108 h 3813092"/>
              <a:gd name="connsiteX9" fmla="*/ 5912364 w 7829715"/>
              <a:gd name="connsiteY9" fmla="*/ 193 h 381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29715" h="3813092">
                <a:moveTo>
                  <a:pt x="5912364" y="193"/>
                </a:moveTo>
                <a:cubicBezTo>
                  <a:pt x="6410298" y="-5241"/>
                  <a:pt x="7139696" y="101530"/>
                  <a:pt x="7488956" y="709616"/>
                </a:cubicBezTo>
                <a:cubicBezTo>
                  <a:pt x="7843609" y="1201451"/>
                  <a:pt x="7867439" y="1696937"/>
                  <a:pt x="7799385" y="2241584"/>
                </a:cubicBezTo>
                <a:cubicBezTo>
                  <a:pt x="7773624" y="2448108"/>
                  <a:pt x="7764178" y="2852783"/>
                  <a:pt x="7520299" y="3195415"/>
                </a:cubicBezTo>
                <a:cubicBezTo>
                  <a:pt x="6681538" y="4373589"/>
                  <a:pt x="1982370" y="3504128"/>
                  <a:pt x="1982370" y="3504128"/>
                </a:cubicBezTo>
                <a:cubicBezTo>
                  <a:pt x="1982370" y="3504128"/>
                  <a:pt x="-1164220" y="2510366"/>
                  <a:pt x="471226" y="461014"/>
                </a:cubicBezTo>
                <a:cubicBezTo>
                  <a:pt x="771780" y="47966"/>
                  <a:pt x="1677737" y="107434"/>
                  <a:pt x="2334448" y="150584"/>
                </a:cubicBezTo>
                <a:cubicBezTo>
                  <a:pt x="3124476" y="202323"/>
                  <a:pt x="3276901" y="395107"/>
                  <a:pt x="3969893" y="357538"/>
                </a:cubicBezTo>
                <a:cubicBezTo>
                  <a:pt x="4695088" y="318251"/>
                  <a:pt x="5398170" y="47108"/>
                  <a:pt x="5398170" y="47108"/>
                </a:cubicBezTo>
                <a:cubicBezTo>
                  <a:pt x="5398170" y="47108"/>
                  <a:pt x="5613604" y="3454"/>
                  <a:pt x="5912364" y="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47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2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393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F247F8-D6EE-48D3-8968-0867A6204820}"/>
              </a:ext>
            </a:extLst>
          </p:cNvPr>
          <p:cNvSpPr txBox="1"/>
          <p:nvPr userDrawn="1"/>
        </p:nvSpPr>
        <p:spPr>
          <a:xfrm rot="10800000" flipV="1">
            <a:off x="10306334" y="434935"/>
            <a:ext cx="1515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0" b="0" i="0" dirty="0">
                <a:solidFill>
                  <a:schemeClr val="bg1"/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t>Page </a:t>
            </a:r>
            <a:fld id="{260E2A6B-A809-4840-BF14-8648BC0BDF87}" type="slidenum">
              <a:rPr lang="id-ID" sz="1600" b="0" i="0" smtClean="0">
                <a:solidFill>
                  <a:schemeClr val="bg1"/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pPr algn="r"/>
              <a:t>‹nº›</a:t>
            </a:fld>
            <a:endParaRPr lang="id-ID" sz="6000" b="0" i="0" dirty="0">
              <a:solidFill>
                <a:schemeClr val="bg1"/>
              </a:solidFill>
              <a:latin typeface="Poppins" panose="00000500000000000000" pitchFamily="2" charset="0"/>
              <a:ea typeface="Roboto Condensed" panose="020000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69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913FC59-B41F-4C5D-96BB-5B667050E39F}"/>
              </a:ext>
            </a:extLst>
          </p:cNvPr>
          <p:cNvSpPr/>
          <p:nvPr userDrawn="1"/>
        </p:nvSpPr>
        <p:spPr>
          <a:xfrm>
            <a:off x="0" y="0"/>
            <a:ext cx="2353572" cy="6858000"/>
          </a:xfrm>
          <a:custGeom>
            <a:avLst/>
            <a:gdLst>
              <a:gd name="connsiteX0" fmla="*/ 0 w 3759892"/>
              <a:gd name="connsiteY0" fmla="*/ 0 h 10972800"/>
              <a:gd name="connsiteX1" fmla="*/ 3759892 w 3759892"/>
              <a:gd name="connsiteY1" fmla="*/ 0 h 10972800"/>
              <a:gd name="connsiteX2" fmla="*/ 3731427 w 3759892"/>
              <a:gd name="connsiteY2" fmla="*/ 29856 h 10972800"/>
              <a:gd name="connsiteX3" fmla="*/ 1623219 w 3759892"/>
              <a:gd name="connsiteY3" fmla="*/ 5486400 h 10972800"/>
              <a:gd name="connsiteX4" fmla="*/ 3731427 w 3759892"/>
              <a:gd name="connsiteY4" fmla="*/ 10942944 h 10972800"/>
              <a:gd name="connsiteX5" fmla="*/ 3759892 w 3759892"/>
              <a:gd name="connsiteY5" fmla="*/ 10972800 h 10972800"/>
              <a:gd name="connsiteX6" fmla="*/ 0 w 3759892"/>
              <a:gd name="connsiteY6" fmla="*/ 10972800 h 10972800"/>
              <a:gd name="connsiteX7" fmla="*/ 0 w 3759892"/>
              <a:gd name="connsiteY7" fmla="*/ 0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9892" h="10972800">
                <a:moveTo>
                  <a:pt x="0" y="0"/>
                </a:moveTo>
                <a:lnTo>
                  <a:pt x="3759892" y="0"/>
                </a:lnTo>
                <a:lnTo>
                  <a:pt x="3731427" y="29856"/>
                </a:lnTo>
                <a:cubicBezTo>
                  <a:pt x="2421561" y="1471029"/>
                  <a:pt x="1623219" y="3385483"/>
                  <a:pt x="1623219" y="5486400"/>
                </a:cubicBezTo>
                <a:cubicBezTo>
                  <a:pt x="1623219" y="7587317"/>
                  <a:pt x="2421561" y="9501771"/>
                  <a:pt x="3731427" y="10942944"/>
                </a:cubicBezTo>
                <a:lnTo>
                  <a:pt x="3759892" y="10972800"/>
                </a:lnTo>
                <a:lnTo>
                  <a:pt x="0" y="10972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b="0" i="0" dirty="0">
              <a:latin typeface="Trebuchet MS" panose="020B070302020209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CF36AFD-D527-4A0C-BA9D-24EDE844C822}"/>
              </a:ext>
            </a:extLst>
          </p:cNvPr>
          <p:cNvSpPr/>
          <p:nvPr userDrawn="1"/>
        </p:nvSpPr>
        <p:spPr>
          <a:xfrm>
            <a:off x="9838430" y="0"/>
            <a:ext cx="2353571" cy="6858000"/>
          </a:xfrm>
          <a:custGeom>
            <a:avLst/>
            <a:gdLst>
              <a:gd name="connsiteX0" fmla="*/ 0 w 3759891"/>
              <a:gd name="connsiteY0" fmla="*/ 0 h 10972800"/>
              <a:gd name="connsiteX1" fmla="*/ 3759891 w 3759891"/>
              <a:gd name="connsiteY1" fmla="*/ 0 h 10972800"/>
              <a:gd name="connsiteX2" fmla="*/ 3759891 w 3759891"/>
              <a:gd name="connsiteY2" fmla="*/ 10972800 h 10972800"/>
              <a:gd name="connsiteX3" fmla="*/ 0 w 3759891"/>
              <a:gd name="connsiteY3" fmla="*/ 10972800 h 10972800"/>
              <a:gd name="connsiteX4" fmla="*/ 28465 w 3759891"/>
              <a:gd name="connsiteY4" fmla="*/ 10942944 h 10972800"/>
              <a:gd name="connsiteX5" fmla="*/ 2136673 w 3759891"/>
              <a:gd name="connsiteY5" fmla="*/ 5486400 h 10972800"/>
              <a:gd name="connsiteX6" fmla="*/ 28465 w 3759891"/>
              <a:gd name="connsiteY6" fmla="*/ 29856 h 10972800"/>
              <a:gd name="connsiteX7" fmla="*/ 0 w 3759891"/>
              <a:gd name="connsiteY7" fmla="*/ 0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9891" h="10972800">
                <a:moveTo>
                  <a:pt x="0" y="0"/>
                </a:moveTo>
                <a:lnTo>
                  <a:pt x="3759891" y="0"/>
                </a:lnTo>
                <a:lnTo>
                  <a:pt x="3759891" y="10972800"/>
                </a:lnTo>
                <a:lnTo>
                  <a:pt x="0" y="10972800"/>
                </a:lnTo>
                <a:lnTo>
                  <a:pt x="28465" y="10942944"/>
                </a:lnTo>
                <a:cubicBezTo>
                  <a:pt x="1338331" y="9501771"/>
                  <a:pt x="2136673" y="7587317"/>
                  <a:pt x="2136673" y="5486400"/>
                </a:cubicBezTo>
                <a:cubicBezTo>
                  <a:pt x="2136673" y="3385483"/>
                  <a:pt x="1338331" y="1471029"/>
                  <a:pt x="28465" y="29856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b="0" i="0" dirty="0">
              <a:latin typeface="Trebuchet MS" panose="020B070302020209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C2D696B-6128-4C63-A56E-62F4B9C844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60017" y="0"/>
            <a:ext cx="8871968" cy="6858000"/>
          </a:xfrm>
          <a:custGeom>
            <a:avLst/>
            <a:gdLst>
              <a:gd name="connsiteX0" fmla="*/ 2601815 w 14173201"/>
              <a:gd name="connsiteY0" fmla="*/ 0 h 10972800"/>
              <a:gd name="connsiteX1" fmla="*/ 11571386 w 14173201"/>
              <a:gd name="connsiteY1" fmla="*/ 0 h 10972800"/>
              <a:gd name="connsiteX2" fmla="*/ 11594336 w 14173201"/>
              <a:gd name="connsiteY2" fmla="*/ 18035 h 10972800"/>
              <a:gd name="connsiteX3" fmla="*/ 14173201 w 14173201"/>
              <a:gd name="connsiteY3" fmla="*/ 5486400 h 10972800"/>
              <a:gd name="connsiteX4" fmla="*/ 11594336 w 14173201"/>
              <a:gd name="connsiteY4" fmla="*/ 10954765 h 10972800"/>
              <a:gd name="connsiteX5" fmla="*/ 11571386 w 14173201"/>
              <a:gd name="connsiteY5" fmla="*/ 10972800 h 10972800"/>
              <a:gd name="connsiteX6" fmla="*/ 2601815 w 14173201"/>
              <a:gd name="connsiteY6" fmla="*/ 10972800 h 10972800"/>
              <a:gd name="connsiteX7" fmla="*/ 2578865 w 14173201"/>
              <a:gd name="connsiteY7" fmla="*/ 10954765 h 10972800"/>
              <a:gd name="connsiteX8" fmla="*/ 0 w 14173201"/>
              <a:gd name="connsiteY8" fmla="*/ 5486400 h 10972800"/>
              <a:gd name="connsiteX9" fmla="*/ 2578865 w 14173201"/>
              <a:gd name="connsiteY9" fmla="*/ 18035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73201" h="10972800">
                <a:moveTo>
                  <a:pt x="2601815" y="0"/>
                </a:moveTo>
                <a:lnTo>
                  <a:pt x="11571386" y="0"/>
                </a:lnTo>
                <a:lnTo>
                  <a:pt x="11594336" y="18035"/>
                </a:lnTo>
                <a:cubicBezTo>
                  <a:pt x="13169314" y="1317822"/>
                  <a:pt x="14173201" y="3284876"/>
                  <a:pt x="14173201" y="5486400"/>
                </a:cubicBezTo>
                <a:cubicBezTo>
                  <a:pt x="14173201" y="7687925"/>
                  <a:pt x="13169314" y="9654978"/>
                  <a:pt x="11594336" y="10954765"/>
                </a:cubicBezTo>
                <a:lnTo>
                  <a:pt x="11571386" y="10972800"/>
                </a:lnTo>
                <a:lnTo>
                  <a:pt x="2601815" y="10972800"/>
                </a:lnTo>
                <a:lnTo>
                  <a:pt x="2578865" y="10954765"/>
                </a:lnTo>
                <a:cubicBezTo>
                  <a:pt x="1003887" y="9654978"/>
                  <a:pt x="0" y="7687925"/>
                  <a:pt x="0" y="5486400"/>
                </a:cubicBezTo>
                <a:cubicBezTo>
                  <a:pt x="0" y="3284876"/>
                  <a:pt x="1003887" y="1317822"/>
                  <a:pt x="2578865" y="1803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>
              <a:defRPr lang="id-ID" sz="1750" b="0" i="0">
                <a:solidFill>
                  <a:schemeClr val="bg1">
                    <a:lumMod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marL="0" lvl="0" indent="0" algn="ctr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40399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837F3-BD8C-61B6-CB13-7898E5820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523CFE-26D0-1902-0DA5-D23CB4FE4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200509A-66F3-D599-09E0-B9779678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9456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6F931-2314-EA60-131A-4E7E0CAFE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061CFB5-F27F-CB56-3954-1C9498026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E1656DA-591D-87D0-E437-F4BEF1A3B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D5F15E4-61DE-719F-6BEC-E42B02B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815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E1B7F-2517-4A21-B8AA-37C1617B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093A0-DA99-4A30-9D18-993559137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5A74F-69D1-4733-A2F6-C99D06CCA8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1E752-8E90-4533-A613-A7D9534DC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8877B-6D23-4C07-9756-FE18EC58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10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EA0E5-D285-7F8E-D97C-4CAF44BE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6C3B71C-B8C1-13E5-C7AF-80CADE96B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57F7E6F-4031-2CF8-B76D-863C24D44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DD3951C-DE6E-B4B6-5DDD-7DB296A3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1F6667E-DF6A-BAFE-434D-8A95EB1B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9128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AD372-CF49-4715-A6B3-A500D5C8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81AD8EA-90B9-2CFF-DA3A-1E2C89795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99B8419-FBD3-9BA4-6DCD-CC3520B8B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4D9DA2C-7EEF-51E3-C70C-4515D945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1B0394C-1A9E-3B74-8262-C91AC34B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0F01969-338D-2640-7CF1-8C69B4D01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8946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F0C7A-C0ED-81B1-9F96-15790D96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5495C1A-C19A-A2E8-09BB-6FFEA6502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D2253C3-2AA7-D274-C9F9-D70A651CF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524301FD-9400-8B18-5BA2-C097F2D74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49C899AB-F690-D863-D9B6-3638A5422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F21D0BD7-CF19-D924-3536-4650220B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4D35EE70-496C-CBCA-6C3B-168415FE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96B98733-CBB8-F59E-84CA-383830CA2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0278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0CCC4-3790-062F-15C0-26EA8CB61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E061DEA-C48F-EF10-60F6-4B812ED760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F8CA76E-D42B-5ADA-BF09-266B2828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3D346070-6766-298D-DE48-F11B04DA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9259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16AA3337-EE0D-7A60-1CD8-DCA898DE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3AF1AA85-01D4-A3FE-FBC3-D7D0D3CA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05E965B-038D-E635-98B5-87D1EA49E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7164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1ADAD-BD59-4D78-2AB1-B6C82B65D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87D937E-BCFC-3E13-7734-8042D68B5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4ED6441-243A-1931-C1CC-11D897D0F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9BEFDB-AD6D-EB3F-BC8F-A6C5BD634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0074386-1438-A08C-4918-38D127968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2BD85EA-B559-ED2D-8628-17D8F9889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6009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BDC7B-A81D-5A98-78E8-99797C8F1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DEDCD298-DB46-8E7A-38FB-A824E27C69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F58CD03-EE5A-87AA-2B37-E039E4C30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7D70A8E-C15C-F7E8-F906-522E36268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806C631-21F9-1643-B575-B5249B712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1F1A2AD-6082-5042-0157-9BAC925A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6150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812E3-0875-3D01-7AD1-10495F42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BF05D813-B121-812E-7ABB-5A6CEB55A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5AB7237-453D-513F-E6F6-5F177483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DF76CC0-083A-C9B3-37E8-9FD2C9A9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B5F3657-47A8-D5B2-2B46-3B5BB920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6461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610F1A-1810-62A5-E666-190234B700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F1248E6-BE9E-743A-C79A-5F87C5B52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9542D5F-E351-1157-C454-8F1AADE0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EFC0CE-F4A1-2F08-F10E-E9FE34C7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844448B-4B15-C4FD-7106-9B338893F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305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1AB2-EC0D-41C2-A0B5-1E0CB855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1C894-4550-400D-97DF-4C3BD573D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721FA-A374-48C2-B58D-3DE6D29B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F4EBC-9C67-4B87-907D-3D3DEAF91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1B761-4BB6-48A7-89AC-00637BEC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5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4A89-B27A-403C-9BEF-8C4A15D6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707D6-93A2-4332-AD0C-AE2BC282F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4430E-25BD-4917-BCED-ACEC8AFA8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1FF98-56A9-4C55-98A1-07AD8DF4BF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DE52B-6C95-4C83-AEED-05DB6399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CD0EA-C7A7-4D62-9FED-70AF5867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4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CBFD-EA4F-49D9-8602-AF772A21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41B20-F07B-44AB-B1DD-4F2AF6F02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70360-EFF0-4C47-9408-935C6042B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B19374-6B79-476D-8417-20FE9F054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082F93-CA55-4FC4-ADA1-F4C44B504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F5CB5A-D056-4A18-B2BF-019E31A3B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8E9D66-878B-41F8-BD2C-2FB6EBAAF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DB81AB-7407-409C-8A17-E1F8354C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6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34584-524B-47C5-B6F1-1BE96E3DF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22702B-6B6C-46CB-B949-9D943A38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55DE9E-CC16-4CD5-996A-B7C17CAC4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54ADE-81D8-49D5-AEAB-93D24D8F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2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0667A-7590-4ECA-B5BF-FFF305F1F2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4B08B3-23C4-4B74-9B74-72DF648C0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8FD8E-29FF-4AB7-ADFC-227FAD93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0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827E8-AF6A-46A6-A34B-3C28420D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77AC8-F669-4945-91C4-8BDA19589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Trebuchet MS" panose="020B0703020202090204" pitchFamily="34" charset="0"/>
              </a:defRPr>
            </a:lvl1pPr>
            <a:lvl2pPr>
              <a:defRPr sz="2800" b="0" i="0">
                <a:latin typeface="Trebuchet MS" panose="020B0703020202090204" pitchFamily="34" charset="0"/>
              </a:defRPr>
            </a:lvl2pPr>
            <a:lvl3pPr>
              <a:defRPr sz="2400" b="0" i="0">
                <a:latin typeface="Trebuchet MS" panose="020B0703020202090204" pitchFamily="34" charset="0"/>
              </a:defRPr>
            </a:lvl3pPr>
            <a:lvl4pPr>
              <a:defRPr sz="2000" b="0" i="0">
                <a:latin typeface="Trebuchet MS" panose="020B0703020202090204" pitchFamily="34" charset="0"/>
              </a:defRPr>
            </a:lvl4pPr>
            <a:lvl5pPr>
              <a:defRPr sz="2000" b="0" i="0">
                <a:latin typeface="Trebuchet MS" panose="020B070302020209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465FB-F148-4DC7-86DE-5F1B8F889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6E6D6-B734-49AE-972D-895B3147E6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A6703-2649-4C50-AA2D-A8EFBDDC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6F48E-9557-44CE-83E8-F8857B3A5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9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C8C0D-B903-430A-AEA1-2E5FF1BA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322AB2-2BC3-4C65-B548-B4BCA8C5A0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9BA0F-2865-4CCB-92C4-94568EE71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E6B65-2BA4-4C27-8F45-2EED6A06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9969E-456E-475C-B105-BC1A5DC68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A16AF-FD8B-4C7B-A985-B30BB88A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6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2F5A4F-8596-48FC-BDBF-B7A927498FD4}"/>
              </a:ext>
            </a:extLst>
          </p:cNvPr>
          <p:cNvSpPr txBox="1"/>
          <p:nvPr userDrawn="1"/>
        </p:nvSpPr>
        <p:spPr>
          <a:xfrm rot="10800000" flipV="1">
            <a:off x="10278625" y="379517"/>
            <a:ext cx="1515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0" b="0" i="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t>Page </a:t>
            </a:r>
            <a:fld id="{260E2A6B-A809-4840-BF14-8648BC0BDF87}" type="slidenum">
              <a:rPr lang="id-ID" sz="1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pPr algn="r"/>
              <a:t>‹nº›</a:t>
            </a:fld>
            <a:endParaRPr lang="id-ID" sz="6000" b="0" i="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ea typeface="Roboto Condensed" panose="020000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8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6" r:id="rId13"/>
    <p:sldLayoutId id="2147483706" r:id="rId14"/>
    <p:sldLayoutId id="2147483707" r:id="rId15"/>
    <p:sldLayoutId id="2147483712" r:id="rId16"/>
    <p:sldLayoutId id="214748371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 Ligh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C022A26D-851A-A8C0-234D-F0A9C5274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E624DBE-F807-6BB6-A025-59C7A8834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8117FE6-98D8-5C4A-F839-67A2D08AA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218EA-3877-4259-A1E2-04C1C0D9622B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6294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18/10/relationships/comments" Target="../comments/modernComment_15D_BB3362CB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7C0DD27-0604-453F-AFF4-32D42896BDEB}"/>
              </a:ext>
            </a:extLst>
          </p:cNvPr>
          <p:cNvSpPr/>
          <p:nvPr/>
        </p:nvSpPr>
        <p:spPr>
          <a:xfrm>
            <a:off x="3971487" y="1878572"/>
            <a:ext cx="439896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solidFill>
                  <a:schemeClr val="bg1">
                    <a:alpha val="15000"/>
                  </a:schemeClr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2021 </a:t>
            </a:r>
            <a:endParaRPr lang="en-US" sz="13800" b="1" dirty="0">
              <a:solidFill>
                <a:schemeClr val="bg1">
                  <a:alpha val="1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752003-AFE5-4D74-9F31-7ED08CC184BD}"/>
              </a:ext>
            </a:extLst>
          </p:cNvPr>
          <p:cNvSpPr txBox="1"/>
          <p:nvPr/>
        </p:nvSpPr>
        <p:spPr>
          <a:xfrm>
            <a:off x="403763" y="2173250"/>
            <a:ext cx="7573910" cy="1415772"/>
          </a:xfrm>
          <a:prstGeom prst="rect">
            <a:avLst/>
          </a:prstGeom>
          <a:noFill/>
          <a:effectLst>
            <a:outerShdw blurRad="482600" dist="38100" dir="5400000" algn="t" rotWithShape="0">
              <a:prstClr val="black">
                <a:alpha val="21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600" b="1" spc="30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Liberation Sans" panose="020B0604020202020204" pitchFamily="34" charset="0"/>
                <a:cs typeface="Poppins" panose="00000500000000000000" pitchFamily="2" charset="0"/>
              </a:rPr>
              <a:t>Scenario 3</a:t>
            </a:r>
            <a:endParaRPr lang="en-US" sz="6600" b="1" spc="300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Liberation Sans" panose="020B0604020202020204" pitchFamily="34" charset="0"/>
              <a:cs typeface="Poppins" panose="00000500000000000000" pitchFamily="2" charset="0"/>
            </a:endParaRPr>
          </a:p>
          <a:p>
            <a:pPr algn="just"/>
            <a:r>
              <a:rPr lang="en-US" sz="2000" spc="3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Liberation Sans" panose="020B0604020202020204" pitchFamily="34" charset="0"/>
                <a:cs typeface="Poppins" panose="00000500000000000000" pitchFamily="2" charset="0"/>
              </a:rPr>
              <a:t>School Project and Tutorial of How to make a Poster</a:t>
            </a:r>
            <a:endParaRPr lang="en-US" sz="2000" b="1" spc="300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Liberation Sans" panose="020B0604020202020204" pitchFamily="34" charset="0"/>
              <a:cs typeface="Poppins" panose="00000500000000000000" pitchFamily="2" charset="0"/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5" name="Título 1">
            <a:extLst>
              <a:ext uri="{FF2B5EF4-FFF2-40B4-BE49-F238E27FC236}">
                <a16:creationId xmlns:a16="http://schemas.microsoft.com/office/drawing/2014/main" id="{1DE5ABCA-0958-6A46-9F95-312E2A032D29}"/>
              </a:ext>
            </a:extLst>
          </p:cNvPr>
          <p:cNvSpPr txBox="1">
            <a:spLocks/>
          </p:cNvSpPr>
          <p:nvPr/>
        </p:nvSpPr>
        <p:spPr>
          <a:xfrm>
            <a:off x="451018" y="4035688"/>
            <a:ext cx="5943643" cy="1871103"/>
          </a:xfrm>
          <a:prstGeom prst="flowChartDelay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GB" sz="1600" b="1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PAFSE: Partnerships for Science Education</a:t>
            </a:r>
            <a:br>
              <a:rPr lang="en-GB" sz="14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GB" sz="14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GB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Project approved under </a:t>
            </a: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Horizon 2020</a:t>
            </a:r>
            <a:r>
              <a:rPr lang="el-GR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Science with and for Society</a:t>
            </a:r>
            <a:br>
              <a:rPr lang="el-GR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Call: H2020-SwafS-2018-2020</a:t>
            </a:r>
            <a:b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Topic: Open schooling and collaboration on science education</a:t>
            </a:r>
            <a:b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1" name="Imagem 20" descr="Uma imagem com texto&#10;&#10;Descrição gerada automaticamente">
            <a:extLst>
              <a:ext uri="{FF2B5EF4-FFF2-40B4-BE49-F238E27FC236}">
                <a16:creationId xmlns:a16="http://schemas.microsoft.com/office/drawing/2014/main" id="{F376BC46-CE7D-5047-8603-1F6FB7191B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189247" y="213567"/>
            <a:ext cx="2246029" cy="628651"/>
          </a:xfrm>
          <a:prstGeom prst="rect">
            <a:avLst/>
          </a:prstGeom>
        </p:spPr>
      </p:pic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77C7800-7F15-4B44-91BE-D6F64FB9F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7281949" y="1125018"/>
            <a:ext cx="4785351" cy="5599545"/>
          </a:xfrm>
          <a:prstGeom prst="rect">
            <a:avLst/>
          </a:prstGeom>
        </p:spPr>
      </p:pic>
      <p:sp>
        <p:nvSpPr>
          <p:cNvPr id="26" name="Rectangle 27">
            <a:extLst>
              <a:ext uri="{FF2B5EF4-FFF2-40B4-BE49-F238E27FC236}">
                <a16:creationId xmlns:a16="http://schemas.microsoft.com/office/drawing/2014/main" id="{D6A0A9E9-3FDF-0644-AB0A-2D4855D311D7}"/>
              </a:ext>
            </a:extLst>
          </p:cNvPr>
          <p:cNvSpPr/>
          <p:nvPr/>
        </p:nvSpPr>
        <p:spPr>
          <a:xfrm>
            <a:off x="10611415" y="213566"/>
            <a:ext cx="967875" cy="62865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5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xão reta 20">
            <a:extLst>
              <a:ext uri="{FF2B5EF4-FFF2-40B4-BE49-F238E27FC236}">
                <a16:creationId xmlns:a16="http://schemas.microsoft.com/office/drawing/2014/main" id="{6E02DCF4-220B-0E67-F3FE-5F3B79627424}"/>
              </a:ext>
            </a:extLst>
          </p:cNvPr>
          <p:cNvCxnSpPr>
            <a:cxnSpLocks/>
          </p:cNvCxnSpPr>
          <p:nvPr/>
        </p:nvCxnSpPr>
        <p:spPr>
          <a:xfrm>
            <a:off x="4482549" y="359445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B6D65642-03D8-44D9-2B81-13ACE1D8C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400" y="1386990"/>
            <a:ext cx="6874339" cy="4814712"/>
          </a:xfrm>
          <a:prstGeom prst="rect">
            <a:avLst/>
          </a:prstGeom>
        </p:spPr>
      </p:pic>
      <p:sp>
        <p:nvSpPr>
          <p:cNvPr id="7" name="Título 2">
            <a:extLst>
              <a:ext uri="{FF2B5EF4-FFF2-40B4-BE49-F238E27FC236}">
                <a16:creationId xmlns:a16="http://schemas.microsoft.com/office/drawing/2014/main" id="{4236B383-9C4C-79BB-A8E5-2F1C684653CF}"/>
              </a:ext>
            </a:extLst>
          </p:cNvPr>
          <p:cNvSpPr txBox="1">
            <a:spLocks/>
          </p:cNvSpPr>
          <p:nvPr/>
        </p:nvSpPr>
        <p:spPr>
          <a:xfrm>
            <a:off x="350198" y="2589892"/>
            <a:ext cx="3647440" cy="7676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Poster Examples</a:t>
            </a:r>
            <a:b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pt-PT" sz="5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_</a:t>
            </a:r>
          </a:p>
        </p:txBody>
      </p:sp>
      <p:pic>
        <p:nvPicPr>
          <p:cNvPr id="8" name="Imagem 7" descr="Uma imagem com texto&#10;&#10;Descrição gerada automaticamente">
            <a:extLst>
              <a:ext uri="{FF2B5EF4-FFF2-40B4-BE49-F238E27FC236}">
                <a16:creationId xmlns:a16="http://schemas.microsoft.com/office/drawing/2014/main" id="{10908C7D-C1D7-A061-AA6A-61077215A0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1ACB673A-1BF7-56ED-0E97-246CB5D2E55C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Picture 2" descr="The European Union | OSCE">
            <a:extLst>
              <a:ext uri="{FF2B5EF4-FFF2-40B4-BE49-F238E27FC236}">
                <a16:creationId xmlns:a16="http://schemas.microsoft.com/office/drawing/2014/main" id="{7001B4A3-E5BC-9E0E-BD3D-7E891A4E1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7">
            <a:extLst>
              <a:ext uri="{FF2B5EF4-FFF2-40B4-BE49-F238E27FC236}">
                <a16:creationId xmlns:a16="http://schemas.microsoft.com/office/drawing/2014/main" id="{3F9300C5-1DBF-A0C9-D067-E45F2B9287B2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52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1AABC6A-6380-72CF-095D-5DCF092DE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59" y="2008979"/>
            <a:ext cx="3647440" cy="767687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Changing the Slide Dimensions</a:t>
            </a:r>
            <a:b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pt-PT" sz="5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_</a:t>
            </a:r>
          </a:p>
        </p:txBody>
      </p:sp>
      <p:cxnSp>
        <p:nvCxnSpPr>
          <p:cNvPr id="21" name="Conexão reta 20">
            <a:extLst>
              <a:ext uri="{FF2B5EF4-FFF2-40B4-BE49-F238E27FC236}">
                <a16:creationId xmlns:a16="http://schemas.microsoft.com/office/drawing/2014/main" id="{6E02DCF4-220B-0E67-F3FE-5F3B79627424}"/>
              </a:ext>
            </a:extLst>
          </p:cNvPr>
          <p:cNvCxnSpPr>
            <a:cxnSpLocks/>
          </p:cNvCxnSpPr>
          <p:nvPr/>
        </p:nvCxnSpPr>
        <p:spPr>
          <a:xfrm>
            <a:off x="4482549" y="359445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575F9076-EC53-26AB-3A41-59E18DA46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92" r="27190" b="5079"/>
          <a:stretch/>
        </p:blipFill>
        <p:spPr>
          <a:xfrm>
            <a:off x="4798772" y="959126"/>
            <a:ext cx="2968835" cy="511048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FCCBE52-E4C6-B03B-35DE-2C5EA4531A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15" t="5241" r="16603" b="8841"/>
          <a:stretch/>
        </p:blipFill>
        <p:spPr>
          <a:xfrm>
            <a:off x="8083829" y="1734507"/>
            <a:ext cx="3872944" cy="3559718"/>
          </a:xfrm>
          <a:prstGeom prst="rect">
            <a:avLst/>
          </a:prstGeom>
        </p:spPr>
      </p:pic>
      <p:pic>
        <p:nvPicPr>
          <p:cNvPr id="2" name="Imagem 1" descr="Uma imagem com texto&#10;&#10;Descrição gerada automaticamente">
            <a:extLst>
              <a:ext uri="{FF2B5EF4-FFF2-40B4-BE49-F238E27FC236}">
                <a16:creationId xmlns:a16="http://schemas.microsoft.com/office/drawing/2014/main" id="{8D6A63EB-E466-7559-7E58-3A0F4B037A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08368B4-E05C-6231-9768-82B6CA4A43D0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Picture 2" descr="The European Union | OSCE">
            <a:extLst>
              <a:ext uri="{FF2B5EF4-FFF2-40B4-BE49-F238E27FC236}">
                <a16:creationId xmlns:a16="http://schemas.microsoft.com/office/drawing/2014/main" id="{5905AF8F-6DE9-50DC-6E3C-3B189C845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">
            <a:extLst>
              <a:ext uri="{FF2B5EF4-FFF2-40B4-BE49-F238E27FC236}">
                <a16:creationId xmlns:a16="http://schemas.microsoft.com/office/drawing/2014/main" id="{51548C5D-6E30-8836-F03A-A8C2132FC13F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7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F17DF90F-9439-BF7A-DAF1-B467F4EA2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81" y="778875"/>
            <a:ext cx="10641653" cy="772151"/>
          </a:xfrm>
        </p:spPr>
        <p:txBody>
          <a:bodyPr>
            <a:normAutofit fontScale="90000"/>
          </a:bodyPr>
          <a:lstStyle/>
          <a:p>
            <a:r>
              <a:rPr lang="en-U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Changing the Dimension of a poster </a:t>
            </a: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(to a pre-defined dimension)</a:t>
            </a:r>
          </a:p>
        </p:txBody>
      </p:sp>
      <p:sp>
        <p:nvSpPr>
          <p:cNvPr id="10" name="Marcador de Posição de Conteúdo 2">
            <a:extLst>
              <a:ext uri="{FF2B5EF4-FFF2-40B4-BE49-F238E27FC236}">
                <a16:creationId xmlns:a16="http://schemas.microsoft.com/office/drawing/2014/main" id="{51C7C878-BAB9-4184-023D-DE0908BAC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181" y="1641352"/>
            <a:ext cx="5976354" cy="4072381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latin typeface="Comic Sans MS" panose="030F0702030302020204" pitchFamily="66" charset="0"/>
              </a:rPr>
              <a:t>Open a Power-Point document;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Select “Structure” </a:t>
            </a:r>
            <a:r>
              <a:rPr lang="en-US" sz="1800" dirty="0">
                <a:latin typeface="Comic Sans MS" panose="030F0702030302020204" pitchFamily="66" charset="0"/>
              </a:rPr>
              <a:t>on the options next to “File”;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latin typeface="Comic Sans MS" panose="030F0702030302020204" pitchFamily="66" charset="0"/>
              </a:rPr>
              <a:t>Next, </a:t>
            </a:r>
            <a:r>
              <a:rPr lang="en-US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select “Slide Dimension”</a:t>
            </a:r>
            <a:r>
              <a:rPr lang="en-US" sz="1800" dirty="0">
                <a:latin typeface="Comic Sans MS" panose="030F0702030302020204" pitchFamily="66" charset="0"/>
              </a:rPr>
              <a:t> (upper right corner);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Select “Customize Slide Dimension”;</a:t>
            </a:r>
            <a:endParaRPr lang="en-US" sz="1800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Select option under “Slide dimension for”,</a:t>
            </a:r>
            <a:r>
              <a:rPr lang="en-US" sz="1800" dirty="0">
                <a:latin typeface="Comic Sans MS" panose="030F0702030302020204" pitchFamily="66" charset="0"/>
              </a:rPr>
              <a:t> and select the slide configuration wanted, such as A3 or A4, for example;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latin typeface="Comic Sans MS" panose="030F0702030302020204" pitchFamily="66" charset="0"/>
              </a:rPr>
              <a:t>Select “Ok”.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6E6B2E6-891F-EBAE-E729-F38EDBAB9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80"/>
          <a:stretch/>
        </p:blipFill>
        <p:spPr>
          <a:xfrm>
            <a:off x="6730845" y="1641352"/>
            <a:ext cx="5169943" cy="4710851"/>
          </a:xfrm>
          <a:prstGeom prst="rect">
            <a:avLst/>
          </a:prstGeom>
        </p:spPr>
      </p:pic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BD55383B-75D4-2AB8-B30E-8BE3DBFE6CE9}"/>
              </a:ext>
            </a:extLst>
          </p:cNvPr>
          <p:cNvCxnSpPr>
            <a:cxnSpLocks/>
          </p:cNvCxnSpPr>
          <p:nvPr/>
        </p:nvCxnSpPr>
        <p:spPr>
          <a:xfrm>
            <a:off x="6413422" y="1641352"/>
            <a:ext cx="0" cy="49315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A8957EA6-656A-5637-B557-33D75F4996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D83D0C5-657A-3F0F-CD2C-8C7B4A571B24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Picture 2" descr="The European Union | OSCE">
            <a:extLst>
              <a:ext uri="{FF2B5EF4-FFF2-40B4-BE49-F238E27FC236}">
                <a16:creationId xmlns:a16="http://schemas.microsoft.com/office/drawing/2014/main" id="{990ECD89-A1F8-BDC0-11F0-416CDD35F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7">
            <a:extLst>
              <a:ext uri="{FF2B5EF4-FFF2-40B4-BE49-F238E27FC236}">
                <a16:creationId xmlns:a16="http://schemas.microsoft.com/office/drawing/2014/main" id="{25ADD10C-ED17-DBA9-B236-CD2D62C1216D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2">
            <a:extLst>
              <a:ext uri="{FF2B5EF4-FFF2-40B4-BE49-F238E27FC236}">
                <a16:creationId xmlns:a16="http://schemas.microsoft.com/office/drawing/2014/main" id="{51C7C878-BAB9-4184-023D-DE0908BAC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071" y="1404257"/>
            <a:ext cx="10401801" cy="387593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latin typeface="Comic Sans MS" panose="030F0702030302020204" pitchFamily="66" charset="0"/>
              </a:rPr>
              <a:t>Open a Power-Point document;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Select “Structure” </a:t>
            </a:r>
            <a:r>
              <a:rPr lang="en-US" sz="1800" dirty="0">
                <a:latin typeface="Comic Sans MS" panose="030F0702030302020204" pitchFamily="66" charset="0"/>
              </a:rPr>
              <a:t>(right side of “File”);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latin typeface="Comic Sans MS" panose="030F0702030302020204" pitchFamily="66" charset="0"/>
              </a:rPr>
              <a:t>Next, </a:t>
            </a:r>
            <a:r>
              <a:rPr lang="en-US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select “Slide Dimension”</a:t>
            </a:r>
            <a:r>
              <a:rPr lang="en-US" sz="1800" dirty="0">
                <a:latin typeface="Comic Sans MS" panose="030F0702030302020204" pitchFamily="66" charset="0"/>
              </a:rPr>
              <a:t> (upper right corner);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Select “Customize Slide Dimension”;</a:t>
            </a:r>
            <a:endParaRPr lang="en-US" sz="1800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Select option under “Slide dimension for”, </a:t>
            </a:r>
            <a:r>
              <a:rPr lang="en-US" sz="1800" dirty="0">
                <a:latin typeface="Comic Sans MS" panose="030F0702030302020204" pitchFamily="66" charset="0"/>
              </a:rPr>
              <a:t>and, following, </a:t>
            </a:r>
            <a:r>
              <a:rPr lang="en-US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select “Customize”;</a:t>
            </a:r>
            <a:endParaRPr lang="en-US" sz="1800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latin typeface="Comic Sans MS" panose="030F0702030302020204" pitchFamily="66" charset="0"/>
              </a:rPr>
              <a:t>Introduce the length and height wanted </a:t>
            </a:r>
            <a:r>
              <a:rPr lang="en-US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(in centimeters!!);</a:t>
            </a:r>
            <a:endParaRPr lang="en-US" sz="1800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(Optional): </a:t>
            </a:r>
            <a:r>
              <a:rPr lang="en-US" sz="1800" dirty="0">
                <a:latin typeface="Comic Sans MS" panose="030F0702030302020204" pitchFamily="66" charset="0"/>
              </a:rPr>
              <a:t>If you want to see the slide </a:t>
            </a:r>
            <a:r>
              <a:rPr lang="en-US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horizontally or vertically, select </a:t>
            </a:r>
            <a:r>
              <a:rPr lang="en-US" sz="1800" dirty="0">
                <a:latin typeface="Comic Sans MS" panose="030F0702030302020204" pitchFamily="66" charset="0"/>
              </a:rPr>
              <a:t>the option wanted in </a:t>
            </a:r>
            <a:r>
              <a:rPr lang="en-US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”Orientation” and “Notes, Brochures and Highlights”</a:t>
            </a:r>
            <a:r>
              <a:rPr lang="en-US" sz="1800" dirty="0">
                <a:latin typeface="Comic Sans MS" panose="030F0702030302020204" pitchFamily="66" charset="0"/>
              </a:rPr>
              <a:t>, which is on the right side after </a:t>
            </a:r>
            <a:r>
              <a:rPr lang="en-US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completing step 4.</a:t>
            </a:r>
            <a:endParaRPr lang="pt-PT" sz="18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22C2C55-C85F-699E-E72A-21E5DF2B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81" y="778875"/>
            <a:ext cx="11444092" cy="772151"/>
          </a:xfrm>
        </p:spPr>
        <p:txBody>
          <a:bodyPr>
            <a:normAutofit fontScale="90000"/>
          </a:bodyPr>
          <a:lstStyle/>
          <a:p>
            <a:r>
              <a:rPr lang="en-U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Changing the Dimension of a poster </a:t>
            </a: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(to a certain dimension)</a:t>
            </a:r>
          </a:p>
        </p:txBody>
      </p:sp>
      <p:pic>
        <p:nvPicPr>
          <p:cNvPr id="8" name="Imagem 7" descr="Uma imagem com texto&#10;&#10;Descrição gerada automaticamente">
            <a:extLst>
              <a:ext uri="{FF2B5EF4-FFF2-40B4-BE49-F238E27FC236}">
                <a16:creationId xmlns:a16="http://schemas.microsoft.com/office/drawing/2014/main" id="{A6D5F7CC-4940-41EC-5747-32237E191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4607A7F-BDA0-35F8-C844-1518193628B6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1" name="Picture 2" descr="The European Union | OSCE">
            <a:extLst>
              <a:ext uri="{FF2B5EF4-FFF2-40B4-BE49-F238E27FC236}">
                <a16:creationId xmlns:a16="http://schemas.microsoft.com/office/drawing/2014/main" id="{689E53F6-17D8-BE91-8929-69AA1B3C4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7">
            <a:extLst>
              <a:ext uri="{FF2B5EF4-FFF2-40B4-BE49-F238E27FC236}">
                <a16:creationId xmlns:a16="http://schemas.microsoft.com/office/drawing/2014/main" id="{3411C6A1-522D-82B0-F122-3D3D7DE01573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EA4E06C4-D80D-4865-7173-7A12B9212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97" y="1546562"/>
            <a:ext cx="4386341" cy="218171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91A0BFC-CDF5-D33C-7A9B-59D371BD1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778" y="1546562"/>
            <a:ext cx="5106412" cy="253986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E21202C7-9C8A-6D58-7E8C-7F00A9CB84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797" y="3939401"/>
            <a:ext cx="3990508" cy="2181711"/>
          </a:xfrm>
          <a:prstGeom prst="rect">
            <a:avLst/>
          </a:prstGeom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F9BC0C6C-3F5C-582B-E892-98014189B4F5}"/>
              </a:ext>
            </a:extLst>
          </p:cNvPr>
          <p:cNvGrpSpPr/>
          <p:nvPr/>
        </p:nvGrpSpPr>
        <p:grpSpPr>
          <a:xfrm>
            <a:off x="5813668" y="4435843"/>
            <a:ext cx="5377071" cy="1869918"/>
            <a:chOff x="5732562" y="4692353"/>
            <a:chExt cx="5377071" cy="1869918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80BE612F-4277-B428-0510-1B97A8DD09F1}"/>
                </a:ext>
              </a:extLst>
            </p:cNvPr>
            <p:cNvSpPr/>
            <p:nvPr/>
          </p:nvSpPr>
          <p:spPr>
            <a:xfrm>
              <a:off x="5732562" y="4692353"/>
              <a:ext cx="5377070" cy="18699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BDA1E675-988C-BC1F-F990-D65AAD029130}"/>
                </a:ext>
              </a:extLst>
            </p:cNvPr>
            <p:cNvSpPr txBox="1"/>
            <p:nvPr/>
          </p:nvSpPr>
          <p:spPr>
            <a:xfrm>
              <a:off x="5732563" y="4750149"/>
              <a:ext cx="5377070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b="1" dirty="0">
                  <a:solidFill>
                    <a:srgbClr val="92D050"/>
                  </a:solidFill>
                </a:rPr>
                <a:t>Size of the bigger slides (length X height):</a:t>
              </a:r>
            </a:p>
            <a:p>
              <a:endParaRPr lang="pt-PT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PT" dirty="0"/>
                <a:t>A0	-	(84.1 X 118.9 cm);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PT" dirty="0"/>
                <a:t>A1	-	(59.4 X 84.1 cm);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PT" dirty="0"/>
                <a:t>A2	-	(42 X 59.4 cm);</a:t>
              </a:r>
            </a:p>
          </p:txBody>
        </p:sp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id="{967F336D-D205-2734-1065-8596AA467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81" y="778875"/>
            <a:ext cx="11444092" cy="772151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Changing the Slide Dimensions</a:t>
            </a:r>
          </a:p>
        </p:txBody>
      </p:sp>
      <p:pic>
        <p:nvPicPr>
          <p:cNvPr id="7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71FB4652-2D67-EFE2-E643-015E0FA7A7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4C3E19FC-4F33-B156-98F9-ACEB2EF45788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Picture 2" descr="The European Union | OSCE">
            <a:extLst>
              <a:ext uri="{FF2B5EF4-FFF2-40B4-BE49-F238E27FC236}">
                <a16:creationId xmlns:a16="http://schemas.microsoft.com/office/drawing/2014/main" id="{5437643D-EBA5-DE4E-741B-2E8D4277F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>
            <a:extLst>
              <a:ext uri="{FF2B5EF4-FFF2-40B4-BE49-F238E27FC236}">
                <a16:creationId xmlns:a16="http://schemas.microsoft.com/office/drawing/2014/main" id="{88C7F823-1EE2-96EB-8973-99C6845F56EE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1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954171E-B1CA-4EA1-BAC8-1A88D6DA6176}"/>
              </a:ext>
            </a:extLst>
          </p:cNvPr>
          <p:cNvSpPr/>
          <p:nvPr/>
        </p:nvSpPr>
        <p:spPr>
          <a:xfrm flipV="1">
            <a:off x="1666875" y="1182443"/>
            <a:ext cx="8858250" cy="4493115"/>
          </a:xfrm>
          <a:custGeom>
            <a:avLst/>
            <a:gdLst>
              <a:gd name="connsiteX0" fmla="*/ 0 w 14707454"/>
              <a:gd name="connsiteY0" fmla="*/ 7631676 h 7631676"/>
              <a:gd name="connsiteX1" fmla="*/ 59315 w 14707454"/>
              <a:gd name="connsiteY1" fmla="*/ 7587640 h 7631676"/>
              <a:gd name="connsiteX2" fmla="*/ 7353727 w 14707454"/>
              <a:gd name="connsiteY2" fmla="*/ 5936829 h 7631676"/>
              <a:gd name="connsiteX3" fmla="*/ 14648140 w 14707454"/>
              <a:gd name="connsiteY3" fmla="*/ 7587640 h 7631676"/>
              <a:gd name="connsiteX4" fmla="*/ 14707454 w 14707454"/>
              <a:gd name="connsiteY4" fmla="*/ 7631674 h 7631676"/>
              <a:gd name="connsiteX5" fmla="*/ 14707454 w 14707454"/>
              <a:gd name="connsiteY5" fmla="*/ 5194136 h 7631676"/>
              <a:gd name="connsiteX6" fmla="*/ 14707454 w 14707454"/>
              <a:gd name="connsiteY6" fmla="*/ 2437540 h 7631676"/>
              <a:gd name="connsiteX7" fmla="*/ 14707454 w 14707454"/>
              <a:gd name="connsiteY7" fmla="*/ 3 h 7631676"/>
              <a:gd name="connsiteX8" fmla="*/ 14648140 w 14707454"/>
              <a:gd name="connsiteY8" fmla="*/ 44036 h 7631676"/>
              <a:gd name="connsiteX9" fmla="*/ 7353727 w 14707454"/>
              <a:gd name="connsiteY9" fmla="*/ 1694847 h 7631676"/>
              <a:gd name="connsiteX10" fmla="*/ 59315 w 14707454"/>
              <a:gd name="connsiteY10" fmla="*/ 44036 h 7631676"/>
              <a:gd name="connsiteX11" fmla="*/ 0 w 14707454"/>
              <a:gd name="connsiteY11" fmla="*/ 0 h 7631676"/>
              <a:gd name="connsiteX12" fmla="*/ 0 w 14707454"/>
              <a:gd name="connsiteY12" fmla="*/ 2437540 h 7631676"/>
              <a:gd name="connsiteX13" fmla="*/ 0 w 14707454"/>
              <a:gd name="connsiteY13" fmla="*/ 5194136 h 763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07454" h="7631676">
                <a:moveTo>
                  <a:pt x="0" y="7631676"/>
                </a:moveTo>
                <a:lnTo>
                  <a:pt x="59315" y="7587640"/>
                </a:lnTo>
                <a:cubicBezTo>
                  <a:pt x="1464094" y="6604342"/>
                  <a:pt x="4203904" y="5936829"/>
                  <a:pt x="7353727" y="5936829"/>
                </a:cubicBezTo>
                <a:cubicBezTo>
                  <a:pt x="10503552" y="5936829"/>
                  <a:pt x="13243360" y="6604342"/>
                  <a:pt x="14648140" y="7587640"/>
                </a:cubicBezTo>
                <a:lnTo>
                  <a:pt x="14707454" y="7631674"/>
                </a:lnTo>
                <a:lnTo>
                  <a:pt x="14707454" y="5194136"/>
                </a:lnTo>
                <a:lnTo>
                  <a:pt x="14707454" y="2437540"/>
                </a:lnTo>
                <a:lnTo>
                  <a:pt x="14707454" y="3"/>
                </a:lnTo>
                <a:lnTo>
                  <a:pt x="14648140" y="44036"/>
                </a:lnTo>
                <a:cubicBezTo>
                  <a:pt x="13243360" y="1027334"/>
                  <a:pt x="10503552" y="1694847"/>
                  <a:pt x="7353727" y="1694847"/>
                </a:cubicBezTo>
                <a:cubicBezTo>
                  <a:pt x="4203904" y="1694847"/>
                  <a:pt x="1464094" y="1027334"/>
                  <a:pt x="59315" y="44036"/>
                </a:cubicBezTo>
                <a:lnTo>
                  <a:pt x="0" y="0"/>
                </a:lnTo>
                <a:lnTo>
                  <a:pt x="0" y="2437540"/>
                </a:lnTo>
                <a:lnTo>
                  <a:pt x="0" y="5194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1A6E635E-3CD9-4DA6-8CF0-A11F24948B2A}"/>
              </a:ext>
            </a:extLst>
          </p:cNvPr>
          <p:cNvSpPr txBox="1">
            <a:spLocks/>
          </p:cNvSpPr>
          <p:nvPr/>
        </p:nvSpPr>
        <p:spPr>
          <a:xfrm>
            <a:off x="2906690" y="3207921"/>
            <a:ext cx="6378620" cy="733892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4500" b="1" dirty="0" err="1">
                <a:latin typeface="Poppins" panose="00000500000000000000" pitchFamily="2" charset="0"/>
              </a:rPr>
              <a:t>See</a:t>
            </a:r>
            <a:r>
              <a:rPr lang="pt-PT" sz="4500" b="1" dirty="0">
                <a:latin typeface="Poppins" panose="00000500000000000000" pitchFamily="2" charset="0"/>
              </a:rPr>
              <a:t> </a:t>
            </a:r>
            <a:r>
              <a:rPr lang="pt-PT" sz="4500" b="1" dirty="0" err="1">
                <a:latin typeface="Poppins" panose="00000500000000000000" pitchFamily="2" charset="0"/>
              </a:rPr>
              <a:t>you</a:t>
            </a:r>
            <a:r>
              <a:rPr lang="pt-PT" sz="4500" b="1" dirty="0">
                <a:latin typeface="Poppins" panose="00000500000000000000" pitchFamily="2" charset="0"/>
              </a:rPr>
              <a:t> later!</a:t>
            </a:r>
            <a:endParaRPr lang="id-ID" sz="4500" b="1" dirty="0">
              <a:latin typeface="Poppins" panose="00000500000000000000" pitchFamily="2" charset="0"/>
            </a:endParaRPr>
          </a:p>
        </p:txBody>
      </p:sp>
      <p:pic>
        <p:nvPicPr>
          <p:cNvPr id="19" name="Imagem 18" descr="Uma imagem com texto&#10;&#10;Descrição gerada automaticamente">
            <a:extLst>
              <a:ext uri="{FF2B5EF4-FFF2-40B4-BE49-F238E27FC236}">
                <a16:creationId xmlns:a16="http://schemas.microsoft.com/office/drawing/2014/main" id="{10096946-963C-7842-9736-C3892699B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1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7">
            <a:extLst>
              <a:ext uri="{FF2B5EF4-FFF2-40B4-BE49-F238E27FC236}">
                <a16:creationId xmlns:a16="http://schemas.microsoft.com/office/drawing/2014/main" id="{8DAD3FF9-7585-EA44-AAE0-5D95A388F426}"/>
              </a:ext>
            </a:extLst>
          </p:cNvPr>
          <p:cNvSpPr/>
          <p:nvPr/>
        </p:nvSpPr>
        <p:spPr>
          <a:xfrm>
            <a:off x="11096608" y="2632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8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4A2D9-FB5A-4362-9E8D-D58F2E0B080E}"/>
              </a:ext>
            </a:extLst>
          </p:cNvPr>
          <p:cNvSpPr txBox="1"/>
          <p:nvPr/>
        </p:nvSpPr>
        <p:spPr>
          <a:xfrm>
            <a:off x="189247" y="1061713"/>
            <a:ext cx="4187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School Project</a:t>
            </a:r>
          </a:p>
        </p:txBody>
      </p:sp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6173B90-6F1F-31FD-A469-9C9F01D7F22D}"/>
              </a:ext>
            </a:extLst>
          </p:cNvPr>
          <p:cNvSpPr txBox="1"/>
          <p:nvPr/>
        </p:nvSpPr>
        <p:spPr>
          <a:xfrm>
            <a:off x="234695" y="1996151"/>
            <a:ext cx="10825879" cy="4657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SzPts val="1440"/>
              <a:buFont typeface="Wingdings" panose="05000000000000000000" pitchFamily="2" charset="2"/>
              <a:buChar char="Ø"/>
            </a:pP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With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Scenario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1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already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implemented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,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the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final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activity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is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starting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: </a:t>
            </a:r>
            <a:r>
              <a:rPr lang="pt-PT" sz="2000" b="1" dirty="0" err="1">
                <a:solidFill>
                  <a:srgbClr val="00B050"/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the</a:t>
            </a:r>
            <a:r>
              <a:rPr lang="pt-PT" sz="2000" b="1" dirty="0">
                <a:solidFill>
                  <a:srgbClr val="00B050"/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b="1" dirty="0" err="1">
                <a:solidFill>
                  <a:srgbClr val="00B050"/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school</a:t>
            </a:r>
            <a:r>
              <a:rPr lang="pt-PT" sz="2000" b="1" dirty="0">
                <a:solidFill>
                  <a:srgbClr val="00B050"/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b="1" dirty="0" err="1">
                <a:solidFill>
                  <a:srgbClr val="00B050"/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project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;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Segoe UI Light" panose="020B0502040204020203" pitchFamily="34" charset="0"/>
            </a:endParaRPr>
          </a:p>
          <a:p>
            <a:pPr algn="just">
              <a:lnSpc>
                <a:spcPct val="150000"/>
              </a:lnSpc>
              <a:buSzPts val="1440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Segoe UI Light" panose="020B0502040204020203" pitchFamily="34" charset="0"/>
            </a:endParaRPr>
          </a:p>
          <a:p>
            <a:pPr marL="342900" indent="-342900" algn="just">
              <a:lnSpc>
                <a:spcPct val="150000"/>
              </a:lnSpc>
              <a:buSzPts val="144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In this project, each group will need to create a poster about the themes mentioned during the implementation of the scenario, not forgetting to brought up the measures to contest the existing health public problem;</a:t>
            </a:r>
          </a:p>
          <a:p>
            <a:pPr algn="just">
              <a:lnSpc>
                <a:spcPct val="150000"/>
              </a:lnSpc>
              <a:buSzPts val="1440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Segoe UI Light" panose="020B0502040204020203" pitchFamily="34" charset="0"/>
            </a:endParaRPr>
          </a:p>
          <a:p>
            <a:pPr marL="342900" indent="-342900" algn="just">
              <a:lnSpc>
                <a:spcPct val="150000"/>
              </a:lnSpc>
              <a:buSzPts val="144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After every group presents their poster to the school, the best poster will be chosen, and then, upgraded, with the intent of presenting that poster to the whole school community.</a:t>
            </a: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32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4A2D9-FB5A-4362-9E8D-D58F2E0B080E}"/>
              </a:ext>
            </a:extLst>
          </p:cNvPr>
          <p:cNvSpPr txBox="1"/>
          <p:nvPr/>
        </p:nvSpPr>
        <p:spPr>
          <a:xfrm>
            <a:off x="451018" y="2529964"/>
            <a:ext cx="39504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to Create a Poster</a:t>
            </a:r>
          </a:p>
          <a:p>
            <a:pPr algn="ctr"/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_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2" name="Conexão reta 1">
            <a:extLst>
              <a:ext uri="{FF2B5EF4-FFF2-40B4-BE49-F238E27FC236}">
                <a16:creationId xmlns:a16="http://schemas.microsoft.com/office/drawing/2014/main" id="{130DB209-D377-FAA1-14D7-B40EED3801B7}"/>
              </a:ext>
            </a:extLst>
          </p:cNvPr>
          <p:cNvCxnSpPr>
            <a:cxnSpLocks/>
          </p:cNvCxnSpPr>
          <p:nvPr/>
        </p:nvCxnSpPr>
        <p:spPr>
          <a:xfrm>
            <a:off x="5151180" y="565015"/>
            <a:ext cx="6288" cy="594290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6712C91C-571C-A10C-E8F6-3170509EF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5668" y="844142"/>
            <a:ext cx="3807929" cy="538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8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38" y="749555"/>
            <a:ext cx="6249784" cy="7721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is a Poster?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CA04AB7-1F4F-42B7-A9A3-98B8E5228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97" y="1702904"/>
            <a:ext cx="5801703" cy="3809999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endParaRPr lang="pt-PT" sz="1900" b="1" u="sng" dirty="0">
              <a:latin typeface="Comic Sans MS" panose="030F0702030302020204" pitchFamily="66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700" dirty="0">
                <a:latin typeface="Comic Sans MS" panose="030F0702030302020204" pitchFamily="66" charset="0"/>
              </a:rPr>
              <a:t>Document with big dimensions with the intent of </a:t>
            </a:r>
            <a:r>
              <a:rPr lang="en-US" sz="1700" b="1" dirty="0">
                <a:solidFill>
                  <a:srgbClr val="92D050"/>
                </a:solidFill>
                <a:latin typeface="Comic Sans MS" panose="030F0702030302020204" pitchFamily="66" charset="0"/>
              </a:rPr>
              <a:t>presenting the results </a:t>
            </a:r>
            <a:r>
              <a:rPr lang="en-US" sz="1700" dirty="0">
                <a:latin typeface="Comic Sans MS" panose="030F0702030302020204" pitchFamily="66" charset="0"/>
              </a:rPr>
              <a:t>of an investigation, research, project, among others;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1700" dirty="0">
              <a:latin typeface="Comic Sans MS" panose="030F0702030302020204" pitchFamily="66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700" dirty="0">
                <a:latin typeface="Comic Sans MS" panose="030F0702030302020204" pitchFamily="66" charset="0"/>
              </a:rPr>
              <a:t>It is composed by </a:t>
            </a:r>
            <a:r>
              <a:rPr lang="en-US" sz="1700" b="1" dirty="0">
                <a:solidFill>
                  <a:srgbClr val="92D050"/>
                </a:solidFill>
                <a:latin typeface="Comic Sans MS" panose="030F0702030302020204" pitchFamily="66" charset="0"/>
              </a:rPr>
              <a:t>text, images, graphics, drawings, among others… </a:t>
            </a:r>
            <a:r>
              <a:rPr lang="en-US" sz="1700" dirty="0">
                <a:latin typeface="Comic Sans MS" panose="030F0702030302020204" pitchFamily="66" charset="0"/>
              </a:rPr>
              <a:t>which makes the information more complete and more attractive to the reader;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1700" dirty="0">
              <a:latin typeface="Comic Sans MS" panose="030F0702030302020204" pitchFamily="66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700" dirty="0">
                <a:latin typeface="Comic Sans MS" panose="030F0702030302020204" pitchFamily="66" charset="0"/>
              </a:rPr>
              <a:t>It pretends to transmit, </a:t>
            </a:r>
            <a:r>
              <a:rPr lang="en-US" sz="1700" b="1" dirty="0">
                <a:solidFill>
                  <a:srgbClr val="92D050"/>
                </a:solidFill>
                <a:latin typeface="Comic Sans MS" panose="030F0702030302020204" pitchFamily="66" charset="0"/>
              </a:rPr>
              <a:t>quickly and clearly, </a:t>
            </a:r>
            <a:r>
              <a:rPr lang="en-US" sz="1700" dirty="0">
                <a:latin typeface="Comic Sans MS" panose="030F0702030302020204" pitchFamily="66" charset="0"/>
              </a:rPr>
              <a:t>the</a:t>
            </a:r>
            <a:r>
              <a:rPr lang="en-US" sz="1700" b="1" dirty="0">
                <a:solidFill>
                  <a:srgbClr val="92D050"/>
                </a:solidFill>
                <a:latin typeface="Comic Sans MS" panose="030F0702030302020204" pitchFamily="66" charset="0"/>
              </a:rPr>
              <a:t> general ideas of a document.</a:t>
            </a:r>
            <a:endParaRPr lang="en-US" sz="1700" dirty="0">
              <a:latin typeface="Comic Sans MS" panose="030F0702030302020204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9B58732-2C82-62E9-1E46-6ED0A981B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80"/>
          <a:stretch/>
        </p:blipFill>
        <p:spPr>
          <a:xfrm>
            <a:off x="6730845" y="1641352"/>
            <a:ext cx="5169943" cy="4710851"/>
          </a:xfrm>
          <a:prstGeom prst="rect">
            <a:avLst/>
          </a:prstGeom>
        </p:spPr>
      </p:pic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5A7D4C4F-E13C-7020-FF3B-918551C592B4}"/>
              </a:ext>
            </a:extLst>
          </p:cNvPr>
          <p:cNvCxnSpPr>
            <a:cxnSpLocks/>
          </p:cNvCxnSpPr>
          <p:nvPr/>
        </p:nvCxnSpPr>
        <p:spPr>
          <a:xfrm>
            <a:off x="6413422" y="1420652"/>
            <a:ext cx="0" cy="51522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Imagem 16" descr="Uma imagem com texto&#10;&#10;Descrição gerada automaticamente">
            <a:extLst>
              <a:ext uri="{FF2B5EF4-FFF2-40B4-BE49-F238E27FC236}">
                <a16:creationId xmlns:a16="http://schemas.microsoft.com/office/drawing/2014/main" id="{A56152CF-5401-8724-B228-775E3ACDC0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BAA3A67-ECD0-737C-7631-24F0F0E5D4F8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9" name="Picture 2" descr="The European Union | OSCE">
            <a:extLst>
              <a:ext uri="{FF2B5EF4-FFF2-40B4-BE49-F238E27FC236}">
                <a16:creationId xmlns:a16="http://schemas.microsoft.com/office/drawing/2014/main" id="{B624CFCA-F0B8-890F-DAC4-B8E92CEA4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7">
            <a:extLst>
              <a:ext uri="{FF2B5EF4-FFF2-40B4-BE49-F238E27FC236}">
                <a16:creationId xmlns:a16="http://schemas.microsoft.com/office/drawing/2014/main" id="{CCB40458-673B-AFC2-8E72-E874185D3134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5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839BDA54-8767-47AB-8914-6B0543DCB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96" y="1709529"/>
            <a:ext cx="5910561" cy="477078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900" dirty="0">
                <a:latin typeface="Comic Sans MS" panose="030F0702030302020204" pitchFamily="66" charset="0"/>
              </a:rPr>
              <a:t>Identification of the institution’s name, logo, contacts, and the documents authors;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900" dirty="0">
                <a:latin typeface="Comic Sans MS" panose="030F0702030302020204" pitchFamily="66" charset="0"/>
              </a:rPr>
              <a:t>Small text, but with relevant information;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900" dirty="0">
                <a:latin typeface="Comic Sans MS" panose="030F0702030302020204" pitchFamily="66" charset="0"/>
              </a:rPr>
              <a:t>Pictorial elements: Images, graphs, tables, schemes, maps, drawings, among others;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900" dirty="0">
                <a:latin typeface="Comic Sans MS" panose="030F0702030302020204" pitchFamily="66" charset="0"/>
              </a:rPr>
              <a:t>Well defined and identified titles;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900" dirty="0">
                <a:latin typeface="Comic Sans MS" panose="030F0702030302020204" pitchFamily="66" charset="0"/>
              </a:rPr>
              <a:t>Use of arrows and numbers, to guide the reader while evaluating the document;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900" dirty="0">
                <a:latin typeface="Comic Sans MS" panose="030F0702030302020204" pitchFamily="66" charset="0"/>
              </a:rPr>
              <a:t>Balance between colors and fonts;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900" dirty="0">
                <a:latin typeface="Comic Sans MS" panose="030F0702030302020204" pitchFamily="66" charset="0"/>
              </a:rPr>
              <a:t>Balance between type and size of the letters.</a:t>
            </a:r>
          </a:p>
          <a:p>
            <a:pPr marL="0" indent="0" algn="just">
              <a:buNone/>
            </a:pPr>
            <a:endParaRPr lang="pt-PT" sz="190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pt-PT" sz="1900" dirty="0"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PT" sz="19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pt-PT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pt-PT" dirty="0">
              <a:latin typeface="Comic Sans MS" panose="030F0702030302020204" pitchFamily="66" charset="0"/>
            </a:endParaRPr>
          </a:p>
          <a:p>
            <a:endParaRPr lang="pt-PT" dirty="0">
              <a:latin typeface="Comic Sans MS" panose="030F0702030302020204" pitchFamily="66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F0FF169-6055-0921-31C6-AD642065AB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80"/>
          <a:stretch/>
        </p:blipFill>
        <p:spPr>
          <a:xfrm>
            <a:off x="6730845" y="1641352"/>
            <a:ext cx="5169943" cy="4710851"/>
          </a:xfrm>
          <a:prstGeom prst="rect">
            <a:avLst/>
          </a:prstGeom>
        </p:spPr>
      </p:pic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A800CFB0-76E5-52D6-20DD-AADFB8D5DF5F}"/>
              </a:ext>
            </a:extLst>
          </p:cNvPr>
          <p:cNvCxnSpPr>
            <a:cxnSpLocks/>
          </p:cNvCxnSpPr>
          <p:nvPr/>
        </p:nvCxnSpPr>
        <p:spPr>
          <a:xfrm>
            <a:off x="6413422" y="1641352"/>
            <a:ext cx="0" cy="49315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ítulo 1">
            <a:extLst>
              <a:ext uri="{FF2B5EF4-FFF2-40B4-BE49-F238E27FC236}">
                <a16:creationId xmlns:a16="http://schemas.microsoft.com/office/drawing/2014/main" id="{867D56C8-7C81-812D-3F4A-369FEC54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37" y="749555"/>
            <a:ext cx="7254199" cy="7721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Poster Characteristics</a:t>
            </a:r>
          </a:p>
        </p:txBody>
      </p:sp>
      <p:pic>
        <p:nvPicPr>
          <p:cNvPr id="20" name="Imagem 19" descr="Uma imagem com texto&#10;&#10;Descrição gerada automaticamente">
            <a:extLst>
              <a:ext uri="{FF2B5EF4-FFF2-40B4-BE49-F238E27FC236}">
                <a16:creationId xmlns:a16="http://schemas.microsoft.com/office/drawing/2014/main" id="{7F0ABF15-E15F-C068-A03F-DDF111F86E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EEBD288E-DF2F-C7A0-6429-F5B824D48984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2" name="Picture 2" descr="The European Union | OSCE">
            <a:extLst>
              <a:ext uri="{FF2B5EF4-FFF2-40B4-BE49-F238E27FC236}">
                <a16:creationId xmlns:a16="http://schemas.microsoft.com/office/drawing/2014/main" id="{15C5FEC7-4235-5013-3AF4-7AA577ACF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7">
            <a:extLst>
              <a:ext uri="{FF2B5EF4-FFF2-40B4-BE49-F238E27FC236}">
                <a16:creationId xmlns:a16="http://schemas.microsoft.com/office/drawing/2014/main" id="{DD34B3B2-28FB-E426-1B7A-B5E6F3E04FC3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9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2">
            <a:extLst>
              <a:ext uri="{FF2B5EF4-FFF2-40B4-BE49-F238E27FC236}">
                <a16:creationId xmlns:a16="http://schemas.microsoft.com/office/drawing/2014/main" id="{51C7C878-BAB9-4184-023D-DE0908BAC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1" y="1556835"/>
            <a:ext cx="5991502" cy="4359965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n-US" sz="1900" b="1" u="sng" dirty="0">
                <a:latin typeface="Comic Sans MS" panose="030F0702030302020204" pitchFamily="66" charset="0"/>
              </a:rPr>
              <a:t>The most common components on a poster are: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1900" b="1" u="sng" dirty="0">
              <a:latin typeface="Comic Sans MS" panose="030F0702030302020204" pitchFamily="66" charset="0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omic Sans MS" panose="030F0702030302020204" pitchFamily="66" charset="0"/>
              </a:rPr>
              <a:t>Title;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omic Sans MS" panose="030F0702030302020204" pitchFamily="66" charset="0"/>
              </a:rPr>
              <a:t>Author’s identification;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omic Sans MS" panose="030F0702030302020204" pitchFamily="66" charset="0"/>
              </a:rPr>
              <a:t>Summary;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omic Sans MS" panose="030F0702030302020204" pitchFamily="66" charset="0"/>
              </a:rPr>
              <a:t>Introduction/goals;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omic Sans MS" panose="030F0702030302020204" pitchFamily="66" charset="0"/>
              </a:rPr>
              <a:t>Development – What was done;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omic Sans MS" panose="030F0702030302020204" pitchFamily="66" charset="0"/>
              </a:rPr>
              <a:t>Conclusions – Tables, graphs, images, figures, among others.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FAAA794-98C2-3C58-1052-CFEBE03CFA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80"/>
          <a:stretch/>
        </p:blipFill>
        <p:spPr>
          <a:xfrm>
            <a:off x="6730845" y="1641352"/>
            <a:ext cx="5169943" cy="4710851"/>
          </a:xfrm>
          <a:prstGeom prst="rect">
            <a:avLst/>
          </a:prstGeom>
        </p:spPr>
      </p:pic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508D1996-6CCD-BDFB-449E-F5B2433ABC57}"/>
              </a:ext>
            </a:extLst>
          </p:cNvPr>
          <p:cNvCxnSpPr>
            <a:cxnSpLocks/>
          </p:cNvCxnSpPr>
          <p:nvPr/>
        </p:nvCxnSpPr>
        <p:spPr>
          <a:xfrm>
            <a:off x="6413422" y="1641352"/>
            <a:ext cx="0" cy="49315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ítulo 1">
            <a:extLst>
              <a:ext uri="{FF2B5EF4-FFF2-40B4-BE49-F238E27FC236}">
                <a16:creationId xmlns:a16="http://schemas.microsoft.com/office/drawing/2014/main" id="{947AFB0A-4FFC-C205-F904-82DE8BBF9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37" y="749555"/>
            <a:ext cx="7254199" cy="7721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Poster Structure</a:t>
            </a:r>
          </a:p>
        </p:txBody>
      </p:sp>
      <p:pic>
        <p:nvPicPr>
          <p:cNvPr id="11" name="Imagem 10" descr="Uma imagem com texto&#10;&#10;Descrição gerada automaticamente">
            <a:extLst>
              <a:ext uri="{FF2B5EF4-FFF2-40B4-BE49-F238E27FC236}">
                <a16:creationId xmlns:a16="http://schemas.microsoft.com/office/drawing/2014/main" id="{B7EB40BA-456F-CBAE-C637-3E496FEF44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3AD96C87-A67C-E34A-912D-D031DEE2B6F7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3" name="Picture 2" descr="The European Union | OSCE">
            <a:extLst>
              <a:ext uri="{FF2B5EF4-FFF2-40B4-BE49-F238E27FC236}">
                <a16:creationId xmlns:a16="http://schemas.microsoft.com/office/drawing/2014/main" id="{78E4565E-0A8B-8CFB-BC32-B2B261256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7">
            <a:extLst>
              <a:ext uri="{FF2B5EF4-FFF2-40B4-BE49-F238E27FC236}">
                <a16:creationId xmlns:a16="http://schemas.microsoft.com/office/drawing/2014/main" id="{428009C2-D1CE-C603-BB6A-40B98FBA47C5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0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="" xmlns:p188="http://schemas.microsoft.com/office/powerpoint/2018/8/main" r:id="rId6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2">
            <a:extLst>
              <a:ext uri="{FF2B5EF4-FFF2-40B4-BE49-F238E27FC236}">
                <a16:creationId xmlns:a16="http://schemas.microsoft.com/office/drawing/2014/main" id="{51C7C878-BAB9-4184-023D-DE0908BAC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499" y="1641352"/>
            <a:ext cx="5957212" cy="411038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Too much text;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Figures without clarity (by being printed with big dimensions);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Too much variety of colors and fonts;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Titles disorganized;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Lack of identification of the institution or of the authors;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Spelling mistakes;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Lack of identification sources on the pictures and illustrations;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Lack of titles for the illustrations.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B319E4D-7047-D955-4A58-023813F5D7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80"/>
          <a:stretch/>
        </p:blipFill>
        <p:spPr>
          <a:xfrm>
            <a:off x="6730845" y="1641352"/>
            <a:ext cx="5169943" cy="4710851"/>
          </a:xfrm>
          <a:prstGeom prst="rect">
            <a:avLst/>
          </a:prstGeom>
        </p:spPr>
      </p:pic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7AFE6102-4174-3C7E-E119-66165C165662}"/>
              </a:ext>
            </a:extLst>
          </p:cNvPr>
          <p:cNvCxnSpPr>
            <a:cxnSpLocks/>
          </p:cNvCxnSpPr>
          <p:nvPr/>
        </p:nvCxnSpPr>
        <p:spPr>
          <a:xfrm>
            <a:off x="6413422" y="1641352"/>
            <a:ext cx="0" cy="49315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:a16="http://schemas.microsoft.com/office/drawing/2014/main" id="{DC4F6A04-FD6E-D368-54D8-2470B44E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37" y="749555"/>
            <a:ext cx="7646085" cy="7721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Usual Mistakes in a Poster</a:t>
            </a:r>
          </a:p>
        </p:txBody>
      </p:sp>
      <p:pic>
        <p:nvPicPr>
          <p:cNvPr id="14" name="Imagem 13" descr="Uma imagem com texto&#10;&#10;Descrição gerada automaticamente">
            <a:extLst>
              <a:ext uri="{FF2B5EF4-FFF2-40B4-BE49-F238E27FC236}">
                <a16:creationId xmlns:a16="http://schemas.microsoft.com/office/drawing/2014/main" id="{488B58F1-66A8-7690-76CA-14637E446D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5FF0CA7E-07CE-72F9-148E-2C6B2B6B09E1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6" name="Picture 2" descr="The European Union | OSCE">
            <a:extLst>
              <a:ext uri="{FF2B5EF4-FFF2-40B4-BE49-F238E27FC236}">
                <a16:creationId xmlns:a16="http://schemas.microsoft.com/office/drawing/2014/main" id="{097E68EF-A815-9BA6-E15A-4E9249DAD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01D854F1-46D0-45A3-206F-A1D032B5D638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8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1AABC6A-6380-72CF-095D-5DCF092DE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98" y="2589892"/>
            <a:ext cx="3647440" cy="767687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Poster Examples</a:t>
            </a:r>
            <a:b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pt-PT" sz="5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_</a:t>
            </a:r>
          </a:p>
        </p:txBody>
      </p:sp>
      <p:cxnSp>
        <p:nvCxnSpPr>
          <p:cNvPr id="21" name="Conexão reta 20">
            <a:extLst>
              <a:ext uri="{FF2B5EF4-FFF2-40B4-BE49-F238E27FC236}">
                <a16:creationId xmlns:a16="http://schemas.microsoft.com/office/drawing/2014/main" id="{6E02DCF4-220B-0E67-F3FE-5F3B79627424}"/>
              </a:ext>
            </a:extLst>
          </p:cNvPr>
          <p:cNvCxnSpPr>
            <a:cxnSpLocks/>
          </p:cNvCxnSpPr>
          <p:nvPr/>
        </p:nvCxnSpPr>
        <p:spPr>
          <a:xfrm>
            <a:off x="4482549" y="359445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A93DFF3B-60DA-F208-A279-027822AC0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159" y="359445"/>
            <a:ext cx="4341470" cy="6139110"/>
          </a:xfrm>
          <a:prstGeom prst="rect">
            <a:avLst/>
          </a:prstGeom>
        </p:spPr>
      </p:pic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08B7550F-5DC1-84D9-F64E-F43FE3E136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67DA84F-3CD2-B992-DD1A-0F8359A4E704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Picture 2" descr="The European Union | OSCE">
            <a:extLst>
              <a:ext uri="{FF2B5EF4-FFF2-40B4-BE49-F238E27FC236}">
                <a16:creationId xmlns:a16="http://schemas.microsoft.com/office/drawing/2014/main" id="{476EF656-891F-72B7-A1E2-91DD994E8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7">
            <a:extLst>
              <a:ext uri="{FF2B5EF4-FFF2-40B4-BE49-F238E27FC236}">
                <a16:creationId xmlns:a16="http://schemas.microsoft.com/office/drawing/2014/main" id="{8A445FF4-6148-48D4-17E5-AEA5701AEB00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1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xão reta 20">
            <a:extLst>
              <a:ext uri="{FF2B5EF4-FFF2-40B4-BE49-F238E27FC236}">
                <a16:creationId xmlns:a16="http://schemas.microsoft.com/office/drawing/2014/main" id="{6E02DCF4-220B-0E67-F3FE-5F3B79627424}"/>
              </a:ext>
            </a:extLst>
          </p:cNvPr>
          <p:cNvCxnSpPr>
            <a:cxnSpLocks/>
          </p:cNvCxnSpPr>
          <p:nvPr/>
        </p:nvCxnSpPr>
        <p:spPr>
          <a:xfrm>
            <a:off x="4482549" y="359445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4C8E9EB5-BC56-A1BF-A1DF-009BE1407584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9279" t="7974" r="8329" b="4095"/>
          <a:stretch/>
        </p:blipFill>
        <p:spPr>
          <a:xfrm>
            <a:off x="5526000" y="360000"/>
            <a:ext cx="4341600" cy="6138000"/>
          </a:xfrm>
          <a:prstGeom prst="rect">
            <a:avLst/>
          </a:prstGeom>
        </p:spPr>
      </p:pic>
      <p:sp>
        <p:nvSpPr>
          <p:cNvPr id="7" name="Título 2">
            <a:extLst>
              <a:ext uri="{FF2B5EF4-FFF2-40B4-BE49-F238E27FC236}">
                <a16:creationId xmlns:a16="http://schemas.microsoft.com/office/drawing/2014/main" id="{F6467540-69A5-169D-B445-968D0D0F9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98" y="2589892"/>
            <a:ext cx="3647440" cy="767687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Poster Examples</a:t>
            </a:r>
            <a:b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pt-PT" sz="5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_</a:t>
            </a:r>
          </a:p>
        </p:txBody>
      </p:sp>
      <p:pic>
        <p:nvPicPr>
          <p:cNvPr id="8" name="Imagem 7" descr="Uma imagem com texto&#10;&#10;Descrição gerada automaticamente">
            <a:extLst>
              <a:ext uri="{FF2B5EF4-FFF2-40B4-BE49-F238E27FC236}">
                <a16:creationId xmlns:a16="http://schemas.microsoft.com/office/drawing/2014/main" id="{6EF62D2B-64B8-92C8-F068-AD1801D45A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3012B957-30DF-EC56-B43F-13202C439F74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Picture 2" descr="The European Union | OSCE">
            <a:extLst>
              <a:ext uri="{FF2B5EF4-FFF2-40B4-BE49-F238E27FC236}">
                <a16:creationId xmlns:a16="http://schemas.microsoft.com/office/drawing/2014/main" id="{F87593BC-E569-13AB-16FB-4E4F4F7C9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7">
            <a:extLst>
              <a:ext uri="{FF2B5EF4-FFF2-40B4-BE49-F238E27FC236}">
                <a16:creationId xmlns:a16="http://schemas.microsoft.com/office/drawing/2014/main" id="{C15530DD-8B6D-DE67-F13F-EBF97A2A0D15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70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r 6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86B0D5"/>
      </a:accent1>
      <a:accent2>
        <a:srgbClr val="E5B980"/>
      </a:accent2>
      <a:accent3>
        <a:srgbClr val="C5D3A6"/>
      </a:accent3>
      <a:accent4>
        <a:srgbClr val="32ACD5"/>
      </a:accent4>
      <a:accent5>
        <a:srgbClr val="81AED3"/>
      </a:accent5>
      <a:accent6>
        <a:srgbClr val="E6CB8D"/>
      </a:accent6>
      <a:hlink>
        <a:srgbClr val="91C5C2"/>
      </a:hlink>
      <a:folHlink>
        <a:srgbClr val="80BEB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earning2 Light" id="{9B7502F6-C7CB-6840-9B9F-C037AF93F4D5}" vid="{46F876A8-3F36-AD47-A8D2-4C0505F92618}"/>
    </a:ext>
  </a:extLst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2969</TotalTime>
  <Words>939</Words>
  <Application>Microsoft Office PowerPoint</Application>
  <PresentationFormat>Ecrã Panorâmico</PresentationFormat>
  <Paragraphs>128</Paragraphs>
  <Slides>15</Slides>
  <Notes>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Poppins</vt:lpstr>
      <vt:lpstr>Segoe UI Light</vt:lpstr>
      <vt:lpstr>Trebuchet MS</vt:lpstr>
      <vt:lpstr>Wingdings</vt:lpstr>
      <vt:lpstr>Office Theme</vt:lpstr>
      <vt:lpstr>Modelo de apresentação personalizado</vt:lpstr>
      <vt:lpstr>Apresentação do PowerPoint</vt:lpstr>
      <vt:lpstr>Apresentação do PowerPoint</vt:lpstr>
      <vt:lpstr>Apresentação do PowerPoint</vt:lpstr>
      <vt:lpstr>What is a Poster?</vt:lpstr>
      <vt:lpstr>Poster Characteristics</vt:lpstr>
      <vt:lpstr>Poster Structure</vt:lpstr>
      <vt:lpstr>Usual Mistakes in a Poster</vt:lpstr>
      <vt:lpstr>Poster Examples _</vt:lpstr>
      <vt:lpstr>Poster Examples _</vt:lpstr>
      <vt:lpstr>Apresentação do PowerPoint</vt:lpstr>
      <vt:lpstr>Changing the Slide Dimensions _</vt:lpstr>
      <vt:lpstr>Changing the Dimension of a poster (to a pre-defined dimension)</vt:lpstr>
      <vt:lpstr>Changing the Dimension of a poster (to a certain dimension)</vt:lpstr>
      <vt:lpstr>Changing the Slide Dimensions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Marcelius</dc:creator>
  <cp:lastModifiedBy>JÚNIOR ABDULAI ROMÃO MANÉ</cp:lastModifiedBy>
  <cp:revision>105</cp:revision>
  <dcterms:created xsi:type="dcterms:W3CDTF">2021-10-05T02:03:23Z</dcterms:created>
  <dcterms:modified xsi:type="dcterms:W3CDTF">2024-03-22T19:13:49Z</dcterms:modified>
</cp:coreProperties>
</file>