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66" r:id="rId3"/>
  </p:sldMasterIdLst>
  <p:notesMasterIdLst>
    <p:notesMasterId r:id="rId12"/>
  </p:notesMasterIdLst>
  <p:sldIdLst>
    <p:sldId id="261" r:id="rId4"/>
    <p:sldId id="1009" r:id="rId5"/>
    <p:sldId id="1035" r:id="rId6"/>
    <p:sldId id="1036" r:id="rId7"/>
    <p:sldId id="1038" r:id="rId8"/>
    <p:sldId id="1041" r:id="rId9"/>
    <p:sldId id="956" r:id="rId10"/>
    <p:sldId id="1042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9"/>
    <a:srgbClr val="FF00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1935" autoAdjust="0"/>
  </p:normalViewPr>
  <p:slideViewPr>
    <p:cSldViewPr>
      <p:cViewPr varScale="1">
        <p:scale>
          <a:sx n="76" d="100"/>
          <a:sy n="76" d="100"/>
        </p:scale>
        <p:origin x="16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E774A-F509-4CAB-8A36-F33B3B8FE7CF}" type="datetimeFigureOut">
              <a:rPr lang="pl-PL" smtClean="0"/>
              <a:pPr/>
              <a:t>06.12.2022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C07A0-62FE-411B-88C7-42B8FACB172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81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87824" y="1772816"/>
            <a:ext cx="5688632" cy="938535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2987675" y="5805488"/>
            <a:ext cx="5832475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22E2E-29DE-41BF-B6DD-579C1D79D952}" type="datetime1">
              <a:rPr lang="pl-PL" smtClean="0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Ewa Kasperek-Golimowska 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6463-C904-47E1-BD56-844D627C57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bez nagłów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24889BA-2F76-4954-9547-3B391DCFC5C9}" type="datetime1">
              <a:rPr lang="pl-PL" smtClean="0"/>
              <a:pPr/>
              <a:t>06.12.2022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FA291DA6-90D3-4453-9E58-C43CC6B51B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E1621-BB6F-4F7F-A19B-59E35C4637F1}" type="datetime1">
              <a:rPr lang="pl-PL" smtClean="0"/>
              <a:pPr/>
              <a:t>06.12.2022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74E6B0-F5AC-403B-98C8-AC5EBC0DD45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tekst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E30C-79DE-406F-B63B-02E478A1E25D}" type="datetime1">
              <a:rPr lang="pl-PL" smtClean="0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Ewa Kasperek-Golimowska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89D2-F685-4612-B6DE-D0EC5CCDD6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ekst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grafik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3059113" y="1773238"/>
            <a:ext cx="5761037" cy="431958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pl-PL" noProof="0" dirty="0"/>
          </a:p>
        </p:txBody>
      </p:sp>
      <p:sp>
        <p:nvSpPr>
          <p:cNvPr id="8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krótkim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7824" y="1700808"/>
            <a:ext cx="5760640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Font typeface="Arial" pitchFamily="34" charset="0"/>
              <a:buChar char="•"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4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z nagłów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3BADC0AC-8359-458A-AE9D-6FC98360D02F}" type="datetime1">
              <a:rPr lang="pl-PL" smtClean="0"/>
              <a:pPr/>
              <a:t>06.12.2022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Ewa Kasperek-Golimowska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FA291DA6-90D3-4453-9E58-C43CC6B51B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Prezentacja_ogólnouniwersytecka_slajd1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8" y="333375"/>
            <a:ext cx="91408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75" r:id="rId3"/>
    <p:sldLayoutId id="2147483686" r:id="rId4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az 8" descr="Prezentacja_ogólna_slajd2_z linią nagłówkową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3" r:id="rId5"/>
    <p:sldLayoutId id="2147483676" r:id="rId6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6" descr="Prezentacja_ogólna_slajd2_bez linii nagłówkowej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sttsr.pl/wp-content/uploads/2022/08/PSTTSR-Literatura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 bwMode="auto">
          <a:xfrm>
            <a:off x="755576" y="1772816"/>
            <a:ext cx="799288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1400" dirty="0"/>
              <a:t> </a:t>
            </a:r>
            <a:endParaRPr lang="pl-PL" b="1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0"/>
          </p:nvPr>
        </p:nvSpPr>
        <p:spPr>
          <a:xfrm>
            <a:off x="575556" y="2276872"/>
            <a:ext cx="7992888" cy="1872184"/>
          </a:xfrm>
        </p:spPr>
        <p:txBody>
          <a:bodyPr/>
          <a:lstStyle/>
          <a:p>
            <a:r>
              <a:rPr lang="pl-PL" dirty="0"/>
              <a:t>Podejście Skoncentrowane na Rozwiązaniach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>
                <a:solidFill>
                  <a:srgbClr val="002D69"/>
                </a:solidFill>
              </a:rPr>
              <a:t>Co proponuje podejście skoncentrowane na rozwiązaniach (PSR, TSR)?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214438"/>
            <a:ext cx="8786813" cy="5214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Zachęca do poszukiwania rozwiązań, nie rozwiązań problemu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Zachęca do poszukiwań – do dla tej konkretnej osoby, w jej środowisku, co pomoże zrealizować jej cele.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0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Filozofia centralna: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Jeśli coś się nie zepsuło, nie naprawiaj tego.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Jeśli coś działa, rob tego więcej.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r>
              <a:rPr lang="pl-PL" sz="2000" dirty="0">
                <a:solidFill>
                  <a:srgbClr val="002D69"/>
                </a:solidFill>
                <a:cs typeface="Arial" pitchFamily="34" charset="0"/>
              </a:rPr>
              <a:t>Jeśli coś nie działa, zrób inaczej.  </a:t>
            </a:r>
          </a:p>
          <a:p>
            <a:pPr marL="457200" indent="-457200" algn="just" eaLnBrk="1" fontAlgn="auto" hangingPunct="1">
              <a:lnSpc>
                <a:spcPct val="120000"/>
              </a:lnSpc>
              <a:spcAft>
                <a:spcPts val="0"/>
              </a:spcAft>
              <a:buAutoNum type="arabicPeriod"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sz="20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</a:t>
            </a:r>
            <a:r>
              <a:rPr lang="pl-PL" sz="2400" dirty="0">
                <a:solidFill>
                  <a:srgbClr val="002D69"/>
                </a:solidFill>
              </a:rPr>
              <a:t>Co proponuje podejście skoncentrowane na rozwiązaniach?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214438"/>
            <a:ext cx="8786813" cy="5214937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dirty="0">
                <a:solidFill>
                  <a:srgbClr val="002D69"/>
                </a:solidFill>
              </a:rPr>
              <a:t>Wymaga  przeanalizowania: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 potrzeb nastolatka, a nie jego problemów,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 jego zasobów i mocnych stron, a nie deficytów i zaburzeń,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 jego dotychczasowych osiągnięć, a nie porażek i potknięć,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wyjątków od sytuacji problemowej, a nie częstości występowania i rozmiarów problemu,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wyraźnego nakreślenia i budowania pożądanej przyszłości, zamiast zajmowania się mroczną, trudną i odbierającej siły przeszłością.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dirty="0">
                <a:solidFill>
                  <a:srgbClr val="002D69"/>
                </a:solidFill>
              </a:rPr>
              <a:t>Podstawą skuteczności podejścia TSR jest aktywność jednostki, która mając poczucie podmiotowości i kompetencji jest zazwyczaj gotowa do podjęcia próby zmian w swoim życiu</a:t>
            </a:r>
            <a:r>
              <a:rPr lang="pl-PL" sz="1400" dirty="0">
                <a:solidFill>
                  <a:srgbClr val="002D69"/>
                </a:solidFill>
              </a:rPr>
              <a:t> </a:t>
            </a:r>
            <a:r>
              <a:rPr lang="pl-PL" sz="1500" dirty="0">
                <a:solidFill>
                  <a:srgbClr val="002D69"/>
                </a:solidFill>
              </a:rPr>
              <a:t>( Kosman, 2013, Założenia terapii skoncentrowanej na rozwiązaniach). </a:t>
            </a:r>
            <a:endParaRPr lang="pl-PL" sz="1500" dirty="0">
              <a:solidFill>
                <a:srgbClr val="002D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		</a:t>
            </a:r>
            <a:r>
              <a:rPr lang="pl-PL" sz="2400" dirty="0">
                <a:solidFill>
                  <a:srgbClr val="002D69"/>
                </a:solidFill>
              </a:rPr>
              <a:t>Jakiego rozmówcy potrzebują młodzi ludzie? </a:t>
            </a:r>
            <a:br>
              <a:rPr lang="pl-PL" sz="2400" dirty="0">
                <a:solidFill>
                  <a:srgbClr val="002D69"/>
                </a:solidFill>
              </a:rPr>
            </a:br>
            <a:endParaRPr lang="pl-PL" sz="2400" b="1" dirty="0">
              <a:solidFill>
                <a:srgbClr val="002D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214438"/>
            <a:ext cx="8786813" cy="5214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kogoś, kto ich wysłucha,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pozwoli się sprawdzić w działaniu, 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</a:rPr>
              <a:t> zaakceptuje takimi, jakimi są,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będzie go można obdarzyć zaufaniem,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bardziej coacha  niż eksperta,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      </a:t>
            </a:r>
            <a:r>
              <a:rPr lang="pl-PL" sz="2400" dirty="0">
                <a:solidFill>
                  <a:srgbClr val="002D69"/>
                </a:solidFill>
              </a:rPr>
              <a:t>Dlaczego podejście skoncentrowane</a:t>
            </a:r>
            <a:br>
              <a:rPr lang="pl-PL" sz="2400" dirty="0">
                <a:solidFill>
                  <a:srgbClr val="002D69"/>
                </a:solidFill>
              </a:rPr>
            </a:br>
            <a:r>
              <a:rPr lang="pl-PL" sz="2400" dirty="0">
                <a:solidFill>
                  <a:srgbClr val="002D69"/>
                </a:solidFill>
              </a:rPr>
              <a:t>	 na rozwiązaniach dla młodzieży? 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628800"/>
            <a:ext cx="8786813" cy="48005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5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23528" y="1772816"/>
            <a:ext cx="7848872" cy="7737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Nie ma gotowych rozwiązań, dorosłych poszukuje ich wraz z nastolatkiem, dzięki czemu: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nie czuje się on taki sam jak inni, ale ma zachowaną indywidualność;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nie jest  typowy, jest niezwykły, oryginalny;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sam konstruuje rozwiązania,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nie kwestionuje się jego doświadczeń,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szanuje się uczucia,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świat i jego interpretacje dokonywane przez nastolatka są uznawane za prawdę; nie forsuje się jedynej i słusznej prawdy,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dzięki temu wzmacnia się odpowiedzialność nastolatka za wybory, których dokonuje,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143000"/>
          </a:xfrm>
        </p:spPr>
        <p:txBody>
          <a:bodyPr/>
          <a:lstStyle/>
          <a:p>
            <a:pPr eaLnBrk="1" hangingPunct="1">
              <a:defRPr/>
            </a:pPr>
            <a:br>
              <a:rPr lang="pl-PL" sz="2400" dirty="0"/>
            </a:br>
            <a:r>
              <a:rPr lang="pl-PL" sz="2400" dirty="0"/>
              <a:t>	       </a:t>
            </a:r>
            <a:r>
              <a:rPr lang="pl-PL" sz="2400" dirty="0">
                <a:solidFill>
                  <a:srgbClr val="002D69"/>
                </a:solidFill>
              </a:rPr>
              <a:t>Dlaczego podejście skoncentrowane</a:t>
            </a:r>
            <a:br>
              <a:rPr lang="pl-PL" sz="2400" dirty="0">
                <a:solidFill>
                  <a:srgbClr val="002D69"/>
                </a:solidFill>
              </a:rPr>
            </a:br>
            <a:r>
              <a:rPr lang="pl-PL" sz="2400" dirty="0">
                <a:solidFill>
                  <a:srgbClr val="002D69"/>
                </a:solidFill>
              </a:rPr>
              <a:t>	 na rozwiązaniach dla młodzieży? </a:t>
            </a:r>
            <a:br>
              <a:rPr lang="pl-PL" sz="2400" dirty="0"/>
            </a:b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75" y="1628800"/>
            <a:ext cx="8786813" cy="48005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sz="2400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BB88F-DD9F-4CF5-A4D8-56C3E9FB2334}" type="slidenum">
              <a:rPr lang="pl-PL"/>
              <a:pPr>
                <a:defRPr/>
              </a:pPr>
              <a:t>6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23528" y="1772816"/>
            <a:ext cx="7848872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skoncentrowanie na pozytywnych wyjątkach i zasobach daje siłę i wiarę,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  <a:cs typeface="Arial" pitchFamily="34" charset="0"/>
              </a:rPr>
              <a:t> nakierowanie na kontekst (warunki), w którym wystąpiło dane zachowanie, często uczy nastolatka rozszerzenia pola widzenia</a:t>
            </a:r>
            <a:r>
              <a:rPr lang="pl-PL" dirty="0">
                <a:solidFill>
                  <a:srgbClr val="002D69"/>
                </a:solidFill>
                <a:cs typeface="Arial" pitchFamily="34" charset="0"/>
                <a:sym typeface="Wingdings" pitchFamily="2" charset="2"/>
              </a:rPr>
              <a:t>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pl-PL" dirty="0">
                <a:solidFill>
                  <a:srgbClr val="002D69"/>
                </a:solidFill>
              </a:rPr>
              <a:t> definiowanie i konstruowanie wizji pożądanej przyszłości daje nadzieję i pomaga odpowiedzieć na pytania: kim jestem? co mam robić? gdzie chcę iść? </a:t>
            </a: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Char char="•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Char char="-"/>
              <a:defRPr/>
            </a:pPr>
            <a:endParaRPr lang="pl-PL" dirty="0">
              <a:solidFill>
                <a:srgbClr val="002D69"/>
              </a:solidFill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pl-PL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1800" dirty="0"/>
              <a:t>Adolescentowi na tym etapie potrzebny jest mądry dorosły, który będzie mu towarzyszyć – na drodze ponownej </a:t>
            </a:r>
            <a:r>
              <a:rPr lang="pl-PL" sz="1800" dirty="0" err="1"/>
              <a:t>indywiduacji</a:t>
            </a:r>
            <a:r>
              <a:rPr lang="pl-PL" sz="1800" dirty="0"/>
              <a:t> i separacji. </a:t>
            </a:r>
          </a:p>
          <a:p>
            <a:pPr>
              <a:buFont typeface="Arial" pitchFamily="34" charset="0"/>
              <a:buChar char="•"/>
            </a:pPr>
            <a:endParaRPr lang="pl-PL" sz="1800" dirty="0"/>
          </a:p>
          <a:p>
            <a:pPr>
              <a:buFont typeface="Arial" pitchFamily="34" charset="0"/>
              <a:buChar char="•"/>
            </a:pPr>
            <a:r>
              <a:rPr lang="pl-PL" sz="1800" dirty="0"/>
              <a:t>Adolescent jest jednostką nieustannie poszukującą, kreującą swoją osobowość, kształtującą tożsamość. Na biologicznie zaprogramowany rozwój, nakładają się oczekiwania społeczne – rodzinne, rówieśnicze, czy też te związane z </a:t>
            </a:r>
            <a:r>
              <a:rPr lang="pl-PL" sz="1800"/>
              <a:t>mediami społecznościowymi. </a:t>
            </a:r>
            <a:endParaRPr lang="pl-PL" sz="1800" dirty="0"/>
          </a:p>
          <a:p>
            <a:pPr>
              <a:buFont typeface="Arial" pitchFamily="34" charset="0"/>
              <a:buChar char="•"/>
            </a:pPr>
            <a:endParaRPr lang="pl-PL" sz="2400" dirty="0">
              <a:latin typeface="+mn-lt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79096" cy="1012974"/>
          </a:xfrm>
        </p:spPr>
        <p:txBody>
          <a:bodyPr/>
          <a:lstStyle/>
          <a:p>
            <a:r>
              <a:rPr lang="pl-PL" sz="2400" b="1" dirty="0">
                <a:latin typeface="+mn-lt"/>
              </a:rPr>
              <a:t>	  </a:t>
            </a:r>
            <a:r>
              <a:rPr lang="pl-PL" sz="2400" b="1" dirty="0"/>
              <a:t> </a:t>
            </a:r>
            <a:r>
              <a:rPr lang="pl-PL" sz="2400" b="1" dirty="0">
                <a:latin typeface="+mn-lt"/>
              </a:rPr>
              <a:t>Podsumowując: </a:t>
            </a:r>
          </a:p>
        </p:txBody>
      </p:sp>
    </p:spTree>
    <p:extLst>
      <p:ext uri="{BB962C8B-B14F-4D97-AF65-F5344CB8AC3E}">
        <p14:creationId xmlns:p14="http://schemas.microsoft.com/office/powerpoint/2010/main" val="163337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Literaturę w języku polskim  na temat Podejścia Skoncentrowanego  na Rozwiązaniach można zaleźć na stronie:</a:t>
            </a:r>
          </a:p>
          <a:p>
            <a:pPr>
              <a:buFont typeface="Arial" pitchFamily="34" charset="0"/>
              <a:buChar char="•"/>
            </a:pPr>
            <a:endParaRPr lang="pl-PL" sz="2400" dirty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pl-PL" sz="2400">
                <a:latin typeface="+mn-lt"/>
                <a:hlinkClick r:id="rId2"/>
              </a:rPr>
              <a:t>https://psttsr.pl/wp-content/uploads/2022/08/PSTTSR-Literatura.pdf</a:t>
            </a:r>
            <a:r>
              <a:rPr lang="pl-PL" sz="2400">
                <a:latin typeface="+mn-lt"/>
              </a:rPr>
              <a:t> </a:t>
            </a:r>
            <a:endParaRPr lang="pl-PL" sz="2400" dirty="0">
              <a:latin typeface="+mn-lt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79096" cy="1012974"/>
          </a:xfrm>
        </p:spPr>
        <p:txBody>
          <a:bodyPr/>
          <a:lstStyle/>
          <a:p>
            <a:r>
              <a:rPr lang="pl-PL" sz="2400" b="1" dirty="0">
                <a:latin typeface="+mn-lt"/>
              </a:rPr>
              <a:t>	  </a:t>
            </a:r>
            <a:r>
              <a:rPr lang="pl-PL" sz="2400" b="1" dirty="0"/>
              <a:t> </a:t>
            </a:r>
            <a:r>
              <a:rPr lang="pl-PL" sz="2400" b="1" dirty="0">
                <a:latin typeface="+mn-lt"/>
              </a:rPr>
              <a:t>Literatura : </a:t>
            </a:r>
          </a:p>
        </p:txBody>
      </p:sp>
    </p:spTree>
    <p:extLst>
      <p:ext uri="{BB962C8B-B14F-4D97-AF65-F5344CB8AC3E}">
        <p14:creationId xmlns:p14="http://schemas.microsoft.com/office/powerpoint/2010/main" val="34082896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_UAM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rgbClr val="002D69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lajd kolej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ajd niestandardowy bez nagłówk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Prezentacja_UAM</Template>
  <TotalTime>4102</TotalTime>
  <Words>507</Words>
  <Application>Microsoft Office PowerPoint</Application>
  <PresentationFormat>Pokaz na ekranie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Prezentacja_UAM</vt:lpstr>
      <vt:lpstr>Slajd kolejny</vt:lpstr>
      <vt:lpstr>Slajd niestandardowy bez nagłówka</vt:lpstr>
      <vt:lpstr> </vt:lpstr>
      <vt:lpstr>  Co proponuje podejście skoncentrowane na rozwiązaniach (PSR, TSR)? </vt:lpstr>
      <vt:lpstr>   Co proponuje podejście skoncentrowane na rozwiązaniach? </vt:lpstr>
      <vt:lpstr>    Jakiego rozmówcy potrzebują młodzi ludzie?  </vt:lpstr>
      <vt:lpstr>         Dlaczego podejście skoncentrowane   na rozwiązaniach dla młodzieży?  </vt:lpstr>
      <vt:lpstr>         Dlaczego podejście skoncentrowane   na rozwiązaniach dla młodzieży?  </vt:lpstr>
      <vt:lpstr>    Podsumowując: </vt:lpstr>
      <vt:lpstr>    Literatura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mówić żeby dzieciaki nas słuchały?</dc:title>
  <dc:creator>WSE</dc:creator>
  <cp:lastModifiedBy>Anna G</cp:lastModifiedBy>
  <cp:revision>373</cp:revision>
  <dcterms:created xsi:type="dcterms:W3CDTF">2016-10-01T10:56:46Z</dcterms:created>
  <dcterms:modified xsi:type="dcterms:W3CDTF">2022-12-06T11:52:11Z</dcterms:modified>
</cp:coreProperties>
</file>