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6" r:id="rId3"/>
  </p:sldMasterIdLst>
  <p:notesMasterIdLst>
    <p:notesMasterId r:id="rId14"/>
  </p:notesMasterIdLst>
  <p:sldIdLst>
    <p:sldId id="1014" r:id="rId4"/>
    <p:sldId id="995" r:id="rId5"/>
    <p:sldId id="990" r:id="rId6"/>
    <p:sldId id="997" r:id="rId7"/>
    <p:sldId id="1029" r:id="rId8"/>
    <p:sldId id="1026" r:id="rId9"/>
    <p:sldId id="1028" r:id="rId10"/>
    <p:sldId id="992" r:id="rId11"/>
    <p:sldId id="1013" r:id="rId12"/>
    <p:sldId id="1004" r:id="rId1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FF00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1935" autoAdjust="0"/>
  </p:normalViewPr>
  <p:slideViewPr>
    <p:cSldViewPr>
      <p:cViewPr varScale="1">
        <p:scale>
          <a:sx n="76" d="100"/>
          <a:sy n="76" d="100"/>
        </p:scale>
        <p:origin x="16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774A-F509-4CAB-8A36-F33B3B8FE7CF}" type="datetimeFigureOut">
              <a:rPr lang="pl-PL" smtClean="0"/>
              <a:pPr/>
              <a:t>10.11.2022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07A0-62FE-411B-88C7-42B8FACB17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81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688632" cy="93853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5" y="5805488"/>
            <a:ext cx="58324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2E2E-29DE-41BF-B6DD-579C1D79D952}" type="datetime1">
              <a:rPr lang="pl-PL" smtClean="0"/>
              <a:pPr>
                <a:defRPr/>
              </a:pPr>
              <a:t>10.11.2022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Ewa Kasperek-Golimowska 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F6463-C904-47E1-BD56-844D627C57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24889BA-2F76-4954-9547-3B391DCFC5C9}" type="datetime1">
              <a:rPr lang="pl-PL" smtClean="0"/>
              <a:pPr/>
              <a:t>10.11.2022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A291DA6-90D3-4453-9E58-C43CC6B51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E1621-BB6F-4F7F-A19B-59E35C4637F1}" type="datetime1">
              <a:rPr lang="pl-PL" smtClean="0"/>
              <a:pPr/>
              <a:t>10.11.2022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74E6B0-F5AC-403B-98C8-AC5EBC0DD45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E30C-79DE-406F-B63B-02E478A1E25D}" type="datetime1">
              <a:rPr lang="pl-PL" smtClean="0"/>
              <a:pPr>
                <a:defRPr/>
              </a:pPr>
              <a:t>10.11.2022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Ewa Kasperek-Golimowska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89D2-F685-4612-B6DE-D0EC5CCDD6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BADC0AC-8359-458A-AE9D-6FC98360D02F}" type="datetime1">
              <a:rPr lang="pl-PL" smtClean="0"/>
              <a:pPr/>
              <a:t>10.11.2022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A291DA6-90D3-4453-9E58-C43CC6B51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8" descr="Prezentacja_ogólnouniwersytecka_slajd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333375"/>
            <a:ext cx="91408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5" r:id="rId3"/>
    <p:sldLayoutId id="2147483686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8" descr="Prezentacja_ogólna_slajd2_z linią nagłówkową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6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6" descr="Prezentacja_ogólna_slajd2_bez linii nagłówkowe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2000" dirty="0">
              <a:solidFill>
                <a:srgbClr val="002D69"/>
              </a:solidFill>
            </a:endParaRPr>
          </a:p>
          <a:p>
            <a:pPr lvl="0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Prezentacja numer 1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</a:t>
            </a:fld>
            <a:endParaRPr lang="pl-P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95536" y="1484784"/>
            <a:ext cx="8352928" cy="4752528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+mn-lt"/>
              </a:rPr>
              <a:t>Z pewnością ulegnie różnym pokusom wieku nastoletniego i przejdzie przez kilka bolesnych doświadczeń,</a:t>
            </a:r>
          </a:p>
          <a:p>
            <a:pPr marL="457200" indent="-457200">
              <a:buFont typeface="+mj-lt"/>
              <a:buAutoNum type="arabicPeriod"/>
            </a:pPr>
            <a:endParaRPr lang="pl-PL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+mn-lt"/>
              </a:rPr>
              <a:t>Będzie aktywnie starał/a się wyklarować swój stosunek do następujących rzeczy: alkoholu, marihuany (i innych narkotyków), seksu, pornografii </a:t>
            </a:r>
            <a:br>
              <a:rPr lang="pl-PL" dirty="0">
                <a:latin typeface="+mn-lt"/>
              </a:rPr>
            </a:br>
            <a:r>
              <a:rPr lang="pl-PL" dirty="0">
                <a:latin typeface="+mn-lt"/>
              </a:rPr>
              <a:t>i zakochania,</a:t>
            </a:r>
          </a:p>
          <a:p>
            <a:pPr marL="457200" indent="-457200">
              <a:buFont typeface="+mj-lt"/>
              <a:buAutoNum type="arabicPeriod"/>
            </a:pPr>
            <a:endParaRPr lang="pl-PL" dirty="0">
              <a:latin typeface="+mn-lt"/>
            </a:endParaRPr>
          </a:p>
          <a:p>
            <a:pPr marL="457200" indent="-457200">
              <a:buFont typeface="+mj-lt"/>
              <a:buAutoNum type="arabicPeriod"/>
            </a:pPr>
            <a:r>
              <a:rPr lang="pl-PL" dirty="0">
                <a:latin typeface="+mn-lt"/>
              </a:rPr>
              <a:t>Zacznie skrupulatnie rozróżniać, o czym można rozmawiać z rodzicami, </a:t>
            </a:r>
          </a:p>
          <a:p>
            <a:pPr marL="457200" indent="-457200"/>
            <a:r>
              <a:rPr lang="pl-PL" dirty="0">
                <a:latin typeface="+mn-lt"/>
              </a:rPr>
              <a:t>a o czym z rówieśnikami,</a:t>
            </a:r>
          </a:p>
          <a:p>
            <a:pPr marL="457200" indent="-457200">
              <a:buFont typeface="+mj-lt"/>
              <a:buAutoNum type="arabicPeriod"/>
            </a:pPr>
            <a:endParaRPr lang="pl-PL" dirty="0">
              <a:latin typeface="+mn-lt"/>
            </a:endParaRPr>
          </a:p>
          <a:p>
            <a:pPr marL="0" indent="0"/>
            <a:r>
              <a:rPr lang="pl-PL" dirty="0">
                <a:latin typeface="+mn-lt"/>
              </a:rPr>
              <a:t>Wszystkie działania, jakie podejmie w najbliższych latach, będzie podejmować  </a:t>
            </a:r>
            <a:r>
              <a:rPr lang="pl-PL" b="1" dirty="0">
                <a:latin typeface="+mn-lt"/>
              </a:rPr>
              <a:t>DLA SIEBIE, </a:t>
            </a:r>
            <a:r>
              <a:rPr lang="pl-PL" dirty="0">
                <a:latin typeface="+mn-lt"/>
              </a:rPr>
              <a:t>a nie przeciwko rodzicom, czy dorosłym</a:t>
            </a:r>
            <a:r>
              <a:rPr lang="pl-PL">
                <a:latin typeface="+mn-lt"/>
              </a:rPr>
              <a:t>. </a:t>
            </a:r>
            <a:endParaRPr lang="pl-PL" dirty="0">
              <a:latin typeface="+mn-lt"/>
            </a:endParaRP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2627784" y="404664"/>
            <a:ext cx="5987008" cy="1012974"/>
          </a:xfrm>
        </p:spPr>
        <p:txBody>
          <a:bodyPr/>
          <a:lstStyle/>
          <a:p>
            <a:r>
              <a:rPr lang="pl-PL" sz="2400" b="1" dirty="0">
                <a:latin typeface="+mj-lt"/>
              </a:rPr>
              <a:t>Dorastanie, jako etap, w którym nastolatek:  </a:t>
            </a:r>
            <a:r>
              <a:rPr lang="pl-PL" sz="1000" b="1" dirty="0">
                <a:latin typeface="+mj-lt"/>
              </a:rPr>
              <a:t>(według </a:t>
            </a:r>
            <a:r>
              <a:rPr lang="pl-PL" sz="1000" b="1" dirty="0" err="1">
                <a:latin typeface="+mj-lt"/>
              </a:rPr>
              <a:t>Juula</a:t>
            </a:r>
            <a:r>
              <a:rPr lang="pl-PL" sz="1000" b="1" dirty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808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Adolescencja przyjdzie -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marL="0" indent="0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Nawet,</a:t>
            </a:r>
          </a:p>
          <a:p>
            <a:pPr marL="0" indent="0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 jeśli jest to trudne dla dorosłych</a:t>
            </a:r>
          </a:p>
          <a:p>
            <a:pPr marL="0" indent="0" eaLnBrk="1" hangingPunct="1">
              <a:buNone/>
            </a:pPr>
            <a:r>
              <a:rPr lang="en-US" sz="2000" dirty="0">
                <a:solidFill>
                  <a:srgbClr val="002D69"/>
                </a:solidFill>
              </a:rPr>
              <a:t> </a:t>
            </a: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49FE1FA3-A25A-C466-91AE-C269A6AE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779889"/>
            <a:ext cx="3627434" cy="3298222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1B9A5CD1-4D83-D301-3559-48A6BE152A03}"/>
              </a:ext>
            </a:extLst>
          </p:cNvPr>
          <p:cNvSpPr txBox="1"/>
          <p:nvPr/>
        </p:nvSpPr>
        <p:spPr>
          <a:xfrm>
            <a:off x="3627434" y="5356072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https://demotywatory.pl/5039460/Synu-kiedy-dorosniesz-chcialbym-abys-byl-niezalezny-pewny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Już dorosła? Nastolatka?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eaLnBrk="1" hangingPunct="1">
              <a:buNone/>
            </a:pPr>
            <a:br>
              <a:rPr lang="pl-PL" sz="1600" b="1" dirty="0"/>
            </a:b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1600" b="1" dirty="0"/>
          </a:p>
          <a:p>
            <a:pPr eaLnBrk="1" hangingPunct="1">
              <a:buNone/>
            </a:pPr>
            <a:endParaRPr lang="pl-PL" sz="800" b="1" dirty="0"/>
          </a:p>
          <a:p>
            <a:pPr eaLnBrk="1" hangingPunct="1">
              <a:buNone/>
            </a:pPr>
            <a:endParaRPr lang="pl-PL" sz="800" b="1" dirty="0"/>
          </a:p>
          <a:p>
            <a:pPr eaLnBrk="1" hangingPunct="1">
              <a:buNone/>
            </a:pPr>
            <a:r>
              <a:rPr lang="pl-PL" sz="800" b="1" dirty="0"/>
              <a:t>https://www.independent.co.uk/arts-entertainment/music/features/madonna-madame-x-age-controversy-sexism-career-billboard-pop-music-a8955036.html</a:t>
            </a:r>
            <a:endParaRPr lang="pl-PL" sz="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3D623B3-071D-D06E-F18D-FC38AB848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396" y="1691489"/>
            <a:ext cx="5255207" cy="34750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Już dorosły? Nastolatek? 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lvl="0"/>
            <a:endParaRPr lang="pl-PL" sz="1600" dirty="0"/>
          </a:p>
          <a:p>
            <a:pPr eaLnBrk="1" hangingPunct="1">
              <a:buNone/>
            </a:pPr>
            <a:br>
              <a:rPr lang="pl-PL" sz="1600" b="1" dirty="0"/>
            </a:br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1157374-447A-E82E-85B3-3FCE7B079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954" y="1667180"/>
            <a:ext cx="4349333" cy="2895364"/>
          </a:xfrm>
          <a:prstGeom prst="rect">
            <a:avLst/>
          </a:prstGeom>
          <a:noFill/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18D94280-FF2B-5FE0-D9CF-6A6478EFEEB7}"/>
              </a:ext>
            </a:extLst>
          </p:cNvPr>
          <p:cNvSpPr txBox="1"/>
          <p:nvPr/>
        </p:nvSpPr>
        <p:spPr>
          <a:xfrm>
            <a:off x="4258152" y="5645219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800" dirty="0"/>
              <a:t>https://sport.se.pl/pilka-nozna/reprezentacja-polski/ronaldo-nie-zagra-przez-5-miesiecy-straszliwa-diagnoza-po-finale-euro-2016-aa-aNNG-jBYS-wHuV.html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Mózg nastolatka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/>
            <a:endParaRPr lang="pl-PL" sz="2000" dirty="0">
              <a:solidFill>
                <a:srgbClr val="002D69"/>
              </a:solidFill>
            </a:endParaRPr>
          </a:p>
          <a:p>
            <a:pPr lvl="0"/>
            <a:endParaRPr lang="pl-PL" sz="2000" dirty="0">
              <a:solidFill>
                <a:srgbClr val="002D69"/>
              </a:solidFill>
            </a:endParaRPr>
          </a:p>
          <a:p>
            <a:pPr lvl="0"/>
            <a:r>
              <a:rPr lang="pl-PL" sz="2000" dirty="0">
                <a:solidFill>
                  <a:srgbClr val="002D69"/>
                </a:solidFill>
              </a:rPr>
              <a:t>To nie hormony, ale zmiany rozwojowe w mózgu odpowiadają za kształtowanie doświadczeń nastolatków,</a:t>
            </a:r>
          </a:p>
          <a:p>
            <a:pPr lvl="0"/>
            <a:r>
              <a:rPr lang="pl-PL" sz="2000" dirty="0">
                <a:solidFill>
                  <a:srgbClr val="002D69"/>
                </a:solidFill>
              </a:rPr>
              <a:t>W okresie dorastania zwiększa się aktywność układu dopaminowego, związanego z dążeniem do nagrody, stąd: nastolatki większą wagę przywiązują do spodziewanych korzyści i pozytywnych aspektów danego doświadczania niż do ryzyka, którego są w pełni świadome,</a:t>
            </a:r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/>
          </a:p>
          <a:p>
            <a:pPr algn="just" eaLnBrk="1" hangingPunct="1">
              <a:buNone/>
            </a:pPr>
            <a:r>
              <a:rPr lang="pl-PL" sz="1600" dirty="0">
                <a:solidFill>
                  <a:srgbClr val="002D69"/>
                </a:solidFill>
              </a:rPr>
              <a:t>Źródło: </a:t>
            </a:r>
            <a:r>
              <a:rPr lang="pl-PL" sz="1600" dirty="0" err="1">
                <a:solidFill>
                  <a:srgbClr val="002D69"/>
                </a:solidFill>
              </a:rPr>
              <a:t>Sigel</a:t>
            </a:r>
            <a:r>
              <a:rPr lang="pl-PL" sz="1600" dirty="0">
                <a:solidFill>
                  <a:srgbClr val="002D69"/>
                </a:solidFill>
              </a:rPr>
              <a:t> (2016) Burza w mózgu nastolatka. </a:t>
            </a:r>
          </a:p>
          <a:p>
            <a:pPr algn="just" eaLnBrk="1" hangingPunct="1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2351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                </a:t>
            </a:r>
            <a:r>
              <a:rPr lang="pl-PL" sz="2400" b="1" dirty="0">
                <a:solidFill>
                  <a:srgbClr val="002D69"/>
                </a:solidFill>
              </a:rPr>
              <a:t>Mózg nastolatka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>
              <a:buNone/>
            </a:pPr>
            <a:r>
              <a:rPr lang="pl-PL" sz="2000" dirty="0">
                <a:solidFill>
                  <a:srgbClr val="002D69"/>
                </a:solidFill>
              </a:rPr>
              <a:t>Dążenie do nagrody przejawia się w trzech tendencjach:</a:t>
            </a:r>
          </a:p>
          <a:p>
            <a:pPr marL="457200" lvl="0" indent="-457200">
              <a:buAutoNum type="arabicPeriod"/>
            </a:pPr>
            <a:r>
              <a:rPr lang="pl-PL" sz="2000" dirty="0">
                <a:solidFill>
                  <a:srgbClr val="002D69"/>
                </a:solidFill>
              </a:rPr>
              <a:t>Impulsywność – brak odstępu między impulsem a działaniem</a:t>
            </a:r>
          </a:p>
          <a:p>
            <a:pPr marL="457200" lvl="0" indent="-457200">
              <a:buNone/>
            </a:pPr>
            <a:r>
              <a:rPr lang="pl-PL" sz="2000" dirty="0">
                <a:solidFill>
                  <a:srgbClr val="002D69"/>
                </a:solidFill>
              </a:rPr>
              <a:t>Zalecenia dla praktyki: rozwijanie refleksji i samoświadomości. </a:t>
            </a:r>
          </a:p>
          <a:p>
            <a:pPr marL="457200" lvl="0" indent="-457200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marL="457200" lvl="0" indent="-457200">
              <a:buNone/>
            </a:pPr>
            <a:r>
              <a:rPr lang="pl-PL" sz="2000" dirty="0">
                <a:solidFill>
                  <a:srgbClr val="002D69"/>
                </a:solidFill>
              </a:rPr>
              <a:t>2. Podatność na uzależnienia – zwiększające uwalnianie dopaminy,</a:t>
            </a:r>
          </a:p>
          <a:p>
            <a:pPr marL="457200" lvl="0" indent="-457200">
              <a:buNone/>
            </a:pPr>
            <a:r>
              <a:rPr lang="pl-PL" sz="2000" dirty="0">
                <a:solidFill>
                  <a:srgbClr val="002D69"/>
                </a:solidFill>
              </a:rPr>
              <a:t>Zalecenia dla praktyki: wykształcanie innych, zdrowych sposób na uwalnianie dopaminy  (począwszy od jedzenia dojrzałych bananów, truskawek, awokado; ograniczenia spożywania cukrów i tłuszczy,  poprzez słuchanie energetycznej muzyki, aktywność fizyczną i medytację, na adekwatnym ustaleniu celów i ich realizacji,  kończąc)</a:t>
            </a:r>
          </a:p>
          <a:p>
            <a:pPr marL="457200" lvl="0" indent="-457200">
              <a:buNone/>
            </a:pPr>
            <a:r>
              <a:rPr lang="pl-PL" sz="2000" dirty="0">
                <a:solidFill>
                  <a:srgbClr val="002D69"/>
                </a:solidFill>
              </a:rPr>
              <a:t>   </a:t>
            </a: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1600" dirty="0">
                <a:solidFill>
                  <a:srgbClr val="002D69"/>
                </a:solidFill>
              </a:rPr>
              <a:t>Źródło: </a:t>
            </a:r>
            <a:r>
              <a:rPr lang="pl-PL" sz="1600" dirty="0" err="1">
                <a:solidFill>
                  <a:srgbClr val="002D69"/>
                </a:solidFill>
              </a:rPr>
              <a:t>Sigel</a:t>
            </a:r>
            <a:r>
              <a:rPr lang="pl-PL" sz="1600" dirty="0">
                <a:solidFill>
                  <a:srgbClr val="002D69"/>
                </a:solidFill>
              </a:rPr>
              <a:t> (2016) Burza w mózgu nastolatka. </a:t>
            </a:r>
          </a:p>
          <a:p>
            <a:pPr algn="just" eaLnBrk="1" hangingPunct="1">
              <a:buNone/>
            </a:pPr>
            <a:r>
              <a:rPr lang="pl-PL" sz="1600" dirty="0">
                <a:solidFill>
                  <a:srgbClr val="002D69"/>
                </a:solidFill>
              </a:rPr>
              <a:t>https://www.ncbi.nlm.nih.gov/pmc/articles/PMC4769029/</a:t>
            </a: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1600" dirty="0">
                <a:solidFill>
                  <a:srgbClr val="002D69"/>
                </a:solidFill>
              </a:rPr>
              <a:t>Źródło: </a:t>
            </a:r>
            <a:r>
              <a:rPr lang="pl-PL" sz="1600" dirty="0" err="1">
                <a:solidFill>
                  <a:srgbClr val="002D69"/>
                </a:solidFill>
              </a:rPr>
              <a:t>Sigel</a:t>
            </a:r>
            <a:r>
              <a:rPr lang="pl-PL" sz="1600" dirty="0">
                <a:solidFill>
                  <a:srgbClr val="002D69"/>
                </a:solidFill>
              </a:rPr>
              <a:t> (2016) Burza w mózgu nastolatka. </a:t>
            </a:r>
          </a:p>
          <a:p>
            <a:pPr algn="just" eaLnBrk="1" hangingPunct="1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Mózg nastolatka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lvl="0">
              <a:buNone/>
            </a:pPr>
            <a:r>
              <a:rPr lang="pl-PL" sz="2000" dirty="0">
                <a:solidFill>
                  <a:srgbClr val="002D69"/>
                </a:solidFill>
              </a:rPr>
              <a:t>Dążenie do nagrody przejawia się w trzech tendencjach:</a:t>
            </a:r>
          </a:p>
          <a:p>
            <a:pPr marL="457200" lvl="0" indent="-457200">
              <a:buNone/>
            </a:pPr>
            <a:r>
              <a:rPr lang="pl-PL" sz="2000" dirty="0">
                <a:solidFill>
                  <a:srgbClr val="002D69"/>
                </a:solidFill>
              </a:rPr>
              <a:t>3. </a:t>
            </a:r>
            <a:r>
              <a:rPr lang="pl-PL" sz="2000" dirty="0" err="1">
                <a:solidFill>
                  <a:srgbClr val="002D69"/>
                </a:solidFill>
              </a:rPr>
              <a:t>Hiperracjonalność</a:t>
            </a:r>
            <a:r>
              <a:rPr lang="pl-PL" sz="2000" dirty="0">
                <a:solidFill>
                  <a:srgbClr val="002D69"/>
                </a:solidFill>
              </a:rPr>
              <a:t> – uwzględnianie faktów , pomijanie kontekstu. Przywiązywanie większej wagi do spodziewanych korzyści niż potencjalnego ryzyka.</a:t>
            </a:r>
          </a:p>
          <a:p>
            <a:pPr marL="457200" lvl="0" indent="-457200">
              <a:buNone/>
            </a:pPr>
            <a:r>
              <a:rPr lang="pl-PL" sz="2000" dirty="0">
                <a:solidFill>
                  <a:srgbClr val="002D69"/>
                </a:solidFill>
              </a:rPr>
              <a:t>Zalecenia dla praktyki: ćwiczenia służące poszerzaniu perspektywy; uczenie się korzystania z intuicji, nauka wyborów pozytywnych wartości, nie wyimaginowanej nagrody. </a:t>
            </a: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1600" dirty="0">
                <a:solidFill>
                  <a:srgbClr val="002D69"/>
                </a:solidFill>
              </a:rPr>
              <a:t>Źródło: </a:t>
            </a:r>
            <a:r>
              <a:rPr lang="pl-PL" sz="1600" dirty="0" err="1">
                <a:solidFill>
                  <a:srgbClr val="002D69"/>
                </a:solidFill>
              </a:rPr>
              <a:t>Sigel</a:t>
            </a:r>
            <a:r>
              <a:rPr lang="pl-PL" sz="1600" dirty="0">
                <a:solidFill>
                  <a:srgbClr val="002D69"/>
                </a:solidFill>
              </a:rPr>
              <a:t> (2016) Burza w mózgu nastolatka. </a:t>
            </a:r>
          </a:p>
          <a:p>
            <a:pPr algn="just" eaLnBrk="1" hangingPunct="1">
              <a:buNone/>
            </a:pPr>
            <a:r>
              <a:rPr lang="pl-PL" sz="1600" dirty="0">
                <a:solidFill>
                  <a:srgbClr val="002D69"/>
                </a:solidFill>
              </a:rPr>
              <a:t>https://www.ncbi.nlm.nih.gov/pmc/articles/PMC4769029/</a:t>
            </a: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                </a:t>
            </a:r>
            <a:r>
              <a:rPr lang="pl-PL" sz="2400" b="1" dirty="0">
                <a:solidFill>
                  <a:srgbClr val="002D69"/>
                </a:solidFill>
              </a:rPr>
              <a:t>Zadania rozwojowe w adolescencji </a:t>
            </a:r>
            <a:br>
              <a:rPr lang="pl-PL" sz="2400" b="1" dirty="0">
                <a:solidFill>
                  <a:srgbClr val="002D69"/>
                </a:solidFill>
              </a:rPr>
            </a:b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1000" b="1" dirty="0">
                <a:solidFill>
                  <a:srgbClr val="002D69"/>
                </a:solidFill>
              </a:rPr>
              <a:t>wg </a:t>
            </a:r>
            <a:r>
              <a:rPr lang="pl-PL" sz="1000" b="1" dirty="0" err="1">
                <a:solidFill>
                  <a:srgbClr val="002D69"/>
                </a:solidFill>
              </a:rPr>
              <a:t>Eriksona</a:t>
            </a:r>
            <a:r>
              <a:rPr lang="pl-PL" sz="1000" b="1" dirty="0">
                <a:solidFill>
                  <a:srgbClr val="002D69"/>
                </a:solidFill>
              </a:rPr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>
              <a:buNone/>
            </a:pPr>
            <a:endParaRPr lang="pl-PL" sz="1600" dirty="0"/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Tożsamość vs pomieszanie tożsamości,</a:t>
            </a:r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Wierność </a:t>
            </a:r>
            <a:r>
              <a:rPr lang="pl-PL" sz="2000" dirty="0" err="1">
                <a:solidFill>
                  <a:srgbClr val="002D69"/>
                </a:solidFill>
              </a:rPr>
              <a:t>vs</a:t>
            </a:r>
            <a:r>
              <a:rPr lang="pl-PL" sz="2000" dirty="0">
                <a:solidFill>
                  <a:srgbClr val="002D69"/>
                </a:solidFill>
              </a:rPr>
              <a:t> totalitaryzm </a:t>
            </a:r>
          </a:p>
          <a:p>
            <a:pPr algn="just" eaLnBrk="1" hangingPunct="1"/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Dlatego dorastający/dorastająca musi:</a:t>
            </a:r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Szukać,</a:t>
            </a:r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Podejmować decyzje,</a:t>
            </a:r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Nie-zgadzać –się,</a:t>
            </a:r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Izolować  się i innych od ja, </a:t>
            </a:r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Cofać, żeby pójść naprzód,</a:t>
            </a:r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Zmieniać swoje zachowanie: od impulsywnych, przypadkowych działań do powściągliwości, </a:t>
            </a:r>
          </a:p>
          <a:p>
            <a:pPr algn="just" eaLnBrk="1" hangingPunct="1"/>
            <a:r>
              <a:rPr lang="pl-PL" sz="2000" dirty="0">
                <a:solidFill>
                  <a:srgbClr val="002D69"/>
                </a:solidFill>
              </a:rPr>
              <a:t>Dążyć do poznania siebie. </a:t>
            </a:r>
          </a:p>
          <a:p>
            <a:pPr algn="just" eaLnBrk="1" hangingPunct="1"/>
            <a:endParaRPr lang="pl-PL" sz="1600" dirty="0"/>
          </a:p>
          <a:p>
            <a:pPr algn="just" eaLnBrk="1" hangingPunct="1"/>
            <a:endParaRPr lang="pl-PL" sz="16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344816" cy="1143000"/>
          </a:xfrm>
        </p:spPr>
        <p:txBody>
          <a:bodyPr/>
          <a:lstStyle/>
          <a:p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>
                <a:solidFill>
                  <a:srgbClr val="002D69"/>
                </a:solidFill>
              </a:rPr>
            </a:b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559959BC-BE6C-BD12-EFEF-3CA8A41A29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b="1" dirty="0">
              <a:solidFill>
                <a:srgbClr val="002D69"/>
              </a:solidFill>
            </a:endParaRPr>
          </a:p>
          <a:p>
            <a:endParaRPr lang="pl-PL" b="1" dirty="0">
              <a:solidFill>
                <a:srgbClr val="002D69"/>
              </a:solidFill>
            </a:endParaRPr>
          </a:p>
          <a:p>
            <a:endParaRPr lang="pl-PL" b="1" dirty="0">
              <a:solidFill>
                <a:srgbClr val="002D69"/>
              </a:solidFill>
            </a:endParaRPr>
          </a:p>
          <a:p>
            <a:pPr lvl="1"/>
            <a:r>
              <a:rPr lang="pl-PL" b="1" dirty="0">
                <a:solidFill>
                  <a:srgbClr val="002D69"/>
                </a:solidFill>
              </a:rPr>
              <a:t>        Co ty, co wiesz o nastolatku?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9899115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_UA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2D69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ajd kolej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 niestandardowy bez nagł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Prezentacja_UAM</Template>
  <TotalTime>2870</TotalTime>
  <Words>553</Words>
  <Application>Microsoft Office PowerPoint</Application>
  <PresentationFormat>Pokaz na ekranie (4:3)</PresentationFormat>
  <Paragraphs>121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Prezentacja_UAM</vt:lpstr>
      <vt:lpstr>Slajd kolejny</vt:lpstr>
      <vt:lpstr>Slajd niestandardowy bez nagłówka</vt:lpstr>
      <vt:lpstr>   </vt:lpstr>
      <vt:lpstr> Adolescencja przyjdzie -</vt:lpstr>
      <vt:lpstr> Już dorosła? Nastolatka? </vt:lpstr>
      <vt:lpstr> Już dorosły? Nastolatek? </vt:lpstr>
      <vt:lpstr> Mózg nastolatka     </vt:lpstr>
      <vt:lpstr>                  Mózg nastolatka     </vt:lpstr>
      <vt:lpstr> Mózg nastolatka     </vt:lpstr>
      <vt:lpstr>                  Zadania rozwojowe w adolescencji   wg Eriksona    </vt:lpstr>
      <vt:lpstr>   </vt:lpstr>
      <vt:lpstr>Dorastanie, jako etap, w którym nastolatek:  (według Juula)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mówić żeby dzieciaki nas słuchały?</dc:title>
  <dc:creator>WSE</dc:creator>
  <cp:lastModifiedBy>Anna G</cp:lastModifiedBy>
  <cp:revision>283</cp:revision>
  <dcterms:created xsi:type="dcterms:W3CDTF">2016-10-01T10:56:46Z</dcterms:created>
  <dcterms:modified xsi:type="dcterms:W3CDTF">2022-11-10T09:15:54Z</dcterms:modified>
</cp:coreProperties>
</file>