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  <p:sldMasterId id="2147483666" r:id="rId3"/>
  </p:sldMasterIdLst>
  <p:notesMasterIdLst>
    <p:notesMasterId r:id="rId12"/>
  </p:notesMasterIdLst>
  <p:sldIdLst>
    <p:sldId id="261" r:id="rId4"/>
    <p:sldId id="1009" r:id="rId5"/>
    <p:sldId id="1035" r:id="rId6"/>
    <p:sldId id="1036" r:id="rId7"/>
    <p:sldId id="1038" r:id="rId8"/>
    <p:sldId id="1041" r:id="rId9"/>
    <p:sldId id="956" r:id="rId10"/>
    <p:sldId id="1042" r:id="rId1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69"/>
    <a:srgbClr val="FF0000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1935" autoAdjust="0"/>
  </p:normalViewPr>
  <p:slideViewPr>
    <p:cSldViewPr>
      <p:cViewPr varScale="1">
        <p:scale>
          <a:sx n="76" d="100"/>
          <a:sy n="76" d="100"/>
        </p:scale>
        <p:origin x="16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84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E774A-F509-4CAB-8A36-F33B3B8FE7CF}" type="datetimeFigureOut">
              <a:rPr lang="pl-PL" smtClean="0"/>
              <a:pPr/>
              <a:t>24.11.2022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C07A0-62FE-411B-88C7-42B8FACB172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1814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987824" y="1772816"/>
            <a:ext cx="5688632" cy="938535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2987675" y="5805488"/>
            <a:ext cx="5832475" cy="431800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4pPr>
            <a:lvl5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22E2E-29DE-41BF-B6DD-579C1D79D952}" type="datetime1">
              <a:rPr lang="pl-PL" smtClean="0"/>
              <a:pPr>
                <a:defRPr/>
              </a:pPr>
              <a:t>24.11.2022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Ewa Kasperek-Golimowska 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F6463-C904-47E1-BD56-844D627C579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niestandardowy bez nagłów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924889BA-2F76-4954-9547-3B391DCFC5C9}" type="datetime1">
              <a:rPr lang="pl-PL" smtClean="0"/>
              <a:pPr/>
              <a:t>24.11.2022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Ewa Kasperek-Golimowska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fld id="{FA291DA6-90D3-4453-9E58-C43CC6B51B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E1621-BB6F-4F7F-A19B-59E35C4637F1}" type="datetime1">
              <a:rPr lang="pl-PL" smtClean="0"/>
              <a:pPr/>
              <a:t>24.11.2022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Ewa Kasperek-Golimowska 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74E6B0-F5AC-403B-98C8-AC5EBC0DD45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ajd tekst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8E30C-79DE-406F-B63B-02E478A1E25D}" type="datetime1">
              <a:rPr lang="pl-PL" smtClean="0"/>
              <a:pPr>
                <a:defRPr/>
              </a:pPr>
              <a:t>24.11.2022</a:t>
            </a:fld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Ewa Kasperek-Golimowska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D89D2-F685-4612-B6DE-D0EC5CCDD6D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ekst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z grafik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3059113" y="1773238"/>
            <a:ext cx="5761037" cy="4319587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endParaRPr lang="pl-PL" noProof="0" dirty="0"/>
          </a:p>
        </p:txBody>
      </p:sp>
      <p:sp>
        <p:nvSpPr>
          <p:cNvPr id="8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z krótkim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87824" y="1700808"/>
            <a:ext cx="5760640" cy="4536504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Font typeface="Arial" pitchFamily="34" charset="0"/>
              <a:buChar char="•"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</p:txBody>
      </p:sp>
      <p:sp>
        <p:nvSpPr>
          <p:cNvPr id="4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niestandardowy z nagłów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3BADC0AC-8359-458A-AE9D-6FC98360D02F}" type="datetime1">
              <a:rPr lang="pl-PL" smtClean="0"/>
              <a:pPr/>
              <a:t>24.11.2022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Ewa Kasperek-Golimowska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fld id="{FA291DA6-90D3-4453-9E58-C43CC6B51B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8" descr="Prezentacja_ogólnouniwersytecka_slajd1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88" y="333375"/>
            <a:ext cx="9140825" cy="626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4" r:id="rId2"/>
    <p:sldLayoutId id="2147483675" r:id="rId3"/>
    <p:sldLayoutId id="2147483686" r:id="rId4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az 8" descr="Prezentacja_ogólna_slajd2_z linią nagłówkową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775" y="333375"/>
            <a:ext cx="8658225" cy="626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3" r:id="rId5"/>
    <p:sldLayoutId id="2147483676" r:id="rId6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6" descr="Prezentacja_ogólna_slajd2_bez linii nagłówkowej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" y="333375"/>
            <a:ext cx="8658225" cy="626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ctrTitle"/>
          </p:nvPr>
        </p:nvSpPr>
        <p:spPr bwMode="auto">
          <a:xfrm>
            <a:off x="755576" y="1772816"/>
            <a:ext cx="7992888" cy="25202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z="1400" dirty="0"/>
              <a:t> </a:t>
            </a:r>
            <a:endParaRPr lang="pl-PL" b="1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10"/>
          </p:nvPr>
        </p:nvSpPr>
        <p:spPr>
          <a:xfrm>
            <a:off x="575556" y="2276872"/>
            <a:ext cx="7992888" cy="1872184"/>
          </a:xfrm>
        </p:spPr>
        <p:txBody>
          <a:bodyPr/>
          <a:lstStyle/>
          <a:p>
            <a:r>
              <a:rPr lang="pl-PL" dirty="0"/>
              <a:t>Solution </a:t>
            </a:r>
            <a:r>
              <a:rPr lang="pl-PL" dirty="0" err="1"/>
              <a:t>Focused</a:t>
            </a:r>
            <a:r>
              <a:rPr lang="pl-PL" dirty="0"/>
              <a:t> </a:t>
            </a:r>
            <a:r>
              <a:rPr lang="pl-PL" dirty="0" err="1"/>
              <a:t>Approach</a:t>
            </a:r>
            <a:endParaRPr lang="pl-PL" dirty="0"/>
          </a:p>
          <a:p>
            <a:endParaRPr lang="pl-PL" dirty="0"/>
          </a:p>
          <a:p>
            <a:r>
              <a:rPr lang="pl-PL" sz="1000" dirty="0"/>
              <a:t>(Solution-</a:t>
            </a:r>
            <a:r>
              <a:rPr lang="pl-PL" sz="1000" dirty="0" err="1"/>
              <a:t>Focused</a:t>
            </a:r>
            <a:r>
              <a:rPr lang="pl-PL" sz="1000" dirty="0"/>
              <a:t> </a:t>
            </a:r>
            <a:r>
              <a:rPr lang="pl-PL" sz="1000" dirty="0" err="1"/>
              <a:t>Therapy</a:t>
            </a:r>
            <a:r>
              <a:rPr lang="pl-PL" sz="1000" dirty="0"/>
              <a:t> or  Solution-</a:t>
            </a:r>
            <a:r>
              <a:rPr lang="pl-PL" sz="1000" dirty="0" err="1"/>
              <a:t>Focused</a:t>
            </a:r>
            <a:r>
              <a:rPr lang="pl-PL" sz="1000" dirty="0"/>
              <a:t> </a:t>
            </a:r>
            <a:r>
              <a:rPr lang="pl-PL" sz="1000" dirty="0" err="1"/>
              <a:t>Brief</a:t>
            </a:r>
            <a:r>
              <a:rPr lang="pl-PL" sz="1000" dirty="0"/>
              <a:t> </a:t>
            </a:r>
            <a:r>
              <a:rPr lang="pl-PL" sz="1000" dirty="0" err="1"/>
              <a:t>therapy</a:t>
            </a:r>
            <a:r>
              <a:rPr lang="pl-PL" sz="1000" dirty="0"/>
              <a:t> (SFBT)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715375" cy="1143000"/>
          </a:xfrm>
        </p:spPr>
        <p:txBody>
          <a:bodyPr/>
          <a:lstStyle/>
          <a:p>
            <a:pPr eaLnBrk="1" hangingPunct="1">
              <a:defRPr/>
            </a:pPr>
            <a:br>
              <a:rPr lang="pl-PL" sz="2400" dirty="0"/>
            </a:br>
            <a:r>
              <a:rPr lang="pl-PL" sz="2400" dirty="0"/>
              <a:t>	</a:t>
            </a:r>
            <a:r>
              <a:rPr lang="en-US" sz="2400" dirty="0">
                <a:solidFill>
                  <a:srgbClr val="002D69"/>
                </a:solidFill>
              </a:rPr>
              <a:t>What does the solution-focused approach (SFA, SFBT) propose?</a:t>
            </a:r>
            <a:br>
              <a:rPr lang="pl-PL" sz="2400" dirty="0"/>
            </a:b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75" y="1214438"/>
            <a:ext cx="8786813" cy="5214937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2000" dirty="0">
                <a:solidFill>
                  <a:srgbClr val="002D69"/>
                </a:solidFill>
                <a:cs typeface="Arial" pitchFamily="34" charset="0"/>
              </a:rPr>
              <a:t>It encourages you to look for solutions, not solutions to the problem</a:t>
            </a:r>
            <a:endParaRPr lang="pl-PL" sz="20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2000" dirty="0">
                <a:solidFill>
                  <a:srgbClr val="002D69"/>
                </a:solidFill>
                <a:cs typeface="Arial" pitchFamily="34" charset="0"/>
              </a:rPr>
              <a:t>It encourages searching - for this specific person, in </a:t>
            </a:r>
            <a:r>
              <a:rPr lang="pl-PL" sz="2000" dirty="0" err="1">
                <a:solidFill>
                  <a:srgbClr val="002D69"/>
                </a:solidFill>
                <a:cs typeface="Arial" pitchFamily="34" charset="0"/>
              </a:rPr>
              <a:t>his</a:t>
            </a: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/</a:t>
            </a:r>
            <a:r>
              <a:rPr lang="pl-PL" sz="2000" dirty="0" err="1">
                <a:solidFill>
                  <a:srgbClr val="002D69"/>
                </a:solidFill>
                <a:cs typeface="Arial" pitchFamily="34" charset="0"/>
              </a:rPr>
              <a:t>her</a:t>
            </a:r>
            <a:r>
              <a:rPr lang="en-US" sz="2000" dirty="0">
                <a:solidFill>
                  <a:srgbClr val="002D69"/>
                </a:solidFill>
                <a:cs typeface="Arial" pitchFamily="34" charset="0"/>
              </a:rPr>
              <a:t> environment, which </a:t>
            </a:r>
            <a:r>
              <a:rPr lang="pl-PL" sz="2000" dirty="0" err="1">
                <a:solidFill>
                  <a:srgbClr val="002D69"/>
                </a:solidFill>
                <a:cs typeface="Arial" pitchFamily="34" charset="0"/>
              </a:rPr>
              <a:t>should</a:t>
            </a:r>
            <a:r>
              <a:rPr lang="en-US" sz="2000" dirty="0">
                <a:solidFill>
                  <a:srgbClr val="002D69"/>
                </a:solidFill>
                <a:cs typeface="Arial" pitchFamily="34" charset="0"/>
              </a:rPr>
              <a:t> help  achieve the goals.</a:t>
            </a:r>
            <a:endParaRPr lang="pl-PL" sz="2000" dirty="0">
              <a:solidFill>
                <a:srgbClr val="002D69"/>
              </a:solidFill>
              <a:cs typeface="Arial" pitchFamily="34" charset="0"/>
            </a:endParaRPr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pl-PL" sz="20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Three </a:t>
            </a:r>
            <a:r>
              <a:rPr lang="pl-PL" sz="2000" dirty="0" err="1">
                <a:solidFill>
                  <a:srgbClr val="002D69"/>
                </a:solidFill>
                <a:cs typeface="Arial" pitchFamily="34" charset="0"/>
              </a:rPr>
              <a:t>key</a:t>
            </a: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pl-PL" sz="2000" dirty="0" err="1">
                <a:solidFill>
                  <a:srgbClr val="002D69"/>
                </a:solidFill>
                <a:cs typeface="Arial" pitchFamily="34" charset="0"/>
              </a:rPr>
              <a:t>principles</a:t>
            </a: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 </a:t>
            </a:r>
          </a:p>
          <a:p>
            <a:pPr marL="457200" indent="-457200" algn="just" eaLnBrk="1" fontAlgn="auto" hangingPunct="1">
              <a:lnSpc>
                <a:spcPct val="120000"/>
              </a:lnSpc>
              <a:spcAft>
                <a:spcPts val="0"/>
              </a:spcAft>
              <a:buAutoNum type="arabicPeriod"/>
              <a:defRPr/>
            </a:pPr>
            <a:r>
              <a:rPr lang="en-US" sz="2000" dirty="0">
                <a:solidFill>
                  <a:srgbClr val="002D69"/>
                </a:solidFill>
                <a:cs typeface="Arial" pitchFamily="34" charset="0"/>
              </a:rPr>
              <a:t>If it </a:t>
            </a:r>
            <a:r>
              <a:rPr lang="en-US" sz="2000" dirty="0" err="1">
                <a:solidFill>
                  <a:srgbClr val="002D69"/>
                </a:solidFill>
                <a:cs typeface="Arial" pitchFamily="34" charset="0"/>
              </a:rPr>
              <a:t>ain't</a:t>
            </a:r>
            <a:r>
              <a:rPr lang="en-US" sz="2000" dirty="0">
                <a:solidFill>
                  <a:srgbClr val="002D69"/>
                </a:solidFill>
                <a:cs typeface="Arial" pitchFamily="34" charset="0"/>
              </a:rPr>
              <a:t> broke, don't fix it.</a:t>
            </a:r>
            <a:endParaRPr lang="pl-PL" sz="2000" dirty="0">
              <a:solidFill>
                <a:srgbClr val="002D69"/>
              </a:solidFill>
              <a:cs typeface="Arial" pitchFamily="34" charset="0"/>
            </a:endParaRPr>
          </a:p>
          <a:p>
            <a:pPr marL="457200" indent="-457200" algn="just" eaLnBrk="1" fontAlgn="auto" hangingPunct="1">
              <a:lnSpc>
                <a:spcPct val="120000"/>
              </a:lnSpc>
              <a:spcAft>
                <a:spcPts val="0"/>
              </a:spcAft>
              <a:buAutoNum type="arabicPeriod"/>
              <a:defRPr/>
            </a:pPr>
            <a:r>
              <a:rPr lang="en-US" sz="2000" dirty="0">
                <a:solidFill>
                  <a:srgbClr val="002D69"/>
                </a:solidFill>
                <a:cs typeface="Arial" pitchFamily="34" charset="0"/>
              </a:rPr>
              <a:t>Once you know what works, do more of it</a:t>
            </a: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.</a:t>
            </a:r>
          </a:p>
          <a:p>
            <a:pPr marL="457200" indent="-457200" algn="just" eaLnBrk="1" fontAlgn="auto" hangingPunct="1">
              <a:lnSpc>
                <a:spcPct val="120000"/>
              </a:lnSpc>
              <a:spcAft>
                <a:spcPts val="0"/>
              </a:spcAft>
              <a:buAutoNum type="arabicPeriod"/>
              <a:defRPr/>
            </a:pPr>
            <a:r>
              <a:rPr lang="en-US" sz="2000" dirty="0">
                <a:solidFill>
                  <a:srgbClr val="002D69"/>
                </a:solidFill>
                <a:cs typeface="Arial" pitchFamily="34" charset="0"/>
              </a:rPr>
              <a:t> If it's not working, do something different</a:t>
            </a: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.  </a:t>
            </a:r>
          </a:p>
          <a:p>
            <a:pPr marL="457200" indent="-457200" algn="just" eaLnBrk="1" fontAlgn="auto" hangingPunct="1">
              <a:lnSpc>
                <a:spcPct val="120000"/>
              </a:lnSpc>
              <a:spcAft>
                <a:spcPts val="0"/>
              </a:spcAft>
              <a:buAutoNum type="arabicPeriod"/>
              <a:defRPr/>
            </a:pPr>
            <a:endParaRPr lang="pl-PL" sz="2000" dirty="0">
              <a:solidFill>
                <a:srgbClr val="002D69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000" dirty="0">
              <a:solidFill>
                <a:srgbClr val="002D69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sz="2000" dirty="0">
              <a:solidFill>
                <a:srgbClr val="002D69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pl-PL" sz="2000" dirty="0">
              <a:solidFill>
                <a:srgbClr val="002D6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BB88F-DD9F-4CF5-A4D8-56C3E9FB2334}" type="slidenum">
              <a:rPr lang="pl-PL"/>
              <a:pPr>
                <a:defRPr/>
              </a:pPr>
              <a:t>2</a:t>
            </a:fld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715375" cy="1143000"/>
          </a:xfrm>
        </p:spPr>
        <p:txBody>
          <a:bodyPr/>
          <a:lstStyle/>
          <a:p>
            <a:pPr eaLnBrk="1" hangingPunct="1">
              <a:defRPr/>
            </a:pPr>
            <a:br>
              <a:rPr lang="pl-PL" sz="2400" dirty="0"/>
            </a:br>
            <a:r>
              <a:rPr lang="pl-PL" sz="2400" dirty="0"/>
              <a:t>	 </a:t>
            </a:r>
            <a:r>
              <a:rPr lang="en-US" sz="2400" dirty="0">
                <a:solidFill>
                  <a:srgbClr val="002D69"/>
                </a:solidFill>
              </a:rPr>
              <a:t>What does the solution-focused approach (SFA, SFBT) propose?</a:t>
            </a:r>
            <a:br>
              <a:rPr lang="en-US" sz="2400" dirty="0">
                <a:solidFill>
                  <a:srgbClr val="002D69"/>
                </a:solidFill>
              </a:rPr>
            </a:b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9288" y="1417638"/>
            <a:ext cx="8786813" cy="5214937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pl-PL" sz="2200" dirty="0" err="1">
                <a:solidFill>
                  <a:srgbClr val="002D69"/>
                </a:solidFill>
              </a:rPr>
              <a:t>Worth</a:t>
            </a:r>
            <a:r>
              <a:rPr lang="pl-PL" sz="2200" dirty="0">
                <a:solidFill>
                  <a:srgbClr val="002D69"/>
                </a:solidFill>
              </a:rPr>
              <a:t> </a:t>
            </a:r>
            <a:r>
              <a:rPr lang="pl-PL" sz="2200" dirty="0" err="1">
                <a:solidFill>
                  <a:srgbClr val="002D69"/>
                </a:solidFill>
              </a:rPr>
              <a:t>analysing</a:t>
            </a:r>
            <a:r>
              <a:rPr lang="pl-PL" sz="2200" dirty="0">
                <a:solidFill>
                  <a:srgbClr val="002D69"/>
                </a:solidFill>
              </a:rPr>
              <a:t>: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2200" dirty="0">
                <a:solidFill>
                  <a:srgbClr val="002D69"/>
                </a:solidFill>
              </a:rPr>
              <a:t>the teenagers</a:t>
            </a:r>
            <a:r>
              <a:rPr lang="pl-PL" sz="2200" dirty="0">
                <a:solidFill>
                  <a:srgbClr val="002D69"/>
                </a:solidFill>
              </a:rPr>
              <a:t>’</a:t>
            </a:r>
            <a:r>
              <a:rPr lang="en-US" sz="2200" dirty="0">
                <a:solidFill>
                  <a:srgbClr val="002D69"/>
                </a:solidFill>
              </a:rPr>
              <a:t> needs, not </a:t>
            </a:r>
            <a:r>
              <a:rPr lang="pl-PL" sz="2200" dirty="0" err="1">
                <a:solidFill>
                  <a:srgbClr val="002D69"/>
                </a:solidFill>
              </a:rPr>
              <a:t>their</a:t>
            </a:r>
            <a:r>
              <a:rPr lang="en-US" sz="2200" dirty="0">
                <a:solidFill>
                  <a:srgbClr val="002D69"/>
                </a:solidFill>
              </a:rPr>
              <a:t> problems,</a:t>
            </a:r>
            <a:r>
              <a:rPr lang="pl-PL" sz="2200" dirty="0">
                <a:solidFill>
                  <a:srgbClr val="002D69"/>
                </a:solidFill>
              </a:rPr>
              <a:t>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2D69"/>
                </a:solidFill>
              </a:rPr>
              <a:t> </a:t>
            </a:r>
            <a:r>
              <a:rPr lang="en-US" sz="2200" dirty="0">
                <a:solidFill>
                  <a:srgbClr val="002D69"/>
                </a:solidFill>
              </a:rPr>
              <a:t>their resources and strengths, not deficits and disruptions</a:t>
            </a:r>
            <a:r>
              <a:rPr lang="pl-PL" sz="2200" dirty="0">
                <a:solidFill>
                  <a:srgbClr val="002D69"/>
                </a:solidFill>
              </a:rPr>
              <a:t>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2200" dirty="0">
                <a:solidFill>
                  <a:srgbClr val="002D69"/>
                </a:solidFill>
              </a:rPr>
              <a:t>their achievements so far, not their failures and stumbles</a:t>
            </a:r>
            <a:r>
              <a:rPr lang="pl-PL" sz="2200" dirty="0">
                <a:solidFill>
                  <a:srgbClr val="002D69"/>
                </a:solidFill>
              </a:rPr>
              <a:t>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2200" dirty="0">
                <a:solidFill>
                  <a:srgbClr val="002D69"/>
                </a:solidFill>
              </a:rPr>
              <a:t>exceptions to the problem situation, not the frequency and size of the problem</a:t>
            </a:r>
            <a:r>
              <a:rPr lang="pl-PL" sz="2200" dirty="0">
                <a:solidFill>
                  <a:srgbClr val="002D69"/>
                </a:solidFill>
              </a:rPr>
              <a:t>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2D69"/>
                </a:solidFill>
              </a:rPr>
              <a:t>c</a:t>
            </a:r>
            <a:r>
              <a:rPr lang="en-US" sz="2200" dirty="0" err="1">
                <a:solidFill>
                  <a:srgbClr val="002D69"/>
                </a:solidFill>
              </a:rPr>
              <a:t>learly</a:t>
            </a:r>
            <a:r>
              <a:rPr lang="en-US" sz="2200" dirty="0">
                <a:solidFill>
                  <a:srgbClr val="002D69"/>
                </a:solidFill>
              </a:rPr>
              <a:t> </a:t>
            </a:r>
            <a:r>
              <a:rPr lang="pl-PL" sz="2200" dirty="0" err="1">
                <a:solidFill>
                  <a:srgbClr val="002D69"/>
                </a:solidFill>
              </a:rPr>
              <a:t>outlining</a:t>
            </a:r>
            <a:r>
              <a:rPr lang="en-US" sz="2200" dirty="0">
                <a:solidFill>
                  <a:srgbClr val="002D69"/>
                </a:solidFill>
              </a:rPr>
              <a:t> and build</a:t>
            </a:r>
            <a:r>
              <a:rPr lang="pl-PL" sz="2200" dirty="0" err="1">
                <a:solidFill>
                  <a:srgbClr val="002D69"/>
                </a:solidFill>
              </a:rPr>
              <a:t>ing</a:t>
            </a:r>
            <a:r>
              <a:rPr lang="en-US" sz="2200" dirty="0">
                <a:solidFill>
                  <a:srgbClr val="002D69"/>
                </a:solidFill>
              </a:rPr>
              <a:t> a desired future, rather than dealing with a dark, difficult and draining past</a:t>
            </a:r>
            <a:r>
              <a:rPr lang="pl-PL" sz="2200" dirty="0">
                <a:solidFill>
                  <a:srgbClr val="002D69"/>
                </a:solidFill>
              </a:rPr>
              <a:t> .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2200" dirty="0">
                <a:solidFill>
                  <a:srgbClr val="002D69"/>
                </a:solidFill>
              </a:rPr>
              <a:t>The basis for the effectiveness of </a:t>
            </a:r>
            <a:r>
              <a:rPr lang="pl-PL" sz="2200" dirty="0">
                <a:solidFill>
                  <a:srgbClr val="002D69"/>
                </a:solidFill>
              </a:rPr>
              <a:t>SFA</a:t>
            </a:r>
            <a:r>
              <a:rPr lang="en-US" sz="2200" dirty="0">
                <a:solidFill>
                  <a:srgbClr val="002D69"/>
                </a:solidFill>
              </a:rPr>
              <a:t> is the activity of an individual who, having a sense of subjectivity and competence, is usually ready to try to change their lives</a:t>
            </a:r>
            <a:r>
              <a:rPr lang="pl-PL" sz="2200" dirty="0">
                <a:solidFill>
                  <a:srgbClr val="002D69"/>
                </a:solidFill>
              </a:rPr>
              <a:t>. </a:t>
            </a:r>
            <a:endParaRPr lang="pl-PL" sz="2200" dirty="0">
              <a:solidFill>
                <a:srgbClr val="002D6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BB88F-DD9F-4CF5-A4D8-56C3E9FB2334}" type="slidenum">
              <a:rPr lang="pl-PL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715375" cy="1143000"/>
          </a:xfrm>
        </p:spPr>
        <p:txBody>
          <a:bodyPr/>
          <a:lstStyle/>
          <a:p>
            <a:pPr eaLnBrk="1" hangingPunct="1">
              <a:defRPr/>
            </a:pPr>
            <a:br>
              <a:rPr lang="pl-PL" sz="2400" dirty="0"/>
            </a:br>
            <a:r>
              <a:rPr lang="pl-PL" sz="2400" dirty="0"/>
              <a:t>		</a:t>
            </a:r>
            <a:r>
              <a:rPr lang="en-US" sz="2400" dirty="0">
                <a:solidFill>
                  <a:srgbClr val="002D69"/>
                </a:solidFill>
              </a:rPr>
              <a:t>What kind of interlocutors do young people need?</a:t>
            </a:r>
            <a:endParaRPr lang="pl-PL" sz="2400" b="1" dirty="0">
              <a:solidFill>
                <a:srgbClr val="002D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75" y="1214438"/>
            <a:ext cx="8786813" cy="5214937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>
                <a:solidFill>
                  <a:srgbClr val="002D69"/>
                </a:solidFill>
              </a:rPr>
              <a:t>someone who will listen to them</a:t>
            </a:r>
            <a:r>
              <a:rPr lang="pl-PL" dirty="0">
                <a:solidFill>
                  <a:srgbClr val="002D69"/>
                </a:solidFill>
              </a:rPr>
              <a:t>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>
                <a:solidFill>
                  <a:srgbClr val="002D69"/>
                </a:solidFill>
              </a:rPr>
              <a:t>someone who will allow them to be tested in action</a:t>
            </a:r>
            <a:r>
              <a:rPr lang="pl-PL" dirty="0">
                <a:solidFill>
                  <a:srgbClr val="002D69"/>
                </a:solidFill>
              </a:rPr>
              <a:t>, 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 err="1">
                <a:solidFill>
                  <a:srgbClr val="002D69"/>
                </a:solidFill>
              </a:rPr>
              <a:t>someone</a:t>
            </a:r>
            <a:r>
              <a:rPr lang="pl-PL" dirty="0">
                <a:solidFill>
                  <a:srgbClr val="002D69"/>
                </a:solidFill>
              </a:rPr>
              <a:t> </a:t>
            </a:r>
            <a:r>
              <a:rPr lang="pl-PL" dirty="0" err="1">
                <a:solidFill>
                  <a:srgbClr val="002D69"/>
                </a:solidFill>
              </a:rPr>
              <a:t>who</a:t>
            </a:r>
            <a:r>
              <a:rPr lang="pl-PL" dirty="0">
                <a:solidFill>
                  <a:srgbClr val="002D69"/>
                </a:solidFill>
              </a:rPr>
              <a:t>  </a:t>
            </a:r>
            <a:r>
              <a:rPr lang="en-US" dirty="0">
                <a:solidFill>
                  <a:srgbClr val="002D69"/>
                </a:solidFill>
              </a:rPr>
              <a:t>will accept </a:t>
            </a:r>
            <a:r>
              <a:rPr lang="pl-PL" dirty="0" err="1">
                <a:solidFill>
                  <a:srgbClr val="002D69"/>
                </a:solidFill>
              </a:rPr>
              <a:t>who</a:t>
            </a:r>
            <a:r>
              <a:rPr lang="en-US" dirty="0">
                <a:solidFill>
                  <a:srgbClr val="002D69"/>
                </a:solidFill>
              </a:rPr>
              <a:t>  they are</a:t>
            </a:r>
            <a:r>
              <a:rPr lang="pl-PL" dirty="0">
                <a:solidFill>
                  <a:srgbClr val="002D69"/>
                </a:solidFill>
              </a:rPr>
              <a:t>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someone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they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can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trust,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someone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more of a coach than an expert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,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BB88F-DD9F-4CF5-A4D8-56C3E9FB2334}" type="slidenum">
              <a:rPr lang="pl-PL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715375" cy="1143000"/>
          </a:xfrm>
        </p:spPr>
        <p:txBody>
          <a:bodyPr/>
          <a:lstStyle/>
          <a:p>
            <a:pPr eaLnBrk="1" hangingPunct="1">
              <a:defRPr/>
            </a:pPr>
            <a:br>
              <a:rPr lang="pl-PL" sz="2400" dirty="0"/>
            </a:br>
            <a:r>
              <a:rPr lang="pl-PL" sz="2400" dirty="0"/>
              <a:t>	       </a:t>
            </a:r>
            <a:r>
              <a:rPr lang="en-US" sz="2400" dirty="0">
                <a:solidFill>
                  <a:srgbClr val="002D69"/>
                </a:solidFill>
              </a:rPr>
              <a:t>Why is a solution focused approach suitable </a:t>
            </a:r>
            <a:br>
              <a:rPr lang="pl-PL" sz="2400" dirty="0">
                <a:solidFill>
                  <a:srgbClr val="002D69"/>
                </a:solidFill>
              </a:rPr>
            </a:br>
            <a:r>
              <a:rPr lang="en-US" sz="2400" dirty="0">
                <a:solidFill>
                  <a:srgbClr val="002D69"/>
                </a:solidFill>
              </a:rPr>
              <a:t>for young people?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75" y="1628800"/>
            <a:ext cx="8786813" cy="4800575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BB88F-DD9F-4CF5-A4D8-56C3E9FB2334}" type="slidenum">
              <a:rPr lang="pl-PL"/>
              <a:pPr>
                <a:defRPr/>
              </a:pPr>
              <a:t>5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323528" y="1772816"/>
            <a:ext cx="7848872" cy="7374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There are no ready-made solutions,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an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adult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 looks for them together with the teenager, thanks to which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a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teenager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: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do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es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 not feel 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the same as 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others, but ha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s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 a preserved individuality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;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is not ordinary -  is unusual, original;</a:t>
            </a: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constructs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solutions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himself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/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herself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his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/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her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 experiences are not questioned,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his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/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her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 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feelings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are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respected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the world and its interpretations made by a teenage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r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 are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believed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 to be the truth; the only and right truth is not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forced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,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thanks to this, the teenager's responsibility for the choices he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/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she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 makes is strengthened,</a:t>
            </a: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715375" cy="1143000"/>
          </a:xfrm>
        </p:spPr>
        <p:txBody>
          <a:bodyPr/>
          <a:lstStyle/>
          <a:p>
            <a:pPr eaLnBrk="1" hangingPunct="1">
              <a:defRPr/>
            </a:pPr>
            <a:br>
              <a:rPr lang="pl-PL" sz="2400" dirty="0"/>
            </a:br>
            <a:r>
              <a:rPr lang="pl-PL" sz="2400" dirty="0"/>
              <a:t>	 </a:t>
            </a:r>
            <a:r>
              <a:rPr lang="en-US" sz="2400" dirty="0">
                <a:solidFill>
                  <a:srgbClr val="002D69"/>
                </a:solidFill>
              </a:rPr>
              <a:t>Why is a solution focused approach suitable </a:t>
            </a:r>
            <a:br>
              <a:rPr lang="pl-PL" sz="2400" dirty="0">
                <a:solidFill>
                  <a:srgbClr val="002D69"/>
                </a:solidFill>
              </a:rPr>
            </a:br>
            <a:r>
              <a:rPr lang="en-US" sz="2400" dirty="0">
                <a:solidFill>
                  <a:srgbClr val="002D69"/>
                </a:solidFill>
              </a:rPr>
              <a:t>for young people?</a:t>
            </a:r>
            <a:br>
              <a:rPr lang="pl-PL" sz="2400" dirty="0"/>
            </a:b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75" y="1628800"/>
            <a:ext cx="8786813" cy="4800575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BB88F-DD9F-4CF5-A4D8-56C3E9FB2334}" type="slidenum">
              <a:rPr lang="pl-PL"/>
              <a:pPr>
                <a:defRPr/>
              </a:pPr>
              <a:t>6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323528" y="1772816"/>
            <a:ext cx="7848872" cy="6377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focusing on positive exceptions and resources gives 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a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teenager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 strength and faith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targeting the context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(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conditions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)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 in which the </a:t>
            </a:r>
            <a:r>
              <a:rPr lang="pl-PL" dirty="0" err="1">
                <a:solidFill>
                  <a:srgbClr val="002D69"/>
                </a:solidFill>
                <a:cs typeface="Arial" pitchFamily="34" charset="0"/>
              </a:rPr>
              <a:t>particular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behavior occurred often teaches the teenager to expand the </a:t>
            </a: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point</a:t>
            </a:r>
            <a:r>
              <a:rPr lang="en-US" dirty="0">
                <a:solidFill>
                  <a:srgbClr val="002D69"/>
                </a:solidFill>
                <a:cs typeface="Arial" pitchFamily="34" charset="0"/>
              </a:rPr>
              <a:t> of view,</a:t>
            </a: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002D69"/>
                </a:solidFill>
              </a:rPr>
              <a:t>defining and constructing a vision of the desired future gives hope and helps to answer the question</a:t>
            </a:r>
            <a:r>
              <a:rPr lang="pl-PL" dirty="0">
                <a:solidFill>
                  <a:srgbClr val="002D69"/>
                </a:solidFill>
              </a:rPr>
              <a:t>s</a:t>
            </a:r>
            <a:r>
              <a:rPr lang="en-US" dirty="0">
                <a:solidFill>
                  <a:srgbClr val="002D69"/>
                </a:solidFill>
              </a:rPr>
              <a:t>: who am I? </a:t>
            </a:r>
            <a:r>
              <a:rPr lang="pl-PL" dirty="0">
                <a:solidFill>
                  <a:srgbClr val="002D69"/>
                </a:solidFill>
              </a:rPr>
              <a:t>w</a:t>
            </a:r>
            <a:r>
              <a:rPr lang="en-US" dirty="0">
                <a:solidFill>
                  <a:srgbClr val="002D69"/>
                </a:solidFill>
              </a:rPr>
              <a:t>hat should I do? </a:t>
            </a:r>
            <a:r>
              <a:rPr lang="pl-PL" dirty="0">
                <a:solidFill>
                  <a:srgbClr val="002D69"/>
                </a:solidFill>
              </a:rPr>
              <a:t>w</a:t>
            </a:r>
            <a:r>
              <a:rPr lang="en-US" dirty="0">
                <a:solidFill>
                  <a:srgbClr val="002D69"/>
                </a:solidFill>
              </a:rPr>
              <a:t>here do </a:t>
            </a:r>
            <a:r>
              <a:rPr lang="en-US" dirty="0" err="1">
                <a:solidFill>
                  <a:srgbClr val="002D69"/>
                </a:solidFill>
              </a:rPr>
              <a:t>i</a:t>
            </a:r>
            <a:r>
              <a:rPr lang="en-US" dirty="0">
                <a:solidFill>
                  <a:srgbClr val="002D69"/>
                </a:solidFill>
              </a:rPr>
              <a:t> want to go?</a:t>
            </a: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/>
              <a:t>At this stage, an adolescent needs a wise adult to accompany him</a:t>
            </a:r>
            <a:r>
              <a:rPr lang="pl-PL" sz="1800" dirty="0"/>
              <a:t>/</a:t>
            </a:r>
            <a:r>
              <a:rPr lang="pl-PL" sz="1800" dirty="0" err="1"/>
              <a:t>her</a:t>
            </a:r>
            <a:r>
              <a:rPr lang="en-US" sz="1800" dirty="0"/>
              <a:t> - on the way of individuation and separation.</a:t>
            </a:r>
            <a:endParaRPr lang="pl-PL" sz="1800" dirty="0"/>
          </a:p>
          <a:p>
            <a:pPr marL="0" indent="0"/>
            <a:endParaRPr lang="pl-PL" sz="1800" dirty="0"/>
          </a:p>
          <a:p>
            <a:pPr>
              <a:buFont typeface="Arial" pitchFamily="34" charset="0"/>
              <a:buChar char="•"/>
            </a:pPr>
            <a:r>
              <a:rPr lang="en-US" sz="1800" dirty="0"/>
              <a:t>The adolescent is an individual who is constantly searching, creating his</a:t>
            </a:r>
            <a:r>
              <a:rPr lang="pl-PL" sz="1800" dirty="0"/>
              <a:t>/</a:t>
            </a:r>
            <a:r>
              <a:rPr lang="pl-PL" sz="1800" dirty="0" err="1"/>
              <a:t>her</a:t>
            </a:r>
            <a:r>
              <a:rPr lang="en-US" sz="1800" dirty="0"/>
              <a:t> own personality, shaping his</a:t>
            </a:r>
            <a:r>
              <a:rPr lang="pl-PL" sz="1800" dirty="0"/>
              <a:t>/</a:t>
            </a:r>
            <a:r>
              <a:rPr lang="pl-PL" sz="1800" dirty="0" err="1"/>
              <a:t>her</a:t>
            </a:r>
            <a:r>
              <a:rPr lang="en-US" sz="1800" dirty="0"/>
              <a:t> identity. Biologically programmed development is influenced by social expectations </a:t>
            </a:r>
            <a:r>
              <a:rPr lang="pl-PL" sz="1800" dirty="0" err="1"/>
              <a:t>which</a:t>
            </a:r>
            <a:r>
              <a:rPr lang="pl-PL" sz="1800" dirty="0"/>
              <a:t> </a:t>
            </a:r>
            <a:r>
              <a:rPr lang="pl-PL" sz="1800" dirty="0" err="1"/>
              <a:t>come</a:t>
            </a:r>
            <a:r>
              <a:rPr lang="pl-PL" sz="1800" dirty="0"/>
              <a:t> from</a:t>
            </a:r>
            <a:r>
              <a:rPr lang="en-US" sz="1800" dirty="0"/>
              <a:t> family, peer</a:t>
            </a:r>
            <a:r>
              <a:rPr lang="pl-PL" sz="1800" dirty="0"/>
              <a:t>s and </a:t>
            </a:r>
            <a:r>
              <a:rPr lang="pl-PL" sz="1800" dirty="0" err="1"/>
              <a:t>social</a:t>
            </a:r>
            <a:r>
              <a:rPr lang="pl-PL" sz="1800" dirty="0"/>
              <a:t> media</a:t>
            </a:r>
            <a:r>
              <a:rPr lang="en-US" sz="1800" dirty="0"/>
              <a:t>.</a:t>
            </a:r>
            <a:endParaRPr lang="pl-PL" sz="2400" dirty="0">
              <a:latin typeface="+mn-lt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79096" cy="1012974"/>
          </a:xfrm>
        </p:spPr>
        <p:txBody>
          <a:bodyPr/>
          <a:lstStyle/>
          <a:p>
            <a:r>
              <a:rPr lang="pl-PL" sz="2400" b="1" dirty="0">
                <a:latin typeface="+mn-lt"/>
              </a:rPr>
              <a:t>	  </a:t>
            </a:r>
            <a:r>
              <a:rPr lang="pl-PL" sz="2400" b="1" dirty="0"/>
              <a:t> </a:t>
            </a:r>
            <a:r>
              <a:rPr lang="pl-PL" sz="2400" b="1" dirty="0" err="1">
                <a:latin typeface="+mn-lt"/>
              </a:rPr>
              <a:t>Summarizing</a:t>
            </a:r>
            <a:r>
              <a:rPr lang="pl-PL" sz="2400" b="1" dirty="0">
                <a:latin typeface="+mn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3337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>
                <a:latin typeface="+mj-lt"/>
              </a:rPr>
              <a:t>Examples of literature available in English are given below</a:t>
            </a:r>
            <a:r>
              <a:rPr lang="pl-PL" dirty="0">
                <a:latin typeface="+mj-lt"/>
              </a:rPr>
              <a:t>:</a:t>
            </a:r>
          </a:p>
          <a:p>
            <a:pPr marL="0" indent="0"/>
            <a:endParaRPr lang="pl-PL" dirty="0">
              <a:latin typeface="+mj-lt"/>
            </a:endParaRPr>
          </a:p>
          <a:p>
            <a:pPr marL="457200" indent="-457200">
              <a:buAutoNum type="arabicPeriod"/>
            </a:pPr>
            <a:r>
              <a:rPr lang="en-US" dirty="0">
                <a:latin typeface="+mj-lt"/>
              </a:rPr>
              <a:t>Caroline </a:t>
            </a:r>
            <a:r>
              <a:rPr lang="en-US" dirty="0" err="1">
                <a:latin typeface="+mj-lt"/>
              </a:rPr>
              <a:t>Beumer-Peeters</a:t>
            </a:r>
            <a:r>
              <a:rPr lang="pl-PL" dirty="0">
                <a:latin typeface="+mj-lt"/>
              </a:rPr>
              <a:t> (2021) </a:t>
            </a:r>
            <a:r>
              <a:rPr lang="en-US" dirty="0">
                <a:latin typeface="+mj-lt"/>
              </a:rPr>
              <a:t>Solution Focused Coaching for Adolescents: Overcoming Emotional and Behavioral Problems</a:t>
            </a:r>
            <a:r>
              <a:rPr lang="pl-PL" dirty="0">
                <a:latin typeface="+mj-lt"/>
              </a:rPr>
              <a:t>. </a:t>
            </a:r>
            <a:r>
              <a:rPr lang="en-US" dirty="0">
                <a:latin typeface="+mj-lt"/>
              </a:rPr>
              <a:t> </a:t>
            </a:r>
            <a:endParaRPr lang="pl-PL" dirty="0">
              <a:latin typeface="+mj-lt"/>
            </a:endParaRPr>
          </a:p>
          <a:p>
            <a:pPr marL="457200" indent="-457200">
              <a:buAutoNum type="arabicPeriod"/>
            </a:pPr>
            <a:r>
              <a:rPr lang="pl-PL" b="0" dirty="0">
                <a:effectLst/>
                <a:latin typeface="+mj-lt"/>
              </a:rPr>
              <a:t>Elizabeth R. Taylor (2019) </a:t>
            </a:r>
            <a:r>
              <a:rPr lang="en-US" b="0" dirty="0">
                <a:effectLst/>
                <a:latin typeface="+mj-lt"/>
              </a:rPr>
              <a:t>Solution-Focused Therapy with Children and Adolescents</a:t>
            </a:r>
            <a:r>
              <a:rPr lang="pl-PL" b="0" dirty="0">
                <a:effectLst/>
                <a:latin typeface="+mj-lt"/>
              </a:rPr>
              <a:t> </a:t>
            </a:r>
            <a:r>
              <a:rPr lang="en-US" b="0" dirty="0">
                <a:effectLst/>
                <a:latin typeface="+mj-lt"/>
              </a:rPr>
              <a:t>Creative and Play-Based Approaches</a:t>
            </a:r>
            <a:r>
              <a:rPr lang="pl-PL" b="0" dirty="0">
                <a:effectLst/>
                <a:latin typeface="+mj-lt"/>
              </a:rPr>
              <a:t>.</a:t>
            </a:r>
          </a:p>
          <a:p>
            <a:pPr marL="457200" indent="-457200">
              <a:buAutoNum type="arabicPeriod"/>
            </a:pPr>
            <a:r>
              <a:rPr lang="pl-PL" dirty="0">
                <a:latin typeface="+mj-lt"/>
              </a:rPr>
              <a:t>Bill O'Connell (2012) Solution-</a:t>
            </a:r>
            <a:r>
              <a:rPr lang="pl-PL" dirty="0" err="1">
                <a:latin typeface="+mj-lt"/>
              </a:rPr>
              <a:t>Focused</a:t>
            </a:r>
            <a:r>
              <a:rPr lang="pl-PL" dirty="0">
                <a:latin typeface="+mj-lt"/>
              </a:rPr>
              <a:t> </a:t>
            </a:r>
            <a:r>
              <a:rPr lang="pl-PL" dirty="0" err="1">
                <a:latin typeface="+mj-lt"/>
              </a:rPr>
              <a:t>Therapy</a:t>
            </a:r>
            <a:r>
              <a:rPr lang="pl-PL">
                <a:latin typeface="+mj-lt"/>
              </a:rPr>
              <a:t>.</a:t>
            </a:r>
          </a:p>
          <a:p>
            <a:pPr marL="457200" indent="-457200">
              <a:buAutoNum type="arabicPeriod"/>
            </a:pPr>
            <a:endParaRPr lang="pl-PL" dirty="0">
              <a:latin typeface="+mj-lt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79096" cy="1012974"/>
          </a:xfrm>
        </p:spPr>
        <p:txBody>
          <a:bodyPr/>
          <a:lstStyle/>
          <a:p>
            <a:r>
              <a:rPr lang="pl-PL" sz="2400" b="1" dirty="0">
                <a:latin typeface="+mn-lt"/>
              </a:rPr>
              <a:t>	  </a:t>
            </a:r>
            <a:r>
              <a:rPr lang="pl-PL" sz="2400" b="1" dirty="0"/>
              <a:t>   </a:t>
            </a:r>
            <a:r>
              <a:rPr lang="pl-PL" sz="2400" b="1" dirty="0" err="1"/>
              <a:t>Literature</a:t>
            </a:r>
            <a:r>
              <a:rPr lang="pl-PL" sz="2400" b="1" dirty="0">
                <a:latin typeface="+mn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6906642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ja_UAM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rgbClr val="002D69"/>
            </a:solidFill>
            <a:effectLst/>
            <a:uLnTx/>
            <a:uFillTx/>
            <a:latin typeface="Arial" pitchFamily="34" charset="0"/>
            <a:ea typeface="+mn-ea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Slajd kolej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ajd niestandardowy bez nagłówka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Prezentacja_UAM</Template>
  <TotalTime>4182</TotalTime>
  <Words>624</Words>
  <Application>Microsoft Office PowerPoint</Application>
  <PresentationFormat>Pokaz na ekranie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Prezentacja_UAM</vt:lpstr>
      <vt:lpstr>Slajd kolejny</vt:lpstr>
      <vt:lpstr>Slajd niestandardowy bez nagłówka</vt:lpstr>
      <vt:lpstr> </vt:lpstr>
      <vt:lpstr>  What does the solution-focused approach (SFA, SFBT) propose? </vt:lpstr>
      <vt:lpstr>   What does the solution-focused approach (SFA, SFBT) propose? </vt:lpstr>
      <vt:lpstr>   What kind of interlocutors do young people need?</vt:lpstr>
      <vt:lpstr>         Why is a solution focused approach suitable  for young people?</vt:lpstr>
      <vt:lpstr>   Why is a solution focused approach suitable  for young people? </vt:lpstr>
      <vt:lpstr>    Summarizing:</vt:lpstr>
      <vt:lpstr>      Literature: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mówić żeby dzieciaki nas słuchały?</dc:title>
  <dc:creator>WSE</dc:creator>
  <cp:lastModifiedBy>Anna G</cp:lastModifiedBy>
  <cp:revision>398</cp:revision>
  <dcterms:created xsi:type="dcterms:W3CDTF">2016-10-01T10:56:46Z</dcterms:created>
  <dcterms:modified xsi:type="dcterms:W3CDTF">2022-11-24T12:25:21Z</dcterms:modified>
</cp:coreProperties>
</file>