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6" r:id="rId3"/>
  </p:sldMasterIdLst>
  <p:notesMasterIdLst>
    <p:notesMasterId r:id="rId14"/>
  </p:notesMasterIdLst>
  <p:sldIdLst>
    <p:sldId id="1014" r:id="rId4"/>
    <p:sldId id="995" r:id="rId5"/>
    <p:sldId id="990" r:id="rId6"/>
    <p:sldId id="997" r:id="rId7"/>
    <p:sldId id="1029" r:id="rId8"/>
    <p:sldId id="1026" r:id="rId9"/>
    <p:sldId id="1028" r:id="rId10"/>
    <p:sldId id="992" r:id="rId11"/>
    <p:sldId id="1013" r:id="rId12"/>
    <p:sldId id="1004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9"/>
    <a:srgbClr val="FF00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1935" autoAdjust="0"/>
  </p:normalViewPr>
  <p:slideViewPr>
    <p:cSldViewPr>
      <p:cViewPr varScale="1">
        <p:scale>
          <a:sx n="76" d="100"/>
          <a:sy n="76" d="100"/>
        </p:scale>
        <p:origin x="16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E774A-F509-4CAB-8A36-F33B3B8FE7CF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07A0-62FE-411B-88C7-42B8FACB17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81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1772816"/>
            <a:ext cx="5688632" cy="938535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987675" y="5805488"/>
            <a:ext cx="5832475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22E2E-29DE-41BF-B6DD-579C1D79D952}" type="datetime1">
              <a:rPr lang="pl-PL" smtClean="0"/>
              <a:pPr>
                <a:defRPr/>
              </a:pPr>
              <a:t>05.12.2022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Ewa Kasperek-Golimowska 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F6463-C904-47E1-BD56-844D627C57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24889BA-2F76-4954-9547-3B391DCFC5C9}" type="datetime1">
              <a:rPr lang="pl-PL" smtClean="0"/>
              <a:pPr/>
              <a:t>05.12.2022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FA291DA6-90D3-4453-9E58-C43CC6B51B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E1621-BB6F-4F7F-A19B-59E35C4637F1}" type="datetime1">
              <a:rPr lang="pl-PL" smtClean="0"/>
              <a:pPr/>
              <a:t>05.12.2022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74E6B0-F5AC-403B-98C8-AC5EBC0DD45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E30C-79DE-406F-B63B-02E478A1E25D}" type="datetime1">
              <a:rPr lang="pl-PL" smtClean="0"/>
              <a:pPr>
                <a:defRPr/>
              </a:pPr>
              <a:t>05.12.2022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Ewa Kasperek-Golimowska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89D2-F685-4612-B6DE-D0EC5CCDD6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059113" y="1773238"/>
            <a:ext cx="5761037" cy="43195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krótkim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700808"/>
            <a:ext cx="5760640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buFont typeface="Arial" pitchFamily="34" charset="0"/>
              <a:buChar char="•"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3BADC0AC-8359-458A-AE9D-6FC98360D02F}" type="datetime1">
              <a:rPr lang="pl-PL" smtClean="0"/>
              <a:pPr/>
              <a:t>05.12.2022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FA291DA6-90D3-4453-9E58-C43CC6B51B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8" descr="Prezentacja_ogólnouniwersytecka_slajd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333375"/>
            <a:ext cx="91408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75" r:id="rId3"/>
    <p:sldLayoutId id="2147483686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8" descr="Prezentacja_ogólna_slajd2_z linią nagłówkową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  <p:sldLayoutId id="2147483676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6" descr="Prezentacja_ogólna_slajd2_bez linii nagłówkowe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/>
            <a:endParaRPr lang="pl-PL" sz="2000" dirty="0">
              <a:solidFill>
                <a:srgbClr val="002D69"/>
              </a:solidFill>
            </a:endParaRPr>
          </a:p>
          <a:p>
            <a:pPr lvl="0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Presentation  </a:t>
            </a:r>
            <a:r>
              <a:rPr lang="pl-PL" sz="2000" dirty="0" err="1">
                <a:solidFill>
                  <a:srgbClr val="002D69"/>
                </a:solidFill>
              </a:rPr>
              <a:t>Number</a:t>
            </a:r>
            <a:r>
              <a:rPr lang="pl-PL" sz="2000" dirty="0">
                <a:solidFill>
                  <a:srgbClr val="002D69"/>
                </a:solidFill>
              </a:rPr>
              <a:t> 1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7525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pl-PL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latin typeface="+mn-lt"/>
              </a:rPr>
              <a:t>…w</a:t>
            </a:r>
            <a:r>
              <a:rPr lang="en-US" dirty="0">
                <a:latin typeface="+mn-lt"/>
              </a:rPr>
              <a:t>ill surely succumb to all the temptations of </a:t>
            </a:r>
            <a:r>
              <a:rPr lang="pl-PL" dirty="0" err="1">
                <a:latin typeface="+mn-lt"/>
              </a:rPr>
              <a:t>they</a:t>
            </a:r>
            <a:r>
              <a:rPr lang="en-US" dirty="0">
                <a:latin typeface="+mn-lt"/>
              </a:rPr>
              <a:t> teenage years and go through some painful experiences,</a:t>
            </a:r>
            <a:endParaRPr lang="pl-PL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latin typeface="+mn-lt"/>
              </a:rPr>
              <a:t>…w</a:t>
            </a:r>
            <a:r>
              <a:rPr lang="en-US" dirty="0">
                <a:latin typeface="+mn-lt"/>
              </a:rPr>
              <a:t>ill actively try to clarify </a:t>
            </a:r>
            <a:r>
              <a:rPr lang="pl-PL" dirty="0" err="1">
                <a:latin typeface="+mn-lt"/>
              </a:rPr>
              <a:t>there</a:t>
            </a:r>
            <a:r>
              <a:rPr lang="en-US" dirty="0">
                <a:latin typeface="+mn-lt"/>
              </a:rPr>
              <a:t> attitude to the following things: alcohol, marijuana (and other drugs), sex, pornography and falling in love,</a:t>
            </a:r>
            <a:endParaRPr lang="pl-PL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latin typeface="+mn-lt"/>
              </a:rPr>
              <a:t>…</a:t>
            </a:r>
            <a:r>
              <a:rPr lang="en-US" dirty="0">
                <a:latin typeface="+mn-lt"/>
              </a:rPr>
              <a:t> will start to scrupulously distinguish what </a:t>
            </a:r>
            <a:r>
              <a:rPr lang="pl-PL" dirty="0" err="1">
                <a:latin typeface="+mn-lt"/>
              </a:rPr>
              <a:t>they</a:t>
            </a:r>
            <a:r>
              <a:rPr lang="en-US" dirty="0">
                <a:latin typeface="+mn-lt"/>
              </a:rPr>
              <a:t> can talk to </a:t>
            </a:r>
            <a:r>
              <a:rPr lang="pl-PL" dirty="0" err="1">
                <a:latin typeface="+mn-lt"/>
              </a:rPr>
              <a:t>their</a:t>
            </a:r>
            <a:r>
              <a:rPr lang="en-US" dirty="0">
                <a:latin typeface="+mn-lt"/>
              </a:rPr>
              <a:t> parents about,</a:t>
            </a:r>
            <a:r>
              <a:rPr lang="pl-PL" dirty="0">
                <a:latin typeface="+mn-lt"/>
              </a:rPr>
              <a:t> </a:t>
            </a:r>
            <a:r>
              <a:rPr lang="en-US" dirty="0">
                <a:latin typeface="+mn-lt"/>
              </a:rPr>
              <a:t>and what </a:t>
            </a:r>
            <a:r>
              <a:rPr lang="pl-PL" dirty="0" err="1">
                <a:latin typeface="+mn-lt"/>
              </a:rPr>
              <a:t>should</a:t>
            </a:r>
            <a:r>
              <a:rPr lang="pl-PL" dirty="0">
                <a:latin typeface="+mn-lt"/>
              </a:rPr>
              <a:t> be </a:t>
            </a:r>
            <a:r>
              <a:rPr lang="pl-PL" dirty="0" err="1">
                <a:latin typeface="+mn-lt"/>
              </a:rPr>
              <a:t>kept</a:t>
            </a:r>
            <a:r>
              <a:rPr lang="pl-PL" dirty="0">
                <a:latin typeface="+mn-lt"/>
              </a:rPr>
              <a:t> for </a:t>
            </a:r>
            <a:r>
              <a:rPr lang="pl-PL" dirty="0" err="1">
                <a:latin typeface="+mn-lt"/>
              </a:rPr>
              <a:t>talks</a:t>
            </a:r>
            <a:r>
              <a:rPr lang="pl-PL" dirty="0">
                <a:latin typeface="+mn-lt"/>
              </a:rPr>
              <a:t> with</a:t>
            </a:r>
            <a:r>
              <a:rPr lang="en-US" dirty="0">
                <a:latin typeface="+mn-lt"/>
              </a:rPr>
              <a:t> peers</a:t>
            </a:r>
            <a:r>
              <a:rPr lang="pl-PL" dirty="0">
                <a:latin typeface="+mn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pl-PL" dirty="0">
              <a:latin typeface="+mn-lt"/>
            </a:endParaRPr>
          </a:p>
          <a:p>
            <a:pPr marL="0" indent="0"/>
            <a:r>
              <a:rPr lang="en-US" dirty="0">
                <a:latin typeface="+mn-lt"/>
              </a:rPr>
              <a:t>All the actions that 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they</a:t>
            </a:r>
            <a:r>
              <a:rPr lang="pl-PL" dirty="0">
                <a:latin typeface="+mn-lt"/>
              </a:rPr>
              <a:t> </a:t>
            </a:r>
            <a:r>
              <a:rPr lang="en-US" dirty="0">
                <a:latin typeface="+mn-lt"/>
              </a:rPr>
              <a:t>will take in the coming years, 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they</a:t>
            </a:r>
            <a:r>
              <a:rPr lang="pl-PL" dirty="0">
                <a:latin typeface="+mn-lt"/>
              </a:rPr>
              <a:t> </a:t>
            </a:r>
            <a:r>
              <a:rPr lang="en-US" dirty="0">
                <a:latin typeface="+mn-lt"/>
              </a:rPr>
              <a:t>will take FOR </a:t>
            </a:r>
            <a:r>
              <a:rPr lang="pl-PL" dirty="0">
                <a:latin typeface="+mn-lt"/>
              </a:rPr>
              <a:t>THEMSELVES </a:t>
            </a:r>
            <a:r>
              <a:rPr lang="en-US" dirty="0">
                <a:latin typeface="+mn-lt"/>
              </a:rPr>
              <a:t> and not against parents</a:t>
            </a:r>
            <a:r>
              <a:rPr lang="pl-PL" dirty="0">
                <a:latin typeface="+mn-lt"/>
              </a:rPr>
              <a:t> or</a:t>
            </a:r>
            <a:r>
              <a:rPr lang="en-US" dirty="0">
                <a:latin typeface="+mn-lt"/>
              </a:rPr>
              <a:t> adults.</a:t>
            </a:r>
            <a:endParaRPr lang="pl-PL" dirty="0">
              <a:latin typeface="+mn-lt"/>
            </a:endParaRPr>
          </a:p>
          <a:p>
            <a:pPr marL="0" indent="0"/>
            <a:endParaRPr lang="pl-PL" dirty="0">
              <a:latin typeface="+mn-lt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635080" cy="1012974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Growing up as the stage where  teenager</a:t>
            </a:r>
            <a:r>
              <a:rPr lang="pl-PL" sz="2400" b="1" dirty="0">
                <a:latin typeface="+mj-lt"/>
              </a:rPr>
              <a:t>s…</a:t>
            </a:r>
            <a:br>
              <a:rPr lang="pl-PL" sz="2400" b="1" dirty="0">
                <a:latin typeface="+mj-lt"/>
              </a:rPr>
            </a:br>
            <a:r>
              <a:rPr lang="pl-PL" sz="2400" b="1" dirty="0">
                <a:latin typeface="+mj-lt"/>
              </a:rPr>
              <a:t> </a:t>
            </a:r>
            <a:r>
              <a:rPr lang="pl-PL" sz="1000" b="1" dirty="0">
                <a:latin typeface="+mj-lt"/>
              </a:rPr>
              <a:t>( </a:t>
            </a:r>
            <a:r>
              <a:rPr lang="pl-PL" sz="1000" b="1" dirty="0" err="1">
                <a:latin typeface="+mj-lt"/>
              </a:rPr>
              <a:t>According</a:t>
            </a:r>
            <a:r>
              <a:rPr lang="pl-PL" sz="1000" b="1" dirty="0">
                <a:latin typeface="+mj-lt"/>
              </a:rPr>
              <a:t> to </a:t>
            </a:r>
            <a:r>
              <a:rPr lang="pl-PL" sz="1000" b="1" dirty="0" err="1">
                <a:latin typeface="+mj-lt"/>
              </a:rPr>
              <a:t>Juul</a:t>
            </a:r>
            <a:r>
              <a:rPr lang="pl-PL" sz="1000" b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80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The </a:t>
            </a:r>
            <a:r>
              <a:rPr lang="pl-PL" sz="2400" b="1" dirty="0" err="1">
                <a:solidFill>
                  <a:srgbClr val="002D69"/>
                </a:solidFill>
              </a:rPr>
              <a:t>time</a:t>
            </a:r>
            <a:r>
              <a:rPr lang="pl-PL" sz="2400" b="1" dirty="0">
                <a:solidFill>
                  <a:srgbClr val="002D69"/>
                </a:solidFill>
              </a:rPr>
              <a:t> o </a:t>
            </a:r>
            <a:r>
              <a:rPr lang="pl-PL" sz="2400" b="1" dirty="0" err="1">
                <a:solidFill>
                  <a:srgbClr val="002D69"/>
                </a:solidFill>
              </a:rPr>
              <a:t>adolescence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2400" b="1" dirty="0" err="1">
                <a:solidFill>
                  <a:srgbClr val="002D69"/>
                </a:solidFill>
              </a:rPr>
              <a:t>will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2400" b="1" dirty="0" err="1">
                <a:solidFill>
                  <a:srgbClr val="002D69"/>
                </a:solidFill>
              </a:rPr>
              <a:t>come</a:t>
            </a:r>
            <a:r>
              <a:rPr lang="pl-PL" sz="2400" b="1" dirty="0">
                <a:solidFill>
                  <a:srgbClr val="002D69"/>
                </a:solidFill>
              </a:rPr>
              <a:t> -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eaLnBrk="1" hangingPunct="1"/>
            <a:r>
              <a:rPr lang="en-US" sz="2000" dirty="0">
                <a:solidFill>
                  <a:srgbClr val="002D69"/>
                </a:solidFill>
              </a:rPr>
              <a:t>even if </a:t>
            </a:r>
            <a:r>
              <a:rPr lang="pl-PL" sz="2000" dirty="0" err="1">
                <a:solidFill>
                  <a:srgbClr val="002D69"/>
                </a:solidFill>
              </a:rPr>
              <a:t>it</a:t>
            </a:r>
            <a:r>
              <a:rPr lang="pl-PL" sz="2000" dirty="0">
                <a:solidFill>
                  <a:srgbClr val="002D69"/>
                </a:solidFill>
              </a:rPr>
              <a:t> </a:t>
            </a:r>
            <a:r>
              <a:rPr lang="pl-PL" sz="2000" dirty="0" err="1">
                <a:solidFill>
                  <a:srgbClr val="002D69"/>
                </a:solidFill>
              </a:rPr>
              <a:t>is</a:t>
            </a:r>
            <a:r>
              <a:rPr lang="pl-PL" sz="2000" dirty="0">
                <a:solidFill>
                  <a:srgbClr val="002D69"/>
                </a:solidFill>
              </a:rPr>
              <a:t> 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02D69"/>
                </a:solidFill>
              </a:rPr>
              <a:t>difficult for adults</a:t>
            </a:r>
            <a:r>
              <a:rPr lang="pl-PL" sz="2000" dirty="0">
                <a:solidFill>
                  <a:srgbClr val="002D69"/>
                </a:solidFill>
              </a:rPr>
              <a:t>. </a:t>
            </a:r>
            <a:br>
              <a:rPr lang="pl-PL" sz="2000" b="1" dirty="0">
                <a:solidFill>
                  <a:srgbClr val="002D69"/>
                </a:solidFill>
              </a:rPr>
            </a:br>
            <a:endParaRPr lang="pl-PL" sz="20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47BC72D-FF74-4287-3745-8CE07103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204864"/>
            <a:ext cx="4719403" cy="309634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2F820D2-541E-6819-2408-C8A9ABDB9E89}"/>
              </a:ext>
            </a:extLst>
          </p:cNvPr>
          <p:cNvSpPr txBox="1"/>
          <p:nvPr/>
        </p:nvSpPr>
        <p:spPr>
          <a:xfrm>
            <a:off x="4075272" y="581689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https://www.someecards.com/usercards/viewcard/honey-when-you-grow-up-i-want-you-to-be-assertive-independent-and-strong-willed-but-while-youre-a-kid-i-want-you-to-be-passive-pliable-and-obedient-00379/?tagSlug=family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r>
              <a:rPr lang="pl-PL" sz="2400" b="1" dirty="0">
                <a:solidFill>
                  <a:srgbClr val="002D69"/>
                </a:solidFill>
              </a:rPr>
              <a:t>Already a grown up or a teenager?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eaLnBrk="1" hangingPunct="1">
              <a:buNone/>
            </a:pPr>
            <a:br>
              <a:rPr lang="pl-PL" sz="1600" b="1" dirty="0"/>
            </a:b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800" b="1" dirty="0"/>
          </a:p>
          <a:p>
            <a:pPr eaLnBrk="1" hangingPunct="1">
              <a:buNone/>
            </a:pPr>
            <a:endParaRPr lang="pl-PL" sz="800" b="1" dirty="0"/>
          </a:p>
          <a:p>
            <a:pPr eaLnBrk="1" hangingPunct="1">
              <a:buNone/>
            </a:pPr>
            <a:r>
              <a:rPr lang="pl-PL" sz="800" b="1" dirty="0"/>
              <a:t>https://www.independent.co.uk/arts-entertainment/music/features/madonna-madame-x-age-controversy-sexism-career-billboard-pop-music-a8955036.html</a:t>
            </a:r>
            <a:endParaRPr lang="pl-PL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3D623B3-071D-D06E-F18D-FC38AB84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6" y="1691489"/>
            <a:ext cx="5255207" cy="34750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r>
              <a:rPr lang="en-US" sz="2400" b="1" dirty="0">
                <a:solidFill>
                  <a:srgbClr val="002D69"/>
                </a:solidFill>
              </a:rPr>
              <a:t>Already a grown up or a teenager?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eaLnBrk="1" hangingPunct="1">
              <a:buNone/>
            </a:pPr>
            <a:br>
              <a:rPr lang="pl-PL" sz="1600" b="1" dirty="0"/>
            </a:b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FEA784E-A38C-435D-6709-DAA307E8BE30}"/>
              </a:ext>
            </a:extLst>
          </p:cNvPr>
          <p:cNvSpPr txBox="1"/>
          <p:nvPr/>
        </p:nvSpPr>
        <p:spPr>
          <a:xfrm>
            <a:off x="3563888" y="550068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https://sport.se.pl/pilka-nozna/reprezentacja-polski/ronaldo-nie-zagra-przez-5-miesiecy-straszliwa-diagnoza-po-finale-euro-2016-aa-aNNG-jBYS-wHuV.html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C31E1D-CBB8-EC25-5257-C87DF3383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00900"/>
            <a:ext cx="4349333" cy="2895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A </a:t>
            </a:r>
            <a:r>
              <a:rPr lang="pl-PL" sz="2400" b="1" dirty="0" err="1">
                <a:solidFill>
                  <a:srgbClr val="002D69"/>
                </a:solidFill>
              </a:rPr>
              <a:t>teenager's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2400" b="1" dirty="0" err="1">
                <a:solidFill>
                  <a:srgbClr val="002D69"/>
                </a:solidFill>
              </a:rPr>
              <a:t>brain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/>
            <a:endParaRPr lang="pl-PL" sz="2000" dirty="0">
              <a:solidFill>
                <a:srgbClr val="002D69"/>
              </a:solidFill>
            </a:endParaRPr>
          </a:p>
          <a:p>
            <a:pPr lvl="0"/>
            <a:endParaRPr lang="pl-PL" sz="2000" dirty="0">
              <a:solidFill>
                <a:srgbClr val="002D69"/>
              </a:solidFill>
            </a:endParaRPr>
          </a:p>
          <a:p>
            <a:pPr lvl="0"/>
            <a:r>
              <a:rPr lang="en-US" sz="2000" dirty="0">
                <a:solidFill>
                  <a:srgbClr val="002D69"/>
                </a:solidFill>
              </a:rPr>
              <a:t>It is not hormones but developmental changes in the brain that shape the experiences of adolescents.</a:t>
            </a:r>
            <a:endParaRPr lang="pl-PL" sz="2000" dirty="0">
              <a:solidFill>
                <a:srgbClr val="002D69"/>
              </a:solidFill>
            </a:endParaRPr>
          </a:p>
          <a:p>
            <a:pPr lvl="0"/>
            <a:r>
              <a:rPr lang="en-US" sz="2000" dirty="0">
                <a:solidFill>
                  <a:srgbClr val="002D69"/>
                </a:solidFill>
              </a:rPr>
              <a:t>During adolescence, the activity of the dopamine system associated with the pursuit of reward increases, </a:t>
            </a:r>
            <a:r>
              <a:rPr lang="pl-PL" sz="2000" dirty="0" err="1">
                <a:solidFill>
                  <a:srgbClr val="002D69"/>
                </a:solidFill>
              </a:rPr>
              <a:t>that</a:t>
            </a:r>
            <a:r>
              <a:rPr lang="pl-PL" sz="2000" dirty="0">
                <a:solidFill>
                  <a:srgbClr val="002D69"/>
                </a:solidFill>
              </a:rPr>
              <a:t> </a:t>
            </a:r>
            <a:r>
              <a:rPr lang="pl-PL" sz="2000" dirty="0" err="1">
                <a:solidFill>
                  <a:srgbClr val="002D69"/>
                </a:solidFill>
              </a:rPr>
              <a:t>is</a:t>
            </a:r>
            <a:r>
              <a:rPr lang="pl-PL" sz="2000" dirty="0">
                <a:solidFill>
                  <a:srgbClr val="002D69"/>
                </a:solidFill>
              </a:rPr>
              <a:t> </a:t>
            </a:r>
            <a:r>
              <a:rPr lang="pl-PL" sz="2000" dirty="0" err="1">
                <a:solidFill>
                  <a:srgbClr val="002D69"/>
                </a:solidFill>
              </a:rPr>
              <a:t>why</a:t>
            </a:r>
            <a:r>
              <a:rPr lang="en-US" sz="2000" dirty="0">
                <a:solidFill>
                  <a:srgbClr val="002D69"/>
                </a:solidFill>
              </a:rPr>
              <a:t> adolescents attach more importance to the expected benefits and positive aspects of a given experience than to the risks they are fully aware of</a:t>
            </a:r>
            <a:r>
              <a:rPr lang="pl-PL" sz="2000" dirty="0">
                <a:solidFill>
                  <a:srgbClr val="002D69"/>
                </a:solidFill>
              </a:rPr>
              <a:t>. </a:t>
            </a: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/>
          </a:p>
          <a:p>
            <a:pPr algn="just" eaLnBrk="1" hangingPunct="1">
              <a:buNone/>
            </a:pPr>
            <a:r>
              <a:rPr lang="pl-PL" sz="1050" dirty="0">
                <a:solidFill>
                  <a:srgbClr val="002D69"/>
                </a:solidFill>
              </a:rPr>
              <a:t>Source: </a:t>
            </a:r>
            <a:r>
              <a:rPr lang="pl-PL" sz="1050" dirty="0" err="1">
                <a:solidFill>
                  <a:srgbClr val="002D69"/>
                </a:solidFill>
              </a:rPr>
              <a:t>Sigel</a:t>
            </a:r>
            <a:r>
              <a:rPr lang="pl-PL" sz="1050" dirty="0">
                <a:solidFill>
                  <a:srgbClr val="002D69"/>
                </a:solidFill>
              </a:rPr>
              <a:t> (2014) </a:t>
            </a:r>
            <a:r>
              <a:rPr lang="en-US" sz="1050" b="0" i="0" dirty="0">
                <a:solidFill>
                  <a:srgbClr val="002D69"/>
                </a:solidFill>
                <a:effectLst/>
                <a:latin typeface="arial" panose="020B0604020202020204" pitchFamily="34" charset="0"/>
              </a:rPr>
              <a:t>Brainstorm. The Power and Purpose of the Teenage Brain</a:t>
            </a:r>
            <a:r>
              <a:rPr lang="pl-PL" sz="1050" dirty="0">
                <a:solidFill>
                  <a:srgbClr val="002D69"/>
                </a:solidFill>
              </a:rPr>
              <a:t>. </a:t>
            </a:r>
          </a:p>
          <a:p>
            <a:pPr algn="just" eaLnBrk="1" hangingPunct="1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35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r>
              <a:rPr lang="pl-PL" sz="2400" b="1" dirty="0">
                <a:solidFill>
                  <a:srgbClr val="002D69"/>
                </a:solidFill>
              </a:rPr>
              <a:t>A </a:t>
            </a:r>
            <a:r>
              <a:rPr lang="pl-PL" sz="2400" b="1" dirty="0" err="1">
                <a:solidFill>
                  <a:srgbClr val="002D69"/>
                </a:solidFill>
              </a:rPr>
              <a:t>teenager's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2400" b="1" dirty="0" err="1">
                <a:solidFill>
                  <a:srgbClr val="002D69"/>
                </a:solidFill>
              </a:rPr>
              <a:t>brain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>
              <a:buNone/>
            </a:pPr>
            <a:r>
              <a:rPr lang="en-US" sz="2000" dirty="0">
                <a:solidFill>
                  <a:srgbClr val="002D69"/>
                </a:solidFill>
              </a:rPr>
              <a:t>The pursuit of reward manifests itself in three tendencies:</a:t>
            </a:r>
            <a:endParaRPr lang="pl-PL" sz="2000" dirty="0">
              <a:solidFill>
                <a:srgbClr val="002D69"/>
              </a:solidFill>
            </a:endParaRPr>
          </a:p>
          <a:p>
            <a:pPr marL="457200" lvl="0" indent="-457200">
              <a:buAutoNum type="arabicPeriod"/>
            </a:pPr>
            <a:r>
              <a:rPr lang="en-US" sz="2000" dirty="0">
                <a:solidFill>
                  <a:srgbClr val="002D69"/>
                </a:solidFill>
              </a:rPr>
              <a:t>Impulsivity - no gap between</a:t>
            </a:r>
            <a:r>
              <a:rPr lang="pl-PL" sz="2000" dirty="0">
                <a:solidFill>
                  <a:srgbClr val="002D69"/>
                </a:solidFill>
              </a:rPr>
              <a:t> </a:t>
            </a:r>
            <a:r>
              <a:rPr lang="pl-PL" sz="2000" dirty="0" err="1">
                <a:solidFill>
                  <a:srgbClr val="002D69"/>
                </a:solidFill>
              </a:rPr>
              <a:t>an</a:t>
            </a:r>
            <a:r>
              <a:rPr lang="en-US" sz="2000" dirty="0">
                <a:solidFill>
                  <a:srgbClr val="002D69"/>
                </a:solidFill>
              </a:rPr>
              <a:t> impulse and </a:t>
            </a:r>
            <a:r>
              <a:rPr lang="pl-PL" sz="2000" dirty="0" err="1">
                <a:solidFill>
                  <a:srgbClr val="002D69"/>
                </a:solidFill>
              </a:rPr>
              <a:t>an</a:t>
            </a:r>
            <a:r>
              <a:rPr lang="pl-PL" sz="2000" dirty="0">
                <a:solidFill>
                  <a:srgbClr val="002D69"/>
                </a:solidFill>
              </a:rPr>
              <a:t> </a:t>
            </a:r>
            <a:r>
              <a:rPr lang="en-US" sz="2000" dirty="0">
                <a:solidFill>
                  <a:srgbClr val="002D69"/>
                </a:solidFill>
              </a:rPr>
              <a:t>action</a:t>
            </a:r>
            <a:r>
              <a:rPr lang="pl-PL" sz="2000" dirty="0">
                <a:solidFill>
                  <a:srgbClr val="002D69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2D69"/>
                </a:solidFill>
              </a:rPr>
              <a:t>Recommendations for practice: developing reflection and self-awareness</a:t>
            </a:r>
            <a:r>
              <a:rPr lang="pl-PL" sz="2000" dirty="0">
                <a:solidFill>
                  <a:srgbClr val="002D69"/>
                </a:solidFill>
              </a:rPr>
              <a:t>.</a:t>
            </a:r>
          </a:p>
          <a:p>
            <a:pPr marL="0" lvl="0" indent="0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marL="0" lvl="0" indent="0">
              <a:buNone/>
            </a:pPr>
            <a:r>
              <a:rPr lang="pl-PL" sz="2000" dirty="0">
                <a:solidFill>
                  <a:srgbClr val="002D69"/>
                </a:solidFill>
              </a:rPr>
              <a:t>2.    </a:t>
            </a:r>
            <a:r>
              <a:rPr lang="en-US" sz="2000" dirty="0">
                <a:solidFill>
                  <a:srgbClr val="002D69"/>
                </a:solidFill>
              </a:rPr>
              <a:t> Susceptibility to addiction - increasing the release of dopamin</a:t>
            </a:r>
            <a:r>
              <a:rPr lang="pl-PL" sz="2000" dirty="0">
                <a:solidFill>
                  <a:srgbClr val="002D69"/>
                </a:solidFill>
              </a:rPr>
              <a:t>e.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2D69"/>
                </a:solidFill>
              </a:rPr>
              <a:t>Recommendations for practice: developing different, health</a:t>
            </a:r>
            <a:r>
              <a:rPr lang="pl-PL" sz="2000" dirty="0" err="1">
                <a:solidFill>
                  <a:srgbClr val="002D69"/>
                </a:solidFill>
              </a:rPr>
              <a:t>ier</a:t>
            </a:r>
            <a:r>
              <a:rPr lang="en-US" sz="2000" dirty="0">
                <a:solidFill>
                  <a:srgbClr val="002D69"/>
                </a:solidFill>
              </a:rPr>
              <a:t> ways to release dopamine (starting from eating ripe bananas, strawberries, avocados; limiting the consumption of sugars and fats, through listening to energetic music, physical activity and meditation, to adequately setting goals and achieving them)</a:t>
            </a:r>
            <a:r>
              <a:rPr lang="pl-PL" sz="2000" dirty="0">
                <a:solidFill>
                  <a:srgbClr val="002D69"/>
                </a:solidFill>
              </a:rPr>
              <a:t>.   </a:t>
            </a: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r>
              <a:rPr lang="pl-PL" sz="1000" dirty="0">
                <a:solidFill>
                  <a:srgbClr val="002D69"/>
                </a:solidFill>
              </a:rPr>
              <a:t>Source: </a:t>
            </a:r>
            <a:r>
              <a:rPr lang="pl-PL" sz="1000" dirty="0" err="1">
                <a:solidFill>
                  <a:srgbClr val="002D69"/>
                </a:solidFill>
              </a:rPr>
              <a:t>Sigel</a:t>
            </a:r>
            <a:r>
              <a:rPr lang="pl-PL" sz="1000" dirty="0">
                <a:solidFill>
                  <a:srgbClr val="002D69"/>
                </a:solidFill>
              </a:rPr>
              <a:t> (2014) </a:t>
            </a:r>
            <a:r>
              <a:rPr lang="en-US" sz="1000" b="0" i="0" dirty="0">
                <a:solidFill>
                  <a:srgbClr val="002D69"/>
                </a:solidFill>
                <a:effectLst/>
                <a:latin typeface="arial" panose="020B0604020202020204" pitchFamily="34" charset="0"/>
              </a:rPr>
              <a:t>Brainstorm. The Power and Purpose of the Teenage Brain</a:t>
            </a:r>
            <a:r>
              <a:rPr lang="pl-PL" sz="1000" dirty="0">
                <a:solidFill>
                  <a:srgbClr val="002D69"/>
                </a:solidFill>
              </a:rPr>
              <a:t>. </a:t>
            </a:r>
          </a:p>
          <a:p>
            <a:pPr algn="just" eaLnBrk="1" hangingPunct="1">
              <a:buNone/>
            </a:pPr>
            <a:r>
              <a:rPr lang="pl-PL" sz="1000" dirty="0">
                <a:solidFill>
                  <a:srgbClr val="002D69"/>
                </a:solidFill>
              </a:rPr>
              <a:t>https://www.ncbi.nlm.nih.gov/pmc/articles/PMC4769029/</a:t>
            </a:r>
          </a:p>
          <a:p>
            <a:pPr algn="just"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1600" dirty="0">
                <a:solidFill>
                  <a:srgbClr val="002D69"/>
                </a:solidFill>
              </a:rPr>
              <a:t>Źródło: </a:t>
            </a:r>
            <a:r>
              <a:rPr lang="pl-PL" sz="1600" dirty="0" err="1">
                <a:solidFill>
                  <a:srgbClr val="002D69"/>
                </a:solidFill>
              </a:rPr>
              <a:t>Sigel</a:t>
            </a:r>
            <a:r>
              <a:rPr lang="pl-PL" sz="1600" dirty="0">
                <a:solidFill>
                  <a:srgbClr val="002D69"/>
                </a:solidFill>
              </a:rPr>
              <a:t> (2016) Burza w mózgu nastolatka. </a:t>
            </a:r>
          </a:p>
          <a:p>
            <a:pPr algn="just" eaLnBrk="1" hangingPunct="1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A </a:t>
            </a:r>
            <a:r>
              <a:rPr lang="pl-PL" sz="2400" b="1" dirty="0" err="1">
                <a:solidFill>
                  <a:srgbClr val="002D69"/>
                </a:solidFill>
              </a:rPr>
              <a:t>teenager's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2400" b="1" dirty="0" err="1">
                <a:solidFill>
                  <a:srgbClr val="002D69"/>
                </a:solidFill>
              </a:rPr>
              <a:t>brain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lvl="0">
              <a:buNone/>
            </a:pPr>
            <a:r>
              <a:rPr lang="en-US" sz="2000" dirty="0">
                <a:solidFill>
                  <a:srgbClr val="002D69"/>
                </a:solidFill>
              </a:rPr>
              <a:t>3. Hyperrationality - taking facts into account, ignoring the context. Paying more attention to the expected benefits than </a:t>
            </a:r>
            <a:r>
              <a:rPr lang="pl-PL" sz="2000" dirty="0">
                <a:solidFill>
                  <a:srgbClr val="002D69"/>
                </a:solidFill>
              </a:rPr>
              <a:t>to </a:t>
            </a:r>
            <a:r>
              <a:rPr lang="en-US" sz="2000" dirty="0">
                <a:solidFill>
                  <a:srgbClr val="002D69"/>
                </a:solidFill>
              </a:rPr>
              <a:t>the potential risks.</a:t>
            </a:r>
            <a:r>
              <a:rPr lang="pl-PL" sz="2000" dirty="0">
                <a:solidFill>
                  <a:srgbClr val="002D69"/>
                </a:solidFill>
              </a:rPr>
              <a:t> </a:t>
            </a:r>
          </a:p>
          <a:p>
            <a:pPr lvl="0">
              <a:buNone/>
            </a:pPr>
            <a:r>
              <a:rPr lang="en-US" sz="2000" dirty="0">
                <a:solidFill>
                  <a:srgbClr val="002D69"/>
                </a:solidFill>
              </a:rPr>
              <a:t>Recommendations for practice: exercises to broaden the perspective; learning to use intuition, learning to choose positive values, not imaginary reward.</a:t>
            </a: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>
                <a:solidFill>
                  <a:srgbClr val="002D69"/>
                </a:solidFill>
              </a:rPr>
            </a:br>
            <a:r>
              <a:rPr lang="pl-PL" sz="2400" b="1" dirty="0" err="1">
                <a:solidFill>
                  <a:srgbClr val="002D69"/>
                </a:solidFill>
              </a:rPr>
              <a:t>Developmental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2400" b="1" dirty="0" err="1">
                <a:solidFill>
                  <a:srgbClr val="002D69"/>
                </a:solidFill>
              </a:rPr>
              <a:t>tasks</a:t>
            </a:r>
            <a:r>
              <a:rPr lang="pl-PL" sz="2400" b="1" dirty="0">
                <a:solidFill>
                  <a:srgbClr val="002D69"/>
                </a:solidFill>
              </a:rPr>
              <a:t> of </a:t>
            </a:r>
            <a:r>
              <a:rPr lang="pl-PL" sz="2400" b="1" dirty="0" err="1">
                <a:solidFill>
                  <a:srgbClr val="002D69"/>
                </a:solidFill>
              </a:rPr>
              <a:t>adolescence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900" b="1" dirty="0">
                <a:solidFill>
                  <a:srgbClr val="002D69"/>
                </a:solidFill>
              </a:rPr>
              <a:t>(</a:t>
            </a:r>
            <a:r>
              <a:rPr lang="pl-PL" sz="900" b="1" dirty="0" err="1">
                <a:solidFill>
                  <a:srgbClr val="002D69"/>
                </a:solidFill>
              </a:rPr>
              <a:t>According</a:t>
            </a:r>
            <a:r>
              <a:rPr lang="pl-PL" sz="900" b="1" dirty="0">
                <a:solidFill>
                  <a:srgbClr val="002D69"/>
                </a:solidFill>
              </a:rPr>
              <a:t> to </a:t>
            </a:r>
            <a:r>
              <a:rPr lang="pl-PL" sz="900" b="1" dirty="0" err="1">
                <a:solidFill>
                  <a:srgbClr val="002D69"/>
                </a:solidFill>
              </a:rPr>
              <a:t>Erikson</a:t>
            </a:r>
            <a:r>
              <a:rPr lang="pl-PL" sz="900" b="1" dirty="0">
                <a:solidFill>
                  <a:srgbClr val="002D69"/>
                </a:solidFill>
              </a:rPr>
              <a:t>) </a:t>
            </a:r>
            <a:br>
              <a:rPr lang="pl-PL" sz="2400" b="1" dirty="0">
                <a:solidFill>
                  <a:srgbClr val="002D69"/>
                </a:solidFill>
              </a:rPr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>
              <a:buNone/>
            </a:pPr>
            <a:endParaRPr lang="pl-PL" sz="1600" dirty="0"/>
          </a:p>
          <a:p>
            <a:pPr algn="just" eaLnBrk="1" hangingPunct="1"/>
            <a:r>
              <a:rPr lang="en-US" sz="2000" dirty="0">
                <a:solidFill>
                  <a:srgbClr val="002D69"/>
                </a:solidFill>
              </a:rPr>
              <a:t>Identity </a:t>
            </a:r>
            <a:r>
              <a:rPr lang="pl-PL" sz="2000" dirty="0">
                <a:solidFill>
                  <a:srgbClr val="002D69"/>
                </a:solidFill>
              </a:rPr>
              <a:t>vs</a:t>
            </a:r>
            <a:r>
              <a:rPr lang="en-US" sz="2000" dirty="0">
                <a:solidFill>
                  <a:srgbClr val="002D69"/>
                </a:solidFill>
              </a:rPr>
              <a:t> confusion of identity,</a:t>
            </a: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r>
              <a:rPr lang="en-US" sz="2000" dirty="0">
                <a:solidFill>
                  <a:srgbClr val="002D69"/>
                </a:solidFill>
              </a:rPr>
              <a:t>Faithfulness vs totalitarianism</a:t>
            </a: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marL="0" indent="0" algn="just" eaLnBrk="1" hangingPunct="1">
              <a:buNone/>
            </a:pPr>
            <a:r>
              <a:rPr lang="en-US" sz="2000" dirty="0">
                <a:solidFill>
                  <a:srgbClr val="002D69"/>
                </a:solidFill>
              </a:rPr>
              <a:t>Therefore, an adolescent</a:t>
            </a:r>
            <a:r>
              <a:rPr lang="pl-PL" sz="2000" dirty="0">
                <a:solidFill>
                  <a:srgbClr val="002D69"/>
                </a:solidFill>
              </a:rPr>
              <a:t>s</a:t>
            </a:r>
            <a:r>
              <a:rPr lang="en-US" sz="2000" dirty="0">
                <a:solidFill>
                  <a:srgbClr val="002D69"/>
                </a:solidFill>
              </a:rPr>
              <a:t> must:</a:t>
            </a:r>
            <a:endParaRPr lang="pl-PL" sz="2000" dirty="0">
              <a:solidFill>
                <a:srgbClr val="002D69"/>
              </a:solidFill>
            </a:endParaRPr>
          </a:p>
          <a:p>
            <a:pPr marL="0" indent="0"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- </a:t>
            </a:r>
            <a:r>
              <a:rPr lang="en-US" sz="2000" dirty="0">
                <a:solidFill>
                  <a:srgbClr val="002D69"/>
                </a:solidFill>
              </a:rPr>
              <a:t>Look for,</a:t>
            </a:r>
            <a:endParaRPr lang="pl-PL" sz="2000" dirty="0">
              <a:solidFill>
                <a:srgbClr val="002D69"/>
              </a:solidFill>
            </a:endParaRPr>
          </a:p>
          <a:p>
            <a:pPr marL="0" indent="0"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- </a:t>
            </a:r>
            <a:r>
              <a:rPr lang="en-US" sz="2000" dirty="0">
                <a:solidFill>
                  <a:srgbClr val="002D69"/>
                </a:solidFill>
              </a:rPr>
              <a:t>Make decisions,</a:t>
            </a:r>
            <a:endParaRPr lang="pl-PL" sz="2000" dirty="0">
              <a:solidFill>
                <a:srgbClr val="002D69"/>
              </a:solidFill>
            </a:endParaRPr>
          </a:p>
          <a:p>
            <a:pPr marL="0" indent="0"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- D</a:t>
            </a:r>
            <a:r>
              <a:rPr lang="en-US" sz="2000" dirty="0" err="1">
                <a:solidFill>
                  <a:srgbClr val="002D69"/>
                </a:solidFill>
              </a:rPr>
              <a:t>isagree</a:t>
            </a:r>
            <a:r>
              <a:rPr lang="en-US" sz="2000" dirty="0">
                <a:solidFill>
                  <a:srgbClr val="002D69"/>
                </a:solidFill>
              </a:rPr>
              <a:t>,</a:t>
            </a:r>
            <a:endParaRPr lang="pl-PL" sz="2000" dirty="0">
              <a:solidFill>
                <a:srgbClr val="002D69"/>
              </a:solidFill>
            </a:endParaRPr>
          </a:p>
          <a:p>
            <a:pPr marL="0" indent="0"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- I</a:t>
            </a:r>
            <a:r>
              <a:rPr lang="en-US" sz="2000" dirty="0" err="1">
                <a:solidFill>
                  <a:srgbClr val="002D69"/>
                </a:solidFill>
              </a:rPr>
              <a:t>solate</a:t>
            </a:r>
            <a:r>
              <a:rPr lang="en-US" sz="2000" dirty="0">
                <a:solidFill>
                  <a:srgbClr val="002D69"/>
                </a:solidFill>
              </a:rPr>
              <a:t> </a:t>
            </a:r>
            <a:r>
              <a:rPr lang="pl-PL" sz="2000" dirty="0">
                <a:solidFill>
                  <a:srgbClr val="002D69"/>
                </a:solidFill>
              </a:rPr>
              <a:t>from</a:t>
            </a:r>
            <a:r>
              <a:rPr lang="en-US" sz="2000" dirty="0">
                <a:solidFill>
                  <a:srgbClr val="002D69"/>
                </a:solidFill>
              </a:rPr>
              <a:t> others </a:t>
            </a:r>
            <a:r>
              <a:rPr lang="pl-PL" sz="2000" dirty="0">
                <a:solidFill>
                  <a:srgbClr val="002D69"/>
                </a:solidFill>
              </a:rPr>
              <a:t>and </a:t>
            </a:r>
            <a:r>
              <a:rPr lang="en-US" sz="2000" dirty="0">
                <a:solidFill>
                  <a:srgbClr val="002D69"/>
                </a:solidFill>
              </a:rPr>
              <a:t>from </a:t>
            </a:r>
            <a:r>
              <a:rPr lang="pl-PL" sz="2000" dirty="0">
                <a:solidFill>
                  <a:srgbClr val="002D69"/>
                </a:solidFill>
              </a:rPr>
              <a:t>themselves</a:t>
            </a:r>
            <a:r>
              <a:rPr lang="en-US" sz="2000" dirty="0">
                <a:solidFill>
                  <a:srgbClr val="002D69"/>
                </a:solidFill>
              </a:rPr>
              <a:t>,</a:t>
            </a:r>
            <a:endParaRPr lang="pl-PL" sz="2000" dirty="0">
              <a:solidFill>
                <a:srgbClr val="002D69"/>
              </a:solidFill>
            </a:endParaRPr>
          </a:p>
          <a:p>
            <a:pPr marL="0" indent="0"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- G</a:t>
            </a:r>
            <a:r>
              <a:rPr lang="en-US" sz="2000" dirty="0">
                <a:solidFill>
                  <a:srgbClr val="002D69"/>
                </a:solidFill>
              </a:rPr>
              <a:t>o back </a:t>
            </a:r>
            <a:r>
              <a:rPr lang="pl-PL" sz="2000" dirty="0">
                <a:solidFill>
                  <a:srgbClr val="002D69"/>
                </a:solidFill>
              </a:rPr>
              <a:t>in order </a:t>
            </a:r>
            <a:r>
              <a:rPr lang="en-US" sz="2000" dirty="0">
                <a:solidFill>
                  <a:srgbClr val="002D69"/>
                </a:solidFill>
              </a:rPr>
              <a:t>to go forward</a:t>
            </a:r>
            <a:endParaRPr lang="pl-PL" sz="2000" dirty="0">
              <a:solidFill>
                <a:srgbClr val="002D69"/>
              </a:solidFill>
            </a:endParaRPr>
          </a:p>
          <a:p>
            <a:pPr marL="0" indent="0"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- </a:t>
            </a:r>
            <a:r>
              <a:rPr lang="en-US" sz="2000" dirty="0">
                <a:solidFill>
                  <a:srgbClr val="002D69"/>
                </a:solidFill>
              </a:rPr>
              <a:t>Change </a:t>
            </a:r>
            <a:r>
              <a:rPr lang="pl-PL" sz="2000" dirty="0" err="1">
                <a:solidFill>
                  <a:srgbClr val="002D69"/>
                </a:solidFill>
              </a:rPr>
              <a:t>their</a:t>
            </a:r>
            <a:r>
              <a:rPr lang="en-US" sz="2000" dirty="0">
                <a:solidFill>
                  <a:srgbClr val="002D69"/>
                </a:solidFill>
              </a:rPr>
              <a:t> behavior: from impulsive</a:t>
            </a:r>
            <a:r>
              <a:rPr lang="pl-PL" sz="2000" dirty="0">
                <a:solidFill>
                  <a:srgbClr val="002D69"/>
                </a:solidFill>
              </a:rPr>
              <a:t> and</a:t>
            </a:r>
            <a:r>
              <a:rPr lang="en-US" sz="2000" dirty="0">
                <a:solidFill>
                  <a:srgbClr val="002D69"/>
                </a:solidFill>
              </a:rPr>
              <a:t> random actions to restraint,</a:t>
            </a:r>
            <a:endParaRPr lang="pl-PL" sz="2000" dirty="0">
              <a:solidFill>
                <a:srgbClr val="002D69"/>
              </a:solidFill>
            </a:endParaRPr>
          </a:p>
          <a:p>
            <a:pPr marL="0" indent="0"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 - S</a:t>
            </a:r>
            <a:r>
              <a:rPr lang="en-US" sz="2000" dirty="0">
                <a:solidFill>
                  <a:srgbClr val="002D69"/>
                </a:solidFill>
              </a:rPr>
              <a:t>eek to know </a:t>
            </a:r>
            <a:r>
              <a:rPr lang="pl-PL" sz="2000" dirty="0">
                <a:solidFill>
                  <a:srgbClr val="002D69"/>
                </a:solidFill>
              </a:rPr>
              <a:t>themselves</a:t>
            </a:r>
            <a:r>
              <a:rPr lang="en-US" sz="2000" dirty="0">
                <a:solidFill>
                  <a:srgbClr val="002D69"/>
                </a:solidFill>
              </a:rPr>
              <a:t>,</a:t>
            </a:r>
            <a:endParaRPr lang="pl-PL" sz="2000" dirty="0">
              <a:solidFill>
                <a:srgbClr val="002D69"/>
              </a:solidFill>
            </a:endParaRPr>
          </a:p>
          <a:p>
            <a:pPr marL="0" indent="0" algn="just" eaLnBrk="1" hangingPunct="1">
              <a:buNone/>
            </a:pPr>
            <a:endParaRPr lang="pl-PL" sz="1600" dirty="0"/>
          </a:p>
          <a:p>
            <a:pPr algn="just" eaLnBrk="1" hangingPunct="1"/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44816" cy="1143000"/>
          </a:xfrm>
        </p:spPr>
        <p:txBody>
          <a:bodyPr/>
          <a:lstStyle/>
          <a:p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>
                <a:solidFill>
                  <a:srgbClr val="002D69"/>
                </a:solidFill>
              </a:rPr>
            </a:br>
            <a:endParaRPr lang="pl-PL" sz="2400" dirty="0">
              <a:solidFill>
                <a:srgbClr val="002D69"/>
              </a:solidFill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59959BC-BE6C-BD12-EFEF-3CA8A41A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>
              <a:solidFill>
                <a:srgbClr val="002D69"/>
              </a:solidFill>
            </a:endParaRPr>
          </a:p>
          <a:p>
            <a:endParaRPr lang="pl-PL" b="1" dirty="0">
              <a:solidFill>
                <a:srgbClr val="002D69"/>
              </a:solidFill>
            </a:endParaRPr>
          </a:p>
          <a:p>
            <a:endParaRPr lang="pl-PL" b="1" dirty="0">
              <a:solidFill>
                <a:srgbClr val="002D69"/>
              </a:solidFill>
            </a:endParaRPr>
          </a:p>
          <a:p>
            <a:pPr lvl="1"/>
            <a:r>
              <a:rPr lang="pl-PL" b="1" dirty="0">
                <a:solidFill>
                  <a:srgbClr val="002D69"/>
                </a:solidFill>
              </a:rPr>
              <a:t>And </a:t>
            </a:r>
            <a:r>
              <a:rPr lang="pl-PL" b="1" dirty="0" err="1">
                <a:solidFill>
                  <a:srgbClr val="002D69"/>
                </a:solidFill>
              </a:rPr>
              <a:t>you</a:t>
            </a:r>
            <a:r>
              <a:rPr lang="pl-PL" b="1" dirty="0">
                <a:solidFill>
                  <a:srgbClr val="002D69"/>
                </a:solidFill>
              </a:rPr>
              <a:t>, w</a:t>
            </a:r>
            <a:r>
              <a:rPr lang="en-US" b="1" dirty="0">
                <a:solidFill>
                  <a:srgbClr val="002D69"/>
                </a:solidFill>
              </a:rPr>
              <a:t>hat do you know about a teenager?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89911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ja_UAM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2D69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lajd kolej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jd niestandardowy bez nagłówk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Prezentacja_UAM</Template>
  <TotalTime>2932</TotalTime>
  <Words>610</Words>
  <Application>Microsoft Office PowerPoint</Application>
  <PresentationFormat>Pokaz na ekranie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Prezentacja_UAM</vt:lpstr>
      <vt:lpstr>Slajd kolejny</vt:lpstr>
      <vt:lpstr>Slajd niestandardowy bez nagłówka</vt:lpstr>
      <vt:lpstr>   </vt:lpstr>
      <vt:lpstr> The time o adolescence will come -</vt:lpstr>
      <vt:lpstr>  Already a grown up or a teenager?</vt:lpstr>
      <vt:lpstr>  Already a grown up or a teenager?</vt:lpstr>
      <vt:lpstr> A teenager's brain    </vt:lpstr>
      <vt:lpstr>  A teenager's brain    </vt:lpstr>
      <vt:lpstr> A teenager's brain    </vt:lpstr>
      <vt:lpstr> Developmental tasks of adolescence (According to Erikson)    </vt:lpstr>
      <vt:lpstr>   </vt:lpstr>
      <vt:lpstr>Growing up as the stage where  teenagers…  ( According to Juul)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mówić żeby dzieciaki nas słuchały?</dc:title>
  <dc:creator>WSE</dc:creator>
  <cp:lastModifiedBy>Anna G</cp:lastModifiedBy>
  <cp:revision>293</cp:revision>
  <dcterms:created xsi:type="dcterms:W3CDTF">2016-10-01T10:56:46Z</dcterms:created>
  <dcterms:modified xsi:type="dcterms:W3CDTF">2022-12-05T19:21:55Z</dcterms:modified>
</cp:coreProperties>
</file>