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48" r:id="rId2"/>
    <p:sldMasterId id="2147483666" r:id="rId3"/>
  </p:sldMasterIdLst>
  <p:notesMasterIdLst>
    <p:notesMasterId r:id="rId19"/>
  </p:notesMasterIdLst>
  <p:sldIdLst>
    <p:sldId id="1005" r:id="rId4"/>
    <p:sldId id="999" r:id="rId5"/>
    <p:sldId id="1020" r:id="rId6"/>
    <p:sldId id="1018" r:id="rId7"/>
    <p:sldId id="1021" r:id="rId8"/>
    <p:sldId id="1022" r:id="rId9"/>
    <p:sldId id="1023" r:id="rId10"/>
    <p:sldId id="1024" r:id="rId11"/>
    <p:sldId id="1048" r:id="rId12"/>
    <p:sldId id="1027" r:id="rId13"/>
    <p:sldId id="1029" r:id="rId14"/>
    <p:sldId id="1032" r:id="rId15"/>
    <p:sldId id="1031" r:id="rId16"/>
    <p:sldId id="1046" r:id="rId17"/>
    <p:sldId id="1047" r:id="rId18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2D69"/>
    <a:srgbClr val="FF0000"/>
    <a:srgbClr val="0000FF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15" autoAdjust="0"/>
    <p:restoredTop sz="91935" autoAdjust="0"/>
  </p:normalViewPr>
  <p:slideViewPr>
    <p:cSldViewPr>
      <p:cViewPr varScale="1">
        <p:scale>
          <a:sx n="76" d="100"/>
          <a:sy n="76" d="100"/>
        </p:scale>
        <p:origin x="1646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0846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2E774A-F509-4CAB-8A36-F33B3B8FE7CF}" type="datetimeFigureOut">
              <a:rPr lang="pl-PL" smtClean="0"/>
              <a:pPr/>
              <a:t>10.11.2022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EC07A0-62FE-411B-88C7-42B8FACB1724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41814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C07A0-62FE-411B-88C7-42B8FACB1724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462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C07A0-62FE-411B-88C7-42B8FACB1724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139705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C07A0-62FE-411B-88C7-42B8FACB1724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174992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EC07A0-62FE-411B-88C7-42B8FACB1724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01850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2987824" y="1772816"/>
            <a:ext cx="5688632" cy="938535"/>
          </a:xfrm>
          <a:prstGeom prst="rect">
            <a:avLst/>
          </a:prstGeom>
        </p:spPr>
        <p:txBody>
          <a:bodyPr/>
          <a:lstStyle>
            <a:lvl1pPr algn="l">
              <a:defRPr sz="2400" b="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/>
              <a:t>Kliknij, aby edytować styl</a:t>
            </a:r>
            <a:endParaRPr lang="pl-PL" dirty="0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0"/>
          </p:nvPr>
        </p:nvSpPr>
        <p:spPr>
          <a:xfrm>
            <a:off x="2987675" y="5805488"/>
            <a:ext cx="5832475" cy="431800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  <a:lvl4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4pPr>
            <a:lvl5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ytuł i 4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122E2E-29DE-41BF-B6DD-579C1D79D952}" type="datetime1">
              <a:rPr lang="pl-PL" smtClean="0"/>
              <a:pPr>
                <a:defRPr/>
              </a:pPr>
              <a:t>10.11.2022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Ewa Kasperek-Golimowska </a:t>
            </a:r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F6463-C904-47E1-BD56-844D627C57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iestandardowy bez nagłów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924889BA-2F76-4954-9547-3B391DCFC5C9}" type="datetime1">
              <a:rPr lang="pl-PL" smtClean="0"/>
              <a:pPr/>
              <a:t>10.11.2022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Ewa Kasperek-Golimowska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FA291DA6-90D3-4453-9E58-C43CC6B51B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73E1621-BB6F-4F7F-A19B-59E35C4637F1}" type="datetime1">
              <a:rPr lang="pl-PL" smtClean="0"/>
              <a:pPr/>
              <a:t>10.11.2022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Ewa Kasperek-Golimowska </a:t>
            </a:r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0874E6B0-F5AC-403B-98C8-AC5EBC0DD45D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68E30C-79DE-406F-B63B-02E478A1E25D}" type="datetime1">
              <a:rPr lang="pl-PL" smtClean="0"/>
              <a:pPr>
                <a:defRPr/>
              </a:pPr>
              <a:t>10.11.2022</a:t>
            </a:fld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/>
              <a:t>Ewa Kasperek-Golimowska 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7D89D2-F685-4612-B6DE-D0EC5CCDD6D9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ekst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ymbol zastępczy zawartości 2"/>
          <p:cNvSpPr>
            <a:spLocks noGrp="1"/>
          </p:cNvSpPr>
          <p:nvPr>
            <p:ph idx="1"/>
          </p:nvPr>
        </p:nvSpPr>
        <p:spPr>
          <a:xfrm>
            <a:off x="395536" y="1700808"/>
            <a:ext cx="8352928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</p:txBody>
      </p:sp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grafik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obrazu 2"/>
          <p:cNvSpPr>
            <a:spLocks noGrp="1"/>
          </p:cNvSpPr>
          <p:nvPr>
            <p:ph type="pic" sz="quarter" idx="10"/>
          </p:nvPr>
        </p:nvSpPr>
        <p:spPr>
          <a:xfrm>
            <a:off x="3059113" y="1773238"/>
            <a:ext cx="5761037" cy="4319587"/>
          </a:xfrm>
          <a:prstGeom prst="rect">
            <a:avLst/>
          </a:prstGeom>
        </p:spPr>
        <p:txBody>
          <a:bodyPr/>
          <a:lstStyle>
            <a:lvl1pPr>
              <a:buFontTx/>
              <a:buNone/>
              <a:defRPr sz="24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lvl="0"/>
            <a:endParaRPr lang="pl-PL" noProof="0" dirty="0"/>
          </a:p>
        </p:txBody>
      </p:sp>
      <p:sp>
        <p:nvSpPr>
          <p:cNvPr id="8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 krótkim teks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987824" y="1700808"/>
            <a:ext cx="5760640" cy="4536504"/>
          </a:xfrm>
          <a:prstGeom prst="rect">
            <a:avLst/>
          </a:prstGeom>
        </p:spPr>
        <p:txBody>
          <a:bodyPr/>
          <a:lstStyle>
            <a:lvl1pPr>
              <a:buNone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  <a:lvl2pPr marL="180975" indent="-180975">
              <a:buFont typeface="Arial" pitchFamily="34" charset="0"/>
              <a:buChar char="•"/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2pPr>
            <a:lvl3pPr>
              <a:defRPr sz="20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3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</p:txBody>
      </p:sp>
      <p:sp>
        <p:nvSpPr>
          <p:cNvPr id="4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niestandardowy z nagłówk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4"/>
          <p:cNvSpPr>
            <a:spLocks noGrp="1"/>
          </p:cNvSpPr>
          <p:nvPr>
            <p:ph type="title"/>
          </p:nvPr>
        </p:nvSpPr>
        <p:spPr>
          <a:xfrm>
            <a:off x="2987824" y="404664"/>
            <a:ext cx="5698976" cy="1012974"/>
          </a:xfrm>
          <a:prstGeom prst="rect">
            <a:avLst/>
          </a:prstGeom>
        </p:spPr>
        <p:txBody>
          <a:bodyPr anchor="ctr" anchorCtr="0"/>
          <a:lstStyle>
            <a:lvl1pPr algn="l">
              <a:defRPr sz="2800">
                <a:solidFill>
                  <a:srgbClr val="002D69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/>
          <a:lstStyle/>
          <a:p>
            <a:fld id="{3BADC0AC-8359-458A-AE9D-6FC98360D02F}" type="datetime1">
              <a:rPr lang="pl-PL" smtClean="0"/>
              <a:pPr/>
              <a:t>10.11.2022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/>
          <a:lstStyle/>
          <a:p>
            <a:r>
              <a:rPr lang="pl-PL"/>
              <a:t>Ewa Kasperek-Golimowska </a:t>
            </a:r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/>
          <a:lstStyle/>
          <a:p>
            <a:fld id="{FA291DA6-90D3-4453-9E58-C43CC6B51B0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7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Obraz 8" descr="Prezentacja_ogólnouniwersytecka_slajd1.jp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88" y="333375"/>
            <a:ext cx="91408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74" r:id="rId2"/>
    <p:sldLayoutId id="2147483675" r:id="rId3"/>
    <p:sldLayoutId id="2147483686" r:id="rId4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Obraz 8" descr="Prezentacja_ogólna_slajd2_z linią nagłówkową.jpg"/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85775" y="333375"/>
            <a:ext cx="86582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8" r:id="rId1"/>
    <p:sldLayoutId id="2147483669" r:id="rId2"/>
    <p:sldLayoutId id="2147483670" r:id="rId3"/>
    <p:sldLayoutId id="2147483671" r:id="rId4"/>
    <p:sldLayoutId id="2147483673" r:id="rId5"/>
    <p:sldLayoutId id="2147483676" r:id="rId6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az 6" descr="Prezentacja_ogólna_slajd2_bez linii nagłówkowej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" y="333375"/>
            <a:ext cx="8658225" cy="6265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9" r:id="rId2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obaczjestem.pl/" TargetMode="External"/><Relationship Id="rId2" Type="http://schemas.openxmlformats.org/officeDocument/2006/relationships/hyperlink" Target="http://polki.pl/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j6y9TP-oDTAhVHSZoKHe6UBrAQjB0IBg&amp;url=http://w-spodnicy.ofeminin.pl/Tekst/Facet/533350,1,Kolekcja-bershka--kolekcja-bershka-2011.html&amp;psig=AFQjCNGRp3uCRnmyqeXU3iaHFB56le4lHA&amp;ust=1491057077233956" TargetMode="External"/><Relationship Id="rId2" Type="http://schemas.openxmlformats.org/officeDocument/2006/relationships/hyperlink" Target="https://www.google.pl/url?sa=i&amp;rct=j&amp;q=&amp;esrc=s&amp;source=images&amp;cd=&amp;cad=rja&amp;uact=8&amp;ved=0ahUKEwjmz9Oj-YDTAhXsa5oKHd8fCbsQjB0IBg&amp;url=http://natemat.pl/98279,selfie-nie-takie-niewinne-robisz-wrzucasz-do-sieci-i-obniza-sie-twoja-samoocena&amp;bvm=bv.151426398,bs.2,d.bGg&amp;psig=AFQjCNGvlIdgm3pL0IhSvEHbO8jpSTT1yg&amp;ust=1491056708379409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ibxr2_-4DTAhXBBiwKHQRQBxgQjB0IBg&amp;url=http://wyborcza.pl/7,75400,21008535,ile-czasu-twoje-dziecko-moze-spedzac-ze-smartfonem-tabletem.html&amp;psig=AFQjCNFp_5IO8KhUL6aBPcBzamm_KkOVKQ&amp;ust=1491057212872741" TargetMode="External"/><Relationship Id="rId2" Type="http://schemas.openxmlformats.org/officeDocument/2006/relationships/hyperlink" Target="https://www.google.pl/url?sa=i&amp;rct=j&amp;q=&amp;esrc=s&amp;source=images&amp;cd=&amp;cad=rja&amp;uact=8&amp;ved=0ahUKEwinvOCX-4DTAhUC2ywKHXo2AjUQjB0IBg&amp;url=http://kobieta.dziennik.pl/dziecko/artykuly/476590,co-dzieci-publikuja-w-internecie.html&amp;psig=AFQjCNFp_5IO8KhUL6aBPcBzamm_KkOVKQ&amp;ust=1491057212872741" TargetMode="Externa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ix7f7l-4DTAhUBmSwKHfUIAoUQjB0IBg&amp;url=http://kobieta.onet.pl/dziecko/nastolatki/30-proc-polskich-nastolatkow-narzeka-na-chroniczne-zmeczenie/mqyznx&amp;psig=AFQjCNFRIYqOgOd_R4sRK5Cv2pKfCRQYSg&amp;ust=1491057175686000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pl/url?sa=i&amp;rct=j&amp;q=&amp;esrc=s&amp;source=images&amp;cd=&amp;cad=rja&amp;uact=8&amp;ved=0ahUKEwid_9q3_IDTAhWJAJoKHceZCRkQjB0IBg&amp;url=http://pl.depositphotos.com/42921083/stock-photo-group-of-teenager-girls-smiling.html&amp;psig=AFQjCNFJ78hmRKAXlvoxxzLkJJxlUsUAaA&amp;ust=1491057550002122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hyperlink" Target="https://www.google.pl/url?sa=i&amp;rct=j&amp;q=&amp;esrc=s&amp;source=images&amp;cd=&amp;cad=rja&amp;uact=8&amp;ved=0ahUKEwid_9q3_IDTAhWJAJoKHceZCRkQjB0IBg&amp;url=http://pl.depositphotos.com/42921083/stock-photo-group-of-teenager-girls-smiling.html&amp;psig=AFQjCNFJ78hmRKAXlvoxxzLkJJxlUsUAaA&amp;ust=1491057550002122" TargetMode="External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hyperlink" Target="https://www.google.pl/url?sa=i&amp;rct=j&amp;q=&amp;esrc=s&amp;source=images&amp;cd=&amp;cad=rja&amp;uact=8&amp;ved=0ahUKEwj6wffS_YDTAhXQJSwKHfouCGEQjB0IBg&amp;url=http://kobieta.dziennik.pl/dziecko/artykuly/509847,odchudzanie-dziecka.html&amp;bvm=bv.151426398,bs.2,d.bGg&amp;psig=AFQjCNEa4UwaPy0MG3T3TaqQdbCvlMRvkA&amp;ust=1491057857727667" TargetMode="Externa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3" Type="http://schemas.openxmlformats.org/officeDocument/2006/relationships/hyperlink" Target="https://www.google.pl/url?sa=i&amp;rct=j&amp;q=&amp;esrc=s&amp;source=images&amp;cd=&amp;cad=rja&amp;uact=8&amp;ved=0ahUKEwjOu8SV_oDTAhWCC5oKHVWwANsQjB0IBg&amp;url=http://www.zeberka.pl/art/metamorfozy-nastolatki-basia-13-lat-18177&amp;bvm=bv.151426398,bs.2,d.bGg&amp;psig=AFQjCNHowen7qr8Mo4bCWNZuNcb6Y01gew&amp;ust=1491058028327777" TargetMode="External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8.jpeg"/><Relationship Id="rId5" Type="http://schemas.openxmlformats.org/officeDocument/2006/relationships/hyperlink" Target="http://ps-po.pl/" TargetMode="External"/><Relationship Id="rId4" Type="http://schemas.openxmlformats.org/officeDocument/2006/relationships/hyperlink" Target="https://www.google.pl/url?sa=i&amp;rct=j&amp;q=&amp;esrc=s&amp;source=images&amp;cd=&amp;cad=rja&amp;uact=8&amp;ved=0ahUKEwjK5Z6-_oDTAhXjYpoKHdxwCkoQjB0IBg&amp;url=http://www.projektblou.pl/2015/08/metamorfoza-pokoju-nastolatki.html&amp;bvm=bv.151426398,bs.2,d.bGg&amp;psig=AFQjCNHowen7qr8Mo4bCWNZuNcb6Y01gew&amp;ust=1491058028327777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68052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pl-PL" dirty="0">
              <a:latin typeface="+mn-lt"/>
            </a:endParaRPr>
          </a:p>
          <a:p>
            <a:r>
              <a:rPr lang="pl-PL" sz="2400" dirty="0"/>
              <a:t>Presentation  </a:t>
            </a:r>
            <a:r>
              <a:rPr lang="pl-PL" sz="2400" dirty="0" err="1"/>
              <a:t>Number</a:t>
            </a:r>
            <a:r>
              <a:rPr lang="pl-PL" sz="2400" dirty="0"/>
              <a:t> 2</a:t>
            </a: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071615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				</a:t>
            </a:r>
            <a:r>
              <a:rPr lang="en-US" sz="2400" dirty="0">
                <a:solidFill>
                  <a:srgbClr val="002D69"/>
                </a:solidFill>
              </a:rPr>
              <a:t>We invite you to </a:t>
            </a:r>
            <a:r>
              <a:rPr lang="en-US" sz="2400" dirty="0" err="1">
                <a:solidFill>
                  <a:srgbClr val="002D69"/>
                </a:solidFill>
              </a:rPr>
              <a:t>practi</a:t>
            </a:r>
            <a:r>
              <a:rPr lang="pl-PL" sz="2400" dirty="0">
                <a:solidFill>
                  <a:srgbClr val="002D69"/>
                </a:solidFill>
              </a:rPr>
              <a:t>s</a:t>
            </a:r>
            <a:r>
              <a:rPr lang="en-US" sz="2400" dirty="0">
                <a:solidFill>
                  <a:srgbClr val="002D69"/>
                </a:solidFill>
              </a:rPr>
              <a:t>e</a:t>
            </a:r>
            <a:r>
              <a:rPr lang="pl-PL" sz="2400" dirty="0">
                <a:solidFill>
                  <a:srgbClr val="002D69"/>
                </a:solidFill>
                <a:sym typeface="Wingdings" pitchFamily="2" charset="2"/>
              </a:rPr>
              <a:t> </a:t>
            </a:r>
            <a:endParaRPr lang="pl-PL" sz="2400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10</a:t>
            </a:fld>
            <a:endParaRPr lang="pl-PL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	On the </a:t>
            </a:r>
            <a:r>
              <a:rPr lang="pl-PL" sz="2400" dirty="0" err="1">
                <a:solidFill>
                  <a:srgbClr val="002D69"/>
                </a:solidFill>
              </a:rPr>
              <a:t>next</a:t>
            </a:r>
            <a:r>
              <a:rPr lang="pl-PL" sz="2400" dirty="0">
                <a:solidFill>
                  <a:srgbClr val="002D69"/>
                </a:solidFill>
              </a:rPr>
              <a:t> </a:t>
            </a:r>
            <a:r>
              <a:rPr lang="pl-PL" sz="2400" dirty="0" err="1">
                <a:solidFill>
                  <a:srgbClr val="002D69"/>
                </a:solidFill>
              </a:rPr>
              <a:t>slide</a:t>
            </a:r>
            <a:r>
              <a:rPr lang="pl-PL" sz="2400" dirty="0">
                <a:solidFill>
                  <a:srgbClr val="002D69"/>
                </a:solidFill>
              </a:rPr>
              <a:t> </a:t>
            </a:r>
            <a:r>
              <a:rPr lang="pl-PL" sz="2400" dirty="0" err="1">
                <a:solidFill>
                  <a:srgbClr val="002D69"/>
                </a:solidFill>
              </a:rPr>
              <a:t>you</a:t>
            </a:r>
            <a:r>
              <a:rPr lang="pl-PL" sz="2400" dirty="0">
                <a:solidFill>
                  <a:srgbClr val="002D69"/>
                </a:solidFill>
              </a:rPr>
              <a:t> </a:t>
            </a:r>
            <a:r>
              <a:rPr lang="pl-PL" sz="2400" dirty="0" err="1">
                <a:solidFill>
                  <a:srgbClr val="002D69"/>
                </a:solidFill>
              </a:rPr>
              <a:t>will</a:t>
            </a:r>
            <a:r>
              <a:rPr lang="pl-PL" sz="2400" dirty="0">
                <a:solidFill>
                  <a:srgbClr val="002D69"/>
                </a:solidFill>
              </a:rPr>
              <a:t> </a:t>
            </a:r>
            <a:r>
              <a:rPr lang="pl-PL" sz="2400" dirty="0" err="1">
                <a:solidFill>
                  <a:srgbClr val="002D69"/>
                </a:solidFill>
              </a:rPr>
              <a:t>see</a:t>
            </a:r>
            <a:r>
              <a:rPr lang="pl-PL" sz="2400" dirty="0">
                <a:solidFill>
                  <a:srgbClr val="002D69"/>
                </a:solidFill>
              </a:rPr>
              <a:t> </a:t>
            </a:r>
            <a:r>
              <a:rPr lang="pl-PL" sz="2400" dirty="0" err="1">
                <a:solidFill>
                  <a:srgbClr val="002D69"/>
                </a:solidFill>
              </a:rPr>
              <a:t>picture</a:t>
            </a:r>
            <a:r>
              <a:rPr lang="pl-PL" sz="2400" dirty="0">
                <a:solidFill>
                  <a:srgbClr val="002D69"/>
                </a:solidFill>
              </a:rPr>
              <a:t> of a </a:t>
            </a:r>
            <a:r>
              <a:rPr lang="pl-PL" sz="2400" dirty="0" err="1">
                <a:solidFill>
                  <a:srgbClr val="002D69"/>
                </a:solidFill>
              </a:rPr>
              <a:t>fish</a:t>
            </a:r>
            <a:r>
              <a:rPr lang="pl-PL" sz="2400" dirty="0">
                <a:solidFill>
                  <a:srgbClr val="002D69"/>
                </a:solidFill>
              </a:rPr>
              <a:t>.</a:t>
            </a:r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	</a:t>
            </a:r>
            <a:r>
              <a:rPr lang="en-US" sz="2400" dirty="0">
                <a:solidFill>
                  <a:srgbClr val="002D69"/>
                </a:solidFill>
              </a:rPr>
              <a:t>What do you think this fish </a:t>
            </a:r>
            <a:r>
              <a:rPr lang="pl-PL" sz="2400" dirty="0" err="1">
                <a:solidFill>
                  <a:srgbClr val="002D69"/>
                </a:solidFill>
              </a:rPr>
              <a:t>is</a:t>
            </a:r>
            <a:r>
              <a:rPr lang="pl-PL" sz="2400" dirty="0">
                <a:solidFill>
                  <a:srgbClr val="002D69"/>
                </a:solidFill>
              </a:rPr>
              <a:t> </a:t>
            </a:r>
            <a:r>
              <a:rPr lang="en-US" sz="2400" dirty="0">
                <a:solidFill>
                  <a:srgbClr val="002D69"/>
                </a:solidFill>
              </a:rPr>
              <a:t>like?             </a:t>
            </a: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>
              <a:buNone/>
            </a:pPr>
            <a:r>
              <a:rPr lang="en-US" sz="2400" dirty="0">
                <a:solidFill>
                  <a:srgbClr val="002D69"/>
                </a:solidFill>
              </a:rPr>
              <a:t>     Pretty, ugly, it devours a worm, dangerous, it swims nice</a:t>
            </a:r>
            <a:r>
              <a:rPr lang="pl-PL" sz="2400" dirty="0" err="1">
                <a:solidFill>
                  <a:srgbClr val="002D69"/>
                </a:solidFill>
              </a:rPr>
              <a:t>ly</a:t>
            </a:r>
            <a:r>
              <a:rPr lang="en-US" sz="2400" dirty="0">
                <a:solidFill>
                  <a:srgbClr val="002D69"/>
                </a:solidFill>
              </a:rPr>
              <a:t>?</a:t>
            </a:r>
            <a:endParaRPr lang="pl-PL" sz="2400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11</a:t>
            </a:fld>
            <a:endParaRPr lang="pl-PL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				Zapraszam do ćwiczenia </a:t>
            </a:r>
            <a:r>
              <a:rPr lang="pl-PL" sz="2400" dirty="0">
                <a:solidFill>
                  <a:srgbClr val="002D69"/>
                </a:solidFill>
                <a:sym typeface="Wingdings" pitchFamily="2" charset="2"/>
              </a:rPr>
              <a:t> </a:t>
            </a:r>
            <a:endParaRPr lang="pl-PL" sz="2400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12</a:t>
            </a:fld>
            <a:endParaRPr lang="pl-PL"/>
          </a:p>
        </p:txBody>
      </p:sp>
      <p:pic>
        <p:nvPicPr>
          <p:cNvPr id="3074" name="Picture 2" descr="C:\Users\Ania\Documents\aUAM\konferencje\cybal-michalska 2017\17742339_1769530493361611_1931606038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2132856"/>
            <a:ext cx="540060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And n</a:t>
            </a:r>
            <a:r>
              <a:rPr lang="en-US" sz="2400" dirty="0">
                <a:solidFill>
                  <a:srgbClr val="002D69"/>
                </a:solidFill>
              </a:rPr>
              <a:t>ow, what do you think of </a:t>
            </a:r>
            <a:r>
              <a:rPr lang="en-US" sz="2400" b="1" dirty="0">
                <a:solidFill>
                  <a:srgbClr val="002D69"/>
                </a:solidFill>
              </a:rPr>
              <a:t>the same fish</a:t>
            </a:r>
            <a:r>
              <a:rPr lang="en-US" sz="2400" dirty="0">
                <a:solidFill>
                  <a:srgbClr val="002D69"/>
                </a:solidFill>
              </a:rPr>
              <a:t>?</a:t>
            </a: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				Zapraszam do ćwiczenia </a:t>
            </a:r>
            <a:r>
              <a:rPr lang="pl-PL" sz="2400" dirty="0">
                <a:solidFill>
                  <a:srgbClr val="002D69"/>
                </a:solidFill>
                <a:sym typeface="Wingdings" pitchFamily="2" charset="2"/>
              </a:rPr>
              <a:t> </a:t>
            </a:r>
            <a:endParaRPr lang="pl-PL" sz="2400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13</a:t>
            </a:fld>
            <a:endParaRPr lang="pl-PL"/>
          </a:p>
        </p:txBody>
      </p:sp>
      <p:pic>
        <p:nvPicPr>
          <p:cNvPr id="1026" name="Picture 2" descr="C:\Users\Ania\Documents\aUAM\konferencje\cybal-michalska 2017\17690339_1769530510028276_796386090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2060848"/>
            <a:ext cx="6480720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>
                <a:solidFill>
                  <a:srgbClr val="002D69"/>
                </a:solidFill>
              </a:rPr>
            </a:br>
            <a:br>
              <a:rPr lang="pl-PL" sz="2400" b="1" dirty="0"/>
            </a:br>
            <a:r>
              <a:rPr lang="pl-PL" sz="2400" b="1" dirty="0"/>
              <a:t> </a:t>
            </a:r>
            <a:br>
              <a:rPr lang="pl-PL" sz="2400" b="1" dirty="0"/>
            </a:br>
            <a:endParaRPr lang="pl-PL" sz="2400" dirty="0"/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lvl="0"/>
            <a:endParaRPr lang="pl-PL" sz="1600" dirty="0"/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And n</a:t>
            </a:r>
            <a:r>
              <a:rPr lang="en-US" sz="2400" dirty="0">
                <a:solidFill>
                  <a:srgbClr val="002D69"/>
                </a:solidFill>
              </a:rPr>
              <a:t>ow, what do you think of the same and the second fish?</a:t>
            </a:r>
            <a:endParaRPr lang="pl-PL" sz="2400" dirty="0">
              <a:solidFill>
                <a:srgbClr val="002D69"/>
              </a:solidFill>
            </a:endParaRPr>
          </a:p>
          <a:p>
            <a:pPr algn="just" eaLnBrk="1" hangingPunct="1"/>
            <a:endParaRPr lang="pl-PL" sz="2400" dirty="0"/>
          </a:p>
          <a:p>
            <a:pPr algn="just" eaLnBrk="1" hangingPunct="1">
              <a:buNone/>
            </a:pPr>
            <a:r>
              <a:rPr lang="pl-PL" sz="2400" dirty="0">
                <a:solidFill>
                  <a:srgbClr val="002D69"/>
                </a:solidFill>
              </a:rPr>
              <a:t>				Zapraszam do ćwiczenia </a:t>
            </a:r>
            <a:r>
              <a:rPr lang="pl-PL" sz="2400" dirty="0">
                <a:solidFill>
                  <a:srgbClr val="002D69"/>
                </a:solidFill>
                <a:sym typeface="Wingdings" pitchFamily="2" charset="2"/>
              </a:rPr>
              <a:t> </a:t>
            </a:r>
            <a:endParaRPr lang="pl-PL" sz="2400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14</a:t>
            </a:fld>
            <a:endParaRPr lang="pl-PL"/>
          </a:p>
        </p:txBody>
      </p:sp>
      <p:pic>
        <p:nvPicPr>
          <p:cNvPr id="2050" name="Picture 2" descr="C:\Users\Ania\Documents\aUAM\konferencje\cybal-michalska 2017\17742105_1769530526694941_1936473911_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420888"/>
            <a:ext cx="6192688" cy="33123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 err="1">
                <a:solidFill>
                  <a:srgbClr val="002060"/>
                </a:solidFill>
              </a:rPr>
              <a:t>Broadening</a:t>
            </a:r>
            <a:r>
              <a:rPr lang="pl-PL" sz="2400" b="1" dirty="0">
                <a:solidFill>
                  <a:srgbClr val="002060"/>
                </a:solidFill>
              </a:rPr>
              <a:t> the </a:t>
            </a:r>
            <a:r>
              <a:rPr lang="pl-PL" sz="2400" b="1" dirty="0" err="1">
                <a:solidFill>
                  <a:srgbClr val="002060"/>
                </a:solidFill>
              </a:rPr>
              <a:t>perspective</a:t>
            </a:r>
            <a:r>
              <a:rPr lang="pl-PL" sz="2400" b="1" dirty="0">
                <a:solidFill>
                  <a:srgbClr val="002060"/>
                </a:solidFill>
              </a:rPr>
              <a:t> </a:t>
            </a:r>
            <a:endParaRPr lang="pl-PL" sz="2400" dirty="0">
              <a:solidFill>
                <a:srgbClr val="002060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algn="just"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>
              <a:buNone/>
            </a:pPr>
            <a:r>
              <a:rPr lang="en-US" sz="2000" dirty="0">
                <a:solidFill>
                  <a:srgbClr val="002D69"/>
                </a:solidFill>
              </a:rPr>
              <a:t>How can this exercise change the way you view your child?</a:t>
            </a:r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O</a:t>
            </a:r>
            <a:r>
              <a:rPr lang="en-US" sz="2000" dirty="0">
                <a:solidFill>
                  <a:srgbClr val="002D69"/>
                </a:solidFill>
              </a:rPr>
              <a:t>ne of the techniques of the solution-focused approach</a:t>
            </a:r>
            <a:r>
              <a:rPr lang="pl-PL" sz="2000" dirty="0">
                <a:solidFill>
                  <a:srgbClr val="002D69"/>
                </a:solidFill>
              </a:rPr>
              <a:t> </a:t>
            </a:r>
            <a:r>
              <a:rPr lang="en-US" sz="2000" dirty="0">
                <a:solidFill>
                  <a:srgbClr val="002D69"/>
                </a:solidFill>
              </a:rPr>
              <a:t>teaches how to see the context</a:t>
            </a:r>
            <a:r>
              <a:rPr lang="pl-PL" sz="2000" dirty="0">
                <a:solidFill>
                  <a:srgbClr val="002D69"/>
                </a:solidFill>
              </a:rPr>
              <a:t>. </a:t>
            </a:r>
            <a:r>
              <a:rPr lang="en-US" sz="2000" dirty="0">
                <a:solidFill>
                  <a:srgbClr val="002D69"/>
                </a:solidFill>
              </a:rPr>
              <a:t> </a:t>
            </a:r>
            <a:r>
              <a:rPr lang="pl-PL" sz="2000" dirty="0" err="1">
                <a:solidFill>
                  <a:srgbClr val="002D69"/>
                </a:solidFill>
              </a:rPr>
              <a:t>What</a:t>
            </a:r>
            <a:r>
              <a:rPr lang="pl-PL" sz="2000" dirty="0">
                <a:solidFill>
                  <a:srgbClr val="002D69"/>
                </a:solidFill>
              </a:rPr>
              <a:t> </a:t>
            </a:r>
            <a:r>
              <a:rPr lang="pl-PL" sz="2000" dirty="0" err="1">
                <a:solidFill>
                  <a:srgbClr val="002D69"/>
                </a:solidFill>
              </a:rPr>
              <a:t>is</a:t>
            </a:r>
            <a:r>
              <a:rPr lang="pl-PL" sz="2000" dirty="0">
                <a:solidFill>
                  <a:srgbClr val="002D69"/>
                </a:solidFill>
              </a:rPr>
              <a:t> t</a:t>
            </a:r>
            <a:r>
              <a:rPr lang="en-US" sz="2000" dirty="0">
                <a:solidFill>
                  <a:srgbClr val="002D69"/>
                </a:solidFill>
              </a:rPr>
              <a:t>he importance of broadening the primary perception area</a:t>
            </a:r>
            <a:r>
              <a:rPr lang="pl-PL" sz="2000" dirty="0">
                <a:solidFill>
                  <a:srgbClr val="002D69"/>
                </a:solidFill>
              </a:rPr>
              <a:t> </a:t>
            </a:r>
            <a:r>
              <a:rPr lang="pl-PL" sz="2000" dirty="0" err="1">
                <a:solidFill>
                  <a:srgbClr val="002D69"/>
                </a:solidFill>
              </a:rPr>
              <a:t>depending</a:t>
            </a:r>
            <a:r>
              <a:rPr lang="pl-PL" sz="2000" dirty="0">
                <a:solidFill>
                  <a:srgbClr val="002D69"/>
                </a:solidFill>
              </a:rPr>
              <a:t> on the </a:t>
            </a:r>
            <a:r>
              <a:rPr lang="pl-PL" sz="2000" dirty="0" err="1">
                <a:solidFill>
                  <a:srgbClr val="002D69"/>
                </a:solidFill>
              </a:rPr>
              <a:t>context</a:t>
            </a:r>
            <a:r>
              <a:rPr lang="pl-PL" sz="2000" dirty="0">
                <a:solidFill>
                  <a:srgbClr val="002D69"/>
                </a:solidFill>
              </a:rPr>
              <a:t>? S</a:t>
            </a:r>
            <a:r>
              <a:rPr lang="en-US" sz="2000" dirty="0" err="1">
                <a:solidFill>
                  <a:srgbClr val="002D69"/>
                </a:solidFill>
              </a:rPr>
              <a:t>ometimes</a:t>
            </a:r>
            <a:r>
              <a:rPr lang="en-US" sz="2000" dirty="0">
                <a:solidFill>
                  <a:srgbClr val="002D69"/>
                </a:solidFill>
              </a:rPr>
              <a:t> something seems to be something,</a:t>
            </a:r>
            <a:r>
              <a:rPr lang="pl-PL" sz="2000" dirty="0">
                <a:solidFill>
                  <a:srgbClr val="002D69"/>
                </a:solidFill>
              </a:rPr>
              <a:t> but</a:t>
            </a:r>
            <a:r>
              <a:rPr lang="en-US" sz="2000" dirty="0">
                <a:solidFill>
                  <a:srgbClr val="002D69"/>
                </a:solidFill>
              </a:rPr>
              <a:t> then it seems different</a:t>
            </a:r>
            <a:r>
              <a:rPr lang="pl-PL" sz="2000">
                <a:solidFill>
                  <a:srgbClr val="002D69"/>
                </a:solidFill>
              </a:rPr>
              <a:t>. </a:t>
            </a:r>
            <a:endParaRPr lang="pl-PL" sz="2000" dirty="0">
              <a:solidFill>
                <a:srgbClr val="002D69"/>
              </a:solidFill>
            </a:endParaRPr>
          </a:p>
          <a:p>
            <a:pPr algn="just"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15</a:t>
            </a:fld>
            <a:endParaRPr lang="pl-PL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/>
              <a:t>	</a:t>
            </a:r>
            <a:r>
              <a:rPr lang="pl-PL" sz="2400" b="1" dirty="0">
                <a:solidFill>
                  <a:srgbClr val="002D69"/>
                </a:solidFill>
              </a:rPr>
              <a:t> </a:t>
            </a:r>
            <a:r>
              <a:rPr lang="pl-PL" sz="2400" b="1" dirty="0" err="1">
                <a:solidFill>
                  <a:srgbClr val="002D69"/>
                </a:solidFill>
              </a:rPr>
              <a:t>Parents</a:t>
            </a:r>
            <a:r>
              <a:rPr lang="pl-PL" sz="2400" b="1" dirty="0">
                <a:solidFill>
                  <a:srgbClr val="002D69"/>
                </a:solidFill>
              </a:rPr>
              <a:t> </a:t>
            </a:r>
            <a:r>
              <a:rPr lang="pl-PL" sz="2400" b="1" dirty="0" err="1">
                <a:solidFill>
                  <a:srgbClr val="002D69"/>
                </a:solidFill>
              </a:rPr>
              <a:t>think</a:t>
            </a:r>
            <a:r>
              <a:rPr lang="pl-PL" sz="2400" b="1" dirty="0">
                <a:solidFill>
                  <a:srgbClr val="002D69"/>
                </a:solidFill>
              </a:rPr>
              <a:t>  </a:t>
            </a:r>
            <a:r>
              <a:rPr lang="pl-PL" sz="2400" b="1" dirty="0" err="1">
                <a:solidFill>
                  <a:srgbClr val="002D69"/>
                </a:solidFill>
              </a:rPr>
              <a:t>that</a:t>
            </a:r>
            <a:r>
              <a:rPr lang="pl-PL" sz="2400" b="1" dirty="0">
                <a:solidFill>
                  <a:srgbClr val="002D69"/>
                </a:solidFill>
              </a:rPr>
              <a:t> </a:t>
            </a:r>
            <a:r>
              <a:rPr lang="pl-PL" sz="2400" b="1" dirty="0" err="1">
                <a:solidFill>
                  <a:srgbClr val="002D69"/>
                </a:solidFill>
              </a:rPr>
              <a:t>teenagers</a:t>
            </a:r>
            <a:r>
              <a:rPr lang="pl-PL" sz="2400" b="1" dirty="0">
                <a:solidFill>
                  <a:srgbClr val="002D69"/>
                </a:solidFill>
              </a:rPr>
              <a:t>…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14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14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14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14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14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14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14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r>
              <a:rPr lang="pl-PL" sz="1400" b="1" dirty="0">
                <a:solidFill>
                  <a:srgbClr val="002D69"/>
                </a:solidFill>
              </a:rPr>
              <a:t>Źródło: </a:t>
            </a:r>
            <a:r>
              <a:rPr lang="pl-PL" sz="1400" b="1" dirty="0">
                <a:solidFill>
                  <a:srgbClr val="002D69"/>
                </a:solidFill>
                <a:hlinkClick r:id="rId2"/>
              </a:rPr>
              <a:t>http://polki.pl</a:t>
            </a:r>
            <a:r>
              <a:rPr lang="pl-PL" sz="1400" b="1" dirty="0">
                <a:solidFill>
                  <a:srgbClr val="002D69"/>
                </a:solidFill>
              </a:rPr>
              <a:t>; </a:t>
            </a:r>
            <a:r>
              <a:rPr lang="pl-PL" sz="1400" b="1" dirty="0">
                <a:solidFill>
                  <a:srgbClr val="002D69"/>
                </a:solidFill>
                <a:hlinkClick r:id="rId3"/>
              </a:rPr>
              <a:t>http://zobaczjestem.pl/</a:t>
            </a:r>
            <a:r>
              <a:rPr lang="pl-PL" sz="1400" b="1" dirty="0">
                <a:solidFill>
                  <a:srgbClr val="002D69"/>
                </a:solidFill>
              </a:rPr>
              <a:t> </a:t>
            </a:r>
            <a:endParaRPr lang="pl-PL" sz="1400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2</a:t>
            </a:fld>
            <a:endParaRPr lang="pl-PL"/>
          </a:p>
        </p:txBody>
      </p:sp>
      <p:pic>
        <p:nvPicPr>
          <p:cNvPr id="5" name="Obraz 4" descr="Znalezione obrazy dla zapytania nastlatek przed komputere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916832"/>
            <a:ext cx="3600400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Znalezione obrazy dla zapytania nastlatek alkohol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00808"/>
            <a:ext cx="4032528" cy="4104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 	</a:t>
            </a:r>
            <a:r>
              <a:rPr lang="en-US" sz="2400" b="1" dirty="0">
                <a:solidFill>
                  <a:srgbClr val="002D69"/>
                </a:solidFill>
              </a:rPr>
              <a:t>Grandparents </a:t>
            </a:r>
            <a:r>
              <a:rPr lang="pl-PL" sz="2400" b="1" dirty="0" err="1">
                <a:solidFill>
                  <a:srgbClr val="002D69"/>
                </a:solidFill>
              </a:rPr>
              <a:t>think</a:t>
            </a:r>
            <a:r>
              <a:rPr lang="pl-PL" sz="2400" b="1" dirty="0">
                <a:solidFill>
                  <a:srgbClr val="002D69"/>
                </a:solidFill>
              </a:rPr>
              <a:t>  </a:t>
            </a:r>
            <a:r>
              <a:rPr lang="pl-PL" sz="2400" b="1" dirty="0" err="1">
                <a:solidFill>
                  <a:srgbClr val="002D69"/>
                </a:solidFill>
              </a:rPr>
              <a:t>that</a:t>
            </a:r>
            <a:r>
              <a:rPr lang="pl-PL" sz="2400" b="1" dirty="0">
                <a:solidFill>
                  <a:srgbClr val="002D69"/>
                </a:solidFill>
              </a:rPr>
              <a:t> </a:t>
            </a:r>
            <a:r>
              <a:rPr lang="pl-PL" sz="2400" b="1" dirty="0" err="1">
                <a:solidFill>
                  <a:srgbClr val="002D69"/>
                </a:solidFill>
              </a:rPr>
              <a:t>teenagers</a:t>
            </a:r>
            <a:r>
              <a:rPr lang="pl-PL" sz="2400" b="1" dirty="0">
                <a:solidFill>
                  <a:srgbClr val="002D69"/>
                </a:solidFill>
              </a:rPr>
              <a:t>…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br>
              <a:rPr lang="pl-PL" sz="2000" b="1" dirty="0">
                <a:solidFill>
                  <a:srgbClr val="002D69"/>
                </a:solidFill>
              </a:rPr>
            </a:b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r>
              <a:rPr lang="pl-PL" sz="1400" b="1" dirty="0" err="1">
                <a:solidFill>
                  <a:srgbClr val="002D69"/>
                </a:solidFill>
              </a:rPr>
              <a:t>Zródło</a:t>
            </a:r>
            <a:r>
              <a:rPr lang="pl-PL" sz="1400" b="1" dirty="0">
                <a:solidFill>
                  <a:srgbClr val="002D69"/>
                </a:solidFill>
              </a:rPr>
              <a:t>: </a:t>
            </a:r>
            <a:r>
              <a:rPr lang="pl-PL" sz="1400" dirty="0" err="1">
                <a:hlinkClick r:id="rId2"/>
              </a:rPr>
              <a:t>naTemat.pl</a:t>
            </a:r>
            <a:r>
              <a:rPr lang="pl-PL" sz="1400" dirty="0"/>
              <a:t>; </a:t>
            </a:r>
            <a:r>
              <a:rPr lang="pl-PL" sz="1400" u="sng" dirty="0" err="1">
                <a:hlinkClick r:id="rId3"/>
              </a:rPr>
              <a:t>w-spodnicy.p</a:t>
            </a:r>
            <a:r>
              <a:rPr lang="pl-PL" sz="1400" u="sng" dirty="0" err="1"/>
              <a:t>l</a:t>
            </a:r>
            <a:r>
              <a:rPr lang="pl-PL" sz="1400" u="sng" dirty="0"/>
              <a:t> </a:t>
            </a:r>
            <a:endParaRPr lang="pl-PL" sz="1400" b="1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3</a:t>
            </a:fld>
            <a:endParaRPr lang="pl-PL"/>
          </a:p>
        </p:txBody>
      </p:sp>
      <p:pic>
        <p:nvPicPr>
          <p:cNvPr id="5" name="Obraz 4" descr="Znalezione obrazy dla zapytania natolatek przed lustem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556792"/>
            <a:ext cx="4896544" cy="384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Znalezione obrazy dla zapytania moda młodzieżowa męska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80112" y="1988840"/>
            <a:ext cx="2808312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 		</a:t>
            </a:r>
            <a:r>
              <a:rPr lang="pl-PL" sz="2400" b="1" dirty="0" err="1">
                <a:solidFill>
                  <a:srgbClr val="002D69"/>
                </a:solidFill>
              </a:rPr>
              <a:t>Teachers</a:t>
            </a:r>
            <a:r>
              <a:rPr lang="pl-PL" sz="2400" b="1" dirty="0">
                <a:solidFill>
                  <a:srgbClr val="002D69"/>
                </a:solidFill>
              </a:rPr>
              <a:t>  </a:t>
            </a:r>
            <a:r>
              <a:rPr lang="pl-PL" sz="2400" b="1" dirty="0" err="1">
                <a:solidFill>
                  <a:srgbClr val="002D69"/>
                </a:solidFill>
              </a:rPr>
              <a:t>think</a:t>
            </a:r>
            <a:r>
              <a:rPr lang="pl-PL" sz="2400" b="1" dirty="0">
                <a:solidFill>
                  <a:srgbClr val="002D69"/>
                </a:solidFill>
              </a:rPr>
              <a:t>  </a:t>
            </a:r>
            <a:r>
              <a:rPr lang="pl-PL" sz="2400" b="1" dirty="0" err="1">
                <a:solidFill>
                  <a:srgbClr val="002D69"/>
                </a:solidFill>
              </a:rPr>
              <a:t>that</a:t>
            </a:r>
            <a:r>
              <a:rPr lang="pl-PL" sz="2400" b="1" dirty="0">
                <a:solidFill>
                  <a:srgbClr val="002D69"/>
                </a:solidFill>
              </a:rPr>
              <a:t> </a:t>
            </a:r>
            <a:r>
              <a:rPr lang="pl-PL" sz="2400" b="1" dirty="0" err="1">
                <a:solidFill>
                  <a:srgbClr val="002D69"/>
                </a:solidFill>
              </a:rPr>
              <a:t>teenagers</a:t>
            </a:r>
            <a:r>
              <a:rPr lang="pl-PL" sz="2400" b="1" dirty="0">
                <a:solidFill>
                  <a:srgbClr val="002D69"/>
                </a:solidFill>
              </a:rPr>
              <a:t>…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br>
              <a:rPr lang="pl-PL" sz="2000" b="1" dirty="0">
                <a:solidFill>
                  <a:srgbClr val="002D69"/>
                </a:solidFill>
              </a:rPr>
            </a:b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r>
              <a:rPr lang="pl-PL" sz="1400" b="1" dirty="0" err="1">
                <a:solidFill>
                  <a:srgbClr val="002D69"/>
                </a:solidFill>
              </a:rPr>
              <a:t>Zródło:</a:t>
            </a:r>
            <a:r>
              <a:rPr lang="pl-PL" sz="1400" u="sng" dirty="0" err="1">
                <a:hlinkClick r:id="rId2"/>
              </a:rPr>
              <a:t>Kobieta</a:t>
            </a:r>
            <a:r>
              <a:rPr lang="pl-PL" sz="1400" u="sng" dirty="0">
                <a:hlinkClick r:id="rId2"/>
              </a:rPr>
              <a:t> - </a:t>
            </a:r>
            <a:r>
              <a:rPr lang="pl-PL" sz="1400" u="sng" dirty="0" err="1">
                <a:hlinkClick r:id="rId2"/>
              </a:rPr>
              <a:t>Dziennik.pl</a:t>
            </a:r>
            <a:r>
              <a:rPr lang="pl-PL" sz="1400" u="sng" dirty="0"/>
              <a:t>; </a:t>
            </a:r>
            <a:r>
              <a:rPr lang="pl-PL" sz="1400" u="sng" dirty="0">
                <a:hlinkClick r:id="rId3"/>
              </a:rPr>
              <a:t>Gazeta Wyborcza</a:t>
            </a:r>
            <a:endParaRPr lang="pl-PL" sz="1400" b="1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4</a:t>
            </a:fld>
            <a:endParaRPr lang="pl-PL"/>
          </a:p>
        </p:txBody>
      </p:sp>
      <p:pic>
        <p:nvPicPr>
          <p:cNvPr id="6" name="Obraz 5" descr="Znalezione obrazy dla zapytania natolatki przed komputerem w smartfonie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772816"/>
            <a:ext cx="3816424" cy="3456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az 6" descr="Znalezione obrazy dla zapytania natolatki przed komputerem w smartfonie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16016" y="1700808"/>
            <a:ext cx="4320560" cy="38464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 	And  </a:t>
            </a:r>
            <a:r>
              <a:rPr lang="pl-PL" sz="2400" b="1" dirty="0" err="1">
                <a:solidFill>
                  <a:srgbClr val="002D69"/>
                </a:solidFill>
              </a:rPr>
              <a:t>teenagers</a:t>
            </a:r>
            <a:r>
              <a:rPr lang="pl-PL" sz="2400" b="1" dirty="0">
                <a:solidFill>
                  <a:srgbClr val="002D69"/>
                </a:solidFill>
              </a:rPr>
              <a:t>…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br>
              <a:rPr lang="pl-PL" sz="2000" b="1" dirty="0">
                <a:solidFill>
                  <a:srgbClr val="002D69"/>
                </a:solidFill>
              </a:rPr>
            </a:b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r>
              <a:rPr lang="pl-PL" sz="1400" b="1" dirty="0" err="1">
                <a:solidFill>
                  <a:srgbClr val="002D69"/>
                </a:solidFill>
              </a:rPr>
              <a:t>Zródło:</a:t>
            </a:r>
            <a:r>
              <a:rPr lang="pl-PL" sz="1400" u="sng" dirty="0" err="1">
                <a:hlinkClick r:id="rId3"/>
              </a:rPr>
              <a:t>Onet</a:t>
            </a:r>
            <a:r>
              <a:rPr lang="pl-PL" sz="1400" u="sng" dirty="0">
                <a:hlinkClick r:id="rId3"/>
              </a:rPr>
              <a:t> Kobieta</a:t>
            </a:r>
            <a:r>
              <a:rPr lang="pl-PL" sz="1400" u="sng" dirty="0"/>
              <a:t>; </a:t>
            </a:r>
            <a:endParaRPr lang="pl-PL" sz="1400" b="1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5</a:t>
            </a:fld>
            <a:endParaRPr lang="pl-PL"/>
          </a:p>
        </p:txBody>
      </p:sp>
      <p:pic>
        <p:nvPicPr>
          <p:cNvPr id="5" name="Obraz 4" descr="Znalezione obrazy dla zapytania nastlatki odpoczywają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484784"/>
            <a:ext cx="5544616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Obraz 5" descr="Znalezione obrazy dla zapytania nastlatki odpoczywają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83280" y="3573016"/>
            <a:ext cx="5760720" cy="2885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 	 And  </a:t>
            </a:r>
            <a:r>
              <a:rPr lang="pl-PL" sz="2400" b="1" dirty="0" err="1">
                <a:solidFill>
                  <a:srgbClr val="002D69"/>
                </a:solidFill>
              </a:rPr>
              <a:t>teenagers</a:t>
            </a:r>
            <a:r>
              <a:rPr lang="pl-PL" sz="2400" b="1" dirty="0">
                <a:solidFill>
                  <a:srgbClr val="002D69"/>
                </a:solidFill>
              </a:rPr>
              <a:t>…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br>
              <a:rPr lang="pl-PL" sz="2000" b="1" dirty="0">
                <a:solidFill>
                  <a:srgbClr val="002D69"/>
                </a:solidFill>
              </a:rPr>
            </a:br>
            <a:r>
              <a:rPr lang="pl-PL" sz="2000" b="1" dirty="0">
                <a:solidFill>
                  <a:srgbClr val="002D69"/>
                </a:solidFill>
              </a:rPr>
              <a:t>..</a:t>
            </a: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r>
              <a:rPr lang="pl-PL" sz="1400" b="1" dirty="0" err="1">
                <a:solidFill>
                  <a:srgbClr val="002D69"/>
                </a:solidFill>
              </a:rPr>
              <a:t>Zródło</a:t>
            </a:r>
            <a:r>
              <a:rPr lang="pl-PL" sz="1400" b="1" dirty="0">
                <a:solidFill>
                  <a:srgbClr val="002D69"/>
                </a:solidFill>
              </a:rPr>
              <a:t>:</a:t>
            </a:r>
            <a:r>
              <a:rPr lang="pl-PL" sz="1400" u="sng" dirty="0"/>
              <a:t> </a:t>
            </a:r>
            <a:r>
              <a:rPr lang="pl-PL" sz="1400" dirty="0" err="1">
                <a:hlinkClick r:id="rId3"/>
              </a:rPr>
              <a:t>Depositphotos</a:t>
            </a:r>
            <a:r>
              <a:rPr lang="pl-PL" sz="1400" dirty="0"/>
              <a:t>; </a:t>
            </a:r>
            <a:endParaRPr lang="pl-PL" sz="1400" b="1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6</a:t>
            </a:fld>
            <a:endParaRPr lang="pl-PL"/>
          </a:p>
        </p:txBody>
      </p:sp>
      <p:pic>
        <p:nvPicPr>
          <p:cNvPr id="7" name="Obraz 6" descr="Znalezione obrazy dla zapytania nastolatek zadowolony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412776"/>
            <a:ext cx="4536504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Obraz 7" descr="Śmiejąc się facet zbliżenie — Zdjęcie stockowe #2899295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1960" y="3068960"/>
            <a:ext cx="428625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 	 And  </a:t>
            </a:r>
            <a:r>
              <a:rPr lang="pl-PL" sz="2400" b="1" dirty="0" err="1">
                <a:solidFill>
                  <a:srgbClr val="002D69"/>
                </a:solidFill>
              </a:rPr>
              <a:t>teenagers</a:t>
            </a:r>
            <a:r>
              <a:rPr lang="pl-PL" sz="2400" b="1" dirty="0">
                <a:solidFill>
                  <a:srgbClr val="002D69"/>
                </a:solidFill>
              </a:rPr>
              <a:t> </a:t>
            </a:r>
            <a:r>
              <a:rPr lang="en-US" sz="2400" b="1" dirty="0">
                <a:solidFill>
                  <a:srgbClr val="002D69"/>
                </a:solidFill>
              </a:rPr>
              <a:t>also ... and more ...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br>
              <a:rPr lang="pl-PL" sz="2000" b="1" dirty="0">
                <a:solidFill>
                  <a:srgbClr val="002D69"/>
                </a:solidFill>
              </a:rPr>
            </a:b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r>
              <a:rPr lang="pl-PL" sz="1400" b="1" dirty="0" err="1">
                <a:solidFill>
                  <a:srgbClr val="002D69"/>
                </a:solidFill>
              </a:rPr>
              <a:t>Zródło</a:t>
            </a:r>
            <a:r>
              <a:rPr lang="pl-PL" sz="1400" b="1" dirty="0">
                <a:solidFill>
                  <a:srgbClr val="002D69"/>
                </a:solidFill>
              </a:rPr>
              <a:t>:</a:t>
            </a:r>
            <a:r>
              <a:rPr lang="pl-PL" sz="1400" u="sng" dirty="0"/>
              <a:t> </a:t>
            </a:r>
            <a:r>
              <a:rPr lang="pl-PL" sz="1400" dirty="0" err="1">
                <a:hlinkClick r:id="rId3"/>
              </a:rPr>
              <a:t>Depositphotos</a:t>
            </a:r>
            <a:r>
              <a:rPr lang="pl-PL" sz="1400" dirty="0"/>
              <a:t>;</a:t>
            </a:r>
            <a:r>
              <a:rPr lang="pl-PL" sz="1400" dirty="0">
                <a:hlinkClick r:id="rId4"/>
              </a:rPr>
              <a:t> Kobieta - Dziennik</a:t>
            </a:r>
            <a:r>
              <a:rPr lang="pl-PL" sz="1400" dirty="0"/>
              <a:t> </a:t>
            </a:r>
            <a:endParaRPr lang="pl-PL" sz="1400" b="1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7</a:t>
            </a:fld>
            <a:endParaRPr lang="pl-PL"/>
          </a:p>
        </p:txBody>
      </p:sp>
      <p:pic>
        <p:nvPicPr>
          <p:cNvPr id="9" name="Obraz 8" descr="Znalezione obrazy dla zapytania nastolatek zamyślony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1560" y="1700808"/>
            <a:ext cx="428625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Znalezione obrazy dla zapytania nastolatek zamyślon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2636912"/>
            <a:ext cx="1619250" cy="1619251"/>
          </a:xfrm>
          <a:prstGeom prst="rect">
            <a:avLst/>
          </a:prstGeom>
          <a:noFill/>
        </p:spPr>
      </p:pic>
      <p:pic>
        <p:nvPicPr>
          <p:cNvPr id="2052" name="Picture 4" descr="Znalezione obrazy dla zapytania nastolatek ćwiczy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9344" y="4221088"/>
            <a:ext cx="5904656" cy="1921357"/>
          </a:xfrm>
          <a:prstGeom prst="rect">
            <a:avLst/>
          </a:prstGeom>
          <a:noFill/>
        </p:spPr>
      </p:pic>
      <p:pic>
        <p:nvPicPr>
          <p:cNvPr id="10" name="Obraz 9" descr="Znalezione obrazy dla zapytania nastolatek ćwiczy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700808"/>
            <a:ext cx="3384416" cy="2581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/>
          <a:lstStyle/>
          <a:p>
            <a:pPr>
              <a:defRPr/>
            </a:pPr>
            <a:br>
              <a:rPr lang="pl-PL" sz="2400" b="1" dirty="0"/>
            </a:br>
            <a:r>
              <a:rPr lang="pl-PL" sz="2400" b="1" dirty="0">
                <a:solidFill>
                  <a:srgbClr val="002D69"/>
                </a:solidFill>
              </a:rPr>
              <a:t> 	 And  </a:t>
            </a:r>
            <a:r>
              <a:rPr lang="pl-PL" sz="2400" b="1" dirty="0" err="1">
                <a:solidFill>
                  <a:srgbClr val="002D69"/>
                </a:solidFill>
              </a:rPr>
              <a:t>teenagers</a:t>
            </a:r>
            <a:r>
              <a:rPr lang="pl-PL" sz="2400" b="1" dirty="0">
                <a:solidFill>
                  <a:srgbClr val="002D69"/>
                </a:solidFill>
              </a:rPr>
              <a:t> </a:t>
            </a:r>
            <a:r>
              <a:rPr lang="en-US" sz="2400" b="1" dirty="0">
                <a:solidFill>
                  <a:srgbClr val="002D69"/>
                </a:solidFill>
              </a:rPr>
              <a:t>also ... and more ...</a:t>
            </a:r>
            <a:endParaRPr lang="pl-PL" sz="1000" dirty="0">
              <a:solidFill>
                <a:srgbClr val="002D69"/>
              </a:solidFill>
            </a:endParaRPr>
          </a:p>
        </p:txBody>
      </p:sp>
      <p:sp>
        <p:nvSpPr>
          <p:cNvPr id="40963" name="Symbol zastępczy zawartości 2"/>
          <p:cNvSpPr>
            <a:spLocks noGrp="1"/>
          </p:cNvSpPr>
          <p:nvPr>
            <p:ph idx="1"/>
          </p:nvPr>
        </p:nvSpPr>
        <p:spPr>
          <a:xfrm>
            <a:off x="142875" y="1357313"/>
            <a:ext cx="8858250" cy="5286375"/>
          </a:xfrm>
        </p:spPr>
        <p:txBody>
          <a:bodyPr/>
          <a:lstStyle/>
          <a:p>
            <a:pPr eaLnBrk="1" hangingPunct="1"/>
            <a:endParaRPr lang="pl-PL" sz="2000" dirty="0">
              <a:solidFill>
                <a:srgbClr val="002D69"/>
              </a:solidFill>
            </a:endParaRPr>
          </a:p>
          <a:p>
            <a:pPr marL="0" indent="0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…</a:t>
            </a:r>
            <a:r>
              <a:rPr lang="pl-PL" sz="2000" dirty="0" err="1">
                <a:solidFill>
                  <a:srgbClr val="002D69"/>
                </a:solidFill>
              </a:rPr>
              <a:t>are</a:t>
            </a:r>
            <a:r>
              <a:rPr lang="en-US" sz="2000" dirty="0">
                <a:solidFill>
                  <a:srgbClr val="002D69"/>
                </a:solidFill>
              </a:rPr>
              <a:t> constantly changing</a:t>
            </a:r>
            <a:endParaRPr lang="pl-PL" sz="2000" dirty="0">
              <a:solidFill>
                <a:srgbClr val="002D69"/>
              </a:solidFill>
            </a:endParaRPr>
          </a:p>
          <a:p>
            <a:pPr marL="0" indent="0"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b</a:t>
            </a:r>
            <a:r>
              <a:rPr lang="en-US" sz="2000" dirty="0" err="1">
                <a:solidFill>
                  <a:srgbClr val="002D69"/>
                </a:solidFill>
              </a:rPr>
              <a:t>ecause</a:t>
            </a:r>
            <a:r>
              <a:rPr lang="en-US" sz="2000" dirty="0">
                <a:solidFill>
                  <a:srgbClr val="002D69"/>
                </a:solidFill>
              </a:rPr>
              <a:t> it's the best time for CHANGES ...</a:t>
            </a: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r>
              <a:rPr lang="pl-PL" sz="1400" dirty="0">
                <a:solidFill>
                  <a:srgbClr val="002D69"/>
                </a:solidFill>
              </a:rPr>
              <a:t>Źródło: </a:t>
            </a:r>
            <a:r>
              <a:rPr lang="pl-PL" sz="1400" u="sng" dirty="0" err="1">
                <a:hlinkClick r:id="rId3"/>
              </a:rPr>
              <a:t>Zeberka.pl</a:t>
            </a:r>
            <a:r>
              <a:rPr lang="pl-PL" sz="1400" u="sng" dirty="0"/>
              <a:t>; </a:t>
            </a:r>
            <a:r>
              <a:rPr lang="pl-PL" sz="1400" u="sng" dirty="0">
                <a:hlinkClick r:id="rId4"/>
              </a:rPr>
              <a:t>Projekt </a:t>
            </a:r>
            <a:r>
              <a:rPr lang="pl-PL" sz="1400" u="sng" dirty="0" err="1">
                <a:hlinkClick r:id="rId4"/>
              </a:rPr>
              <a:t>Blou</a:t>
            </a:r>
            <a:r>
              <a:rPr lang="pl-PL" sz="1400" u="sng" dirty="0"/>
              <a:t>; </a:t>
            </a:r>
            <a:r>
              <a:rPr lang="pl-PL" sz="1400" u="sng" dirty="0">
                <a:hlinkClick r:id="rId5"/>
              </a:rPr>
              <a:t>http://ps-po.pl/</a:t>
            </a:r>
            <a:r>
              <a:rPr lang="pl-PL" sz="1400" u="sng" dirty="0"/>
              <a:t> </a:t>
            </a:r>
            <a:endParaRPr lang="pl-PL" sz="1400" dirty="0">
              <a:solidFill>
                <a:srgbClr val="002D69"/>
              </a:solidFill>
            </a:endParaRPr>
          </a:p>
          <a:p>
            <a:pPr eaLnBrk="1" hangingPunct="1">
              <a:buFontTx/>
              <a:buChar char="-"/>
            </a:pP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r>
              <a:rPr lang="pl-PL" sz="2000" dirty="0">
                <a:solidFill>
                  <a:srgbClr val="002D69"/>
                </a:solidFill>
              </a:rPr>
              <a:t> </a:t>
            </a:r>
            <a:br>
              <a:rPr lang="pl-PL" sz="2000" dirty="0">
                <a:solidFill>
                  <a:srgbClr val="002D69"/>
                </a:solidFill>
              </a:rPr>
            </a:br>
            <a:endParaRPr lang="pl-PL" sz="2000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  <a:p>
            <a:pPr eaLnBrk="1" hangingPunct="1">
              <a:buNone/>
            </a:pPr>
            <a:endParaRPr lang="pl-PL" sz="2000" b="1" dirty="0">
              <a:solidFill>
                <a:srgbClr val="002D69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C038D2D-5DB7-4E4F-984B-2C6B7E2D9F78}" type="slidenum">
              <a:rPr lang="pl-PL" smtClean="0"/>
              <a:pPr>
                <a:defRPr/>
              </a:pPr>
              <a:t>8</a:t>
            </a:fld>
            <a:endParaRPr lang="pl-PL"/>
          </a:p>
        </p:txBody>
      </p:sp>
      <p:pic>
        <p:nvPicPr>
          <p:cNvPr id="11" name="Obraz 10" descr="Znalezione obrazy dla zapytania nastolatek metamorfozy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84168" y="1628800"/>
            <a:ext cx="2867025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Obraz 11" descr="Znalezione obrazy dla zapytania nastolatek metamorfozy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15328" y="3717032"/>
            <a:ext cx="5328672" cy="243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Obraz 12" descr="Znalezione obrazy dla zapytania zmiany w mysleniu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7504" y="2924944"/>
            <a:ext cx="3456384" cy="23920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zawartości 1"/>
          <p:cNvSpPr>
            <a:spLocks noGrp="1"/>
          </p:cNvSpPr>
          <p:nvPr>
            <p:ph idx="1"/>
          </p:nvPr>
        </p:nvSpPr>
        <p:spPr>
          <a:xfrm>
            <a:off x="395536" y="1556792"/>
            <a:ext cx="8352928" cy="4680520"/>
          </a:xfrm>
        </p:spPr>
        <p:txBody>
          <a:bodyPr/>
          <a:lstStyle/>
          <a:p>
            <a:pPr>
              <a:buFont typeface="Arial" charset="0"/>
              <a:buChar char="•"/>
            </a:pPr>
            <a:endParaRPr lang="pl-PL" dirty="0">
              <a:latin typeface="+mn-lt"/>
            </a:endParaRPr>
          </a:p>
          <a:p>
            <a:endParaRPr lang="pl-PL" sz="2400" dirty="0"/>
          </a:p>
          <a:p>
            <a:r>
              <a:rPr lang="pl-PL" sz="2400" dirty="0"/>
              <a:t>The </a:t>
            </a:r>
            <a:r>
              <a:rPr lang="pl-PL" sz="2400" dirty="0" err="1"/>
              <a:t>youth</a:t>
            </a:r>
            <a:r>
              <a:rPr lang="pl-PL" sz="2400" dirty="0"/>
              <a:t> </a:t>
            </a:r>
            <a:r>
              <a:rPr lang="pl-PL" sz="2400" dirty="0" err="1"/>
              <a:t>konow</a:t>
            </a:r>
            <a:r>
              <a:rPr lang="en-US" sz="2400" dirty="0"/>
              <a:t> what </a:t>
            </a:r>
            <a:r>
              <a:rPr lang="pl-PL" sz="2400" dirty="0" err="1"/>
              <a:t>they</a:t>
            </a:r>
            <a:r>
              <a:rPr lang="en-US" sz="2400" dirty="0"/>
              <a:t>  do wrong </a:t>
            </a:r>
            <a:endParaRPr lang="pl-PL" sz="2400" dirty="0"/>
          </a:p>
          <a:p>
            <a:r>
              <a:rPr lang="pl-PL" sz="2400" dirty="0"/>
              <a:t>but </a:t>
            </a:r>
            <a:r>
              <a:rPr lang="en-US" sz="2400" dirty="0"/>
              <a:t>often do not know</a:t>
            </a:r>
            <a:r>
              <a:rPr lang="pl-PL" sz="2400" dirty="0"/>
              <a:t> </a:t>
            </a:r>
            <a:r>
              <a:rPr lang="en-US" sz="2400" dirty="0"/>
              <a:t> how  to do </a:t>
            </a:r>
            <a:r>
              <a:rPr lang="pl-PL" sz="2400" dirty="0" err="1"/>
              <a:t>it</a:t>
            </a:r>
            <a:r>
              <a:rPr lang="pl-PL" sz="2400" dirty="0"/>
              <a:t> </a:t>
            </a:r>
            <a:r>
              <a:rPr lang="en-US" sz="2400" dirty="0"/>
              <a:t>differently?</a:t>
            </a:r>
            <a:endParaRPr lang="pl-PL" sz="2400" dirty="0">
              <a:latin typeface="+mn-lt"/>
            </a:endParaRPr>
          </a:p>
        </p:txBody>
      </p:sp>
      <p:sp>
        <p:nvSpPr>
          <p:cNvPr id="4" name="Tytuł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What do the youth know?</a:t>
            </a:r>
            <a:endParaRPr lang="pl-PL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681883678"/>
      </p:ext>
    </p:extLst>
  </p:cSld>
  <p:clrMapOvr>
    <a:masterClrMapping/>
  </p:clrMapOvr>
</p:sld>
</file>

<file path=ppt/theme/theme1.xml><?xml version="1.0" encoding="utf-8"?>
<a:theme xmlns:a="http://schemas.openxmlformats.org/drawingml/2006/main" name="Prezentacja_UAM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— klasyczny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 marL="342900" marR="0" indent="-342900" algn="l" defTabSz="914400" rtl="0" eaLnBrk="1" fontAlgn="auto" latinLnBrk="0" hangingPunct="1">
          <a:lnSpc>
            <a:spcPct val="100000"/>
          </a:lnSpc>
          <a:spcBef>
            <a:spcPct val="20000"/>
          </a:spcBef>
          <a:spcAft>
            <a:spcPts val="0"/>
          </a:spcAft>
          <a:buClrTx/>
          <a:buSzTx/>
          <a:buFont typeface="Arial" pitchFamily="34" charset="0"/>
          <a:buNone/>
          <a:tabLst/>
          <a:defRPr kumimoji="0" sz="2000" b="0" i="0" u="none" strike="noStrike" kern="1200" cap="none" spc="0" normalizeH="0" baseline="0" noProof="0" dirty="0" smtClean="0">
            <a:ln>
              <a:noFill/>
            </a:ln>
            <a:solidFill>
              <a:srgbClr val="002D69"/>
            </a:solidFill>
            <a:effectLst/>
            <a:uLnTx/>
            <a:uFillTx/>
            <a:latin typeface="Arial" pitchFamily="34" charset="0"/>
            <a:ea typeface="+mn-ea"/>
            <a:cs typeface="Arial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Slajd kolejny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lajd niestandardowy bez nagłówka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Prezentacja_UAM</Template>
  <TotalTime>3632</TotalTime>
  <Words>386</Words>
  <Application>Microsoft Office PowerPoint</Application>
  <PresentationFormat>Pokaz na ekranie (4:3)</PresentationFormat>
  <Paragraphs>168</Paragraphs>
  <Slides>15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3</vt:i4>
      </vt:variant>
      <vt:variant>
        <vt:lpstr>Tytuły slajdów</vt:lpstr>
      </vt:variant>
      <vt:variant>
        <vt:i4>15</vt:i4>
      </vt:variant>
    </vt:vector>
  </HeadingPairs>
  <TitlesOfParts>
    <vt:vector size="20" baseType="lpstr">
      <vt:lpstr>Arial</vt:lpstr>
      <vt:lpstr>Calibri</vt:lpstr>
      <vt:lpstr>Prezentacja_UAM</vt:lpstr>
      <vt:lpstr>Slajd kolejny</vt:lpstr>
      <vt:lpstr>Slajd niestandardowy bez nagłówka</vt:lpstr>
      <vt:lpstr>Prezentacja programu PowerPoint</vt:lpstr>
      <vt:lpstr>   Parents think  that teenagers…</vt:lpstr>
      <vt:lpstr>   Grandparents think  that teenagers…</vt:lpstr>
      <vt:lpstr>    Teachers  think  that teenagers…</vt:lpstr>
      <vt:lpstr>   And  teenagers…</vt:lpstr>
      <vt:lpstr>    And  teenagers…</vt:lpstr>
      <vt:lpstr>    And  teenagers also ... and more ...</vt:lpstr>
      <vt:lpstr>    And  teenagers also ... and more ...</vt:lpstr>
      <vt:lpstr>What do the youth know?</vt:lpstr>
      <vt:lpstr>      </vt:lpstr>
      <vt:lpstr>      </vt:lpstr>
      <vt:lpstr>      </vt:lpstr>
      <vt:lpstr>      </vt:lpstr>
      <vt:lpstr>      </vt:lpstr>
      <vt:lpstr> Broadening the perspective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Jak mówić żeby dzieciaki nas słuchały?</dc:title>
  <dc:creator>WSE</dc:creator>
  <cp:lastModifiedBy>Anna G</cp:lastModifiedBy>
  <cp:revision>371</cp:revision>
  <dcterms:created xsi:type="dcterms:W3CDTF">2016-10-01T10:56:46Z</dcterms:created>
  <dcterms:modified xsi:type="dcterms:W3CDTF">2022-11-10T09:44:45Z</dcterms:modified>
</cp:coreProperties>
</file>