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9" r:id="rId2"/>
    <p:sldId id="338" r:id="rId3"/>
    <p:sldId id="339" r:id="rId4"/>
    <p:sldId id="340" r:id="rId5"/>
    <p:sldId id="341" r:id="rId6"/>
    <p:sldId id="342" r:id="rId7"/>
    <p:sldId id="343" r:id="rId8"/>
    <p:sldId id="362" r:id="rId9"/>
    <p:sldId id="344" r:id="rId10"/>
    <p:sldId id="345" r:id="rId11"/>
    <p:sldId id="346" r:id="rId12"/>
    <p:sldId id="347" r:id="rId13"/>
    <p:sldId id="353" r:id="rId14"/>
    <p:sldId id="349" r:id="rId15"/>
    <p:sldId id="350" r:id="rId16"/>
    <p:sldId id="364" r:id="rId17"/>
    <p:sldId id="363" r:id="rId18"/>
    <p:sldId id="354" r:id="rId19"/>
    <p:sldId id="360" r:id="rId20"/>
    <p:sldId id="361" r:id="rId21"/>
    <p:sldId id="359" r:id="rId22"/>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srgbClr val="FF0000"/>
    </p:penClr>
  </p:showPr>
  <p:clrMru>
    <a:srgbClr val="FFE48F"/>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Μεσαίο στυλ 1 - Έμφαση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8" autoAdjust="0"/>
    <p:restoredTop sz="97304" autoAdjust="0"/>
  </p:normalViewPr>
  <p:slideViewPr>
    <p:cSldViewPr>
      <p:cViewPr varScale="1">
        <p:scale>
          <a:sx n="94" d="100"/>
          <a:sy n="94" d="100"/>
        </p:scale>
        <p:origin x="-62" y="-331"/>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BCF3A6-7EF4-479C-AD4C-09FD36352285}" type="datetimeFigureOut">
              <a:rPr lang="el-GR" smtClean="0"/>
              <a:pPr/>
              <a:t>8/7/2024</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B75CB4-B373-4D13-A9C4-ECAB0856D61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4</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15</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16</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17</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5</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6</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7</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8</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9</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12</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13</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B75CB4-B373-4D13-A9C4-ECAB0856D617}" type="slidenum">
              <a:rPr lang="el-GR" smtClean="0"/>
              <a:pPr/>
              <a:t>14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97819"/>
            <a:ext cx="7772400" cy="1102519"/>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0DBAE3D-63A2-48B6-86F0-142BD7A36DC7}" type="datetimeFigureOut">
              <a:rPr lang="el-GR" smtClean="0"/>
              <a:pPr/>
              <a:t>8/7/2024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0CF38A8-0302-434F-ACF2-211990DB8E2D}" type="slidenum">
              <a:rPr lang="el-GR" smtClean="0"/>
              <a:pPr/>
              <a:t>‹#›</a:t>
            </a:fld>
            <a:endParaRPr lang="el-G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0DBAE3D-63A2-48B6-86F0-142BD7A36DC7}" type="datetimeFigureOut">
              <a:rPr lang="el-GR" smtClean="0"/>
              <a:pPr/>
              <a:t>8/7/2024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0CF38A8-0302-434F-ACF2-211990DB8E2D}" type="slidenum">
              <a:rPr lang="el-GR" smtClean="0"/>
              <a:pPr/>
              <a:t>‹#›</a:t>
            </a:fld>
            <a:endParaRPr lang="el-G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154781"/>
            <a:ext cx="2057400" cy="3290888"/>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154781"/>
            <a:ext cx="6019800" cy="3290888"/>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0DBAE3D-63A2-48B6-86F0-142BD7A36DC7}" type="datetimeFigureOut">
              <a:rPr lang="el-GR" smtClean="0"/>
              <a:pPr/>
              <a:t>8/7/2024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0CF38A8-0302-434F-ACF2-211990DB8E2D}" type="slidenum">
              <a:rPr lang="el-GR" smtClean="0"/>
              <a:pPr/>
              <a:t>‹#›</a:t>
            </a:fld>
            <a:endParaRPr lang="el-G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0DBAE3D-63A2-48B6-86F0-142BD7A36DC7}" type="datetimeFigureOut">
              <a:rPr lang="el-GR" smtClean="0"/>
              <a:pPr/>
              <a:t>8/7/2024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0CF38A8-0302-434F-ACF2-211990DB8E2D}" type="slidenum">
              <a:rPr lang="el-GR" smtClean="0"/>
              <a:pPr/>
              <a:t>‹#›</a:t>
            </a:fld>
            <a:endParaRPr lang="el-G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3305176"/>
            <a:ext cx="7772400" cy="1021556"/>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0DBAE3D-63A2-48B6-86F0-142BD7A36DC7}" type="datetimeFigureOut">
              <a:rPr lang="el-GR" smtClean="0"/>
              <a:pPr/>
              <a:t>8/7/2024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0CF38A8-0302-434F-ACF2-211990DB8E2D}" type="slidenum">
              <a:rPr lang="el-GR" smtClean="0"/>
              <a:pPr/>
              <a:t>‹#›</a:t>
            </a:fld>
            <a:endParaRPr lang="el-G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0DBAE3D-63A2-48B6-86F0-142BD7A36DC7}" type="datetimeFigureOut">
              <a:rPr lang="el-GR" smtClean="0"/>
              <a:pPr/>
              <a:t>8/7/2024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0CF38A8-0302-434F-ACF2-211990DB8E2D}" type="slidenum">
              <a:rPr lang="el-GR" smtClean="0"/>
              <a:pPr/>
              <a:t>‹#›</a:t>
            </a:fld>
            <a:endParaRPr lang="el-G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05979"/>
            <a:ext cx="8229600" cy="85725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0DBAE3D-63A2-48B6-86F0-142BD7A36DC7}" type="datetimeFigureOut">
              <a:rPr lang="el-GR" smtClean="0"/>
              <a:pPr/>
              <a:t>8/7/2024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0CF38A8-0302-434F-ACF2-211990DB8E2D}" type="slidenum">
              <a:rPr lang="el-GR" smtClean="0"/>
              <a:pPr/>
              <a:t>‹#›</a:t>
            </a:fld>
            <a:endParaRPr lang="el-G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0DBAE3D-63A2-48B6-86F0-142BD7A36DC7}" type="datetimeFigureOut">
              <a:rPr lang="el-GR" smtClean="0"/>
              <a:pPr/>
              <a:t>8/7/2024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0CF38A8-0302-434F-ACF2-211990DB8E2D}" type="slidenum">
              <a:rPr lang="el-GR" smtClean="0"/>
              <a:pPr/>
              <a:t>‹#›</a:t>
            </a:fld>
            <a:endParaRPr lang="el-G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0DBAE3D-63A2-48B6-86F0-142BD7A36DC7}" type="datetimeFigureOut">
              <a:rPr lang="el-GR" smtClean="0"/>
              <a:pPr/>
              <a:t>8/7/2024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0CF38A8-0302-434F-ACF2-211990DB8E2D}" type="slidenum">
              <a:rPr lang="el-GR" smtClean="0"/>
              <a:pPr/>
              <a:t>‹#›</a:t>
            </a:fld>
            <a:endParaRPr lang="el-GR"/>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04787"/>
            <a:ext cx="3008313" cy="871538"/>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0DBAE3D-63A2-48B6-86F0-142BD7A36DC7}" type="datetimeFigureOut">
              <a:rPr lang="el-GR" smtClean="0"/>
              <a:pPr/>
              <a:t>8/7/2024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0CF38A8-0302-434F-ACF2-211990DB8E2D}" type="slidenum">
              <a:rPr lang="el-GR" smtClean="0"/>
              <a:pPr/>
              <a:t>‹#›</a:t>
            </a:fld>
            <a:endParaRPr lang="el-G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3600450"/>
            <a:ext cx="5486400" cy="425054"/>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0DBAE3D-63A2-48B6-86F0-142BD7A36DC7}" type="datetimeFigureOut">
              <a:rPr lang="el-GR" smtClean="0"/>
              <a:pPr/>
              <a:t>8/7/2024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0CF38A8-0302-434F-ACF2-211990DB8E2D}" type="slidenum">
              <a:rPr lang="el-GR" smtClean="0"/>
              <a:pPr/>
              <a:t>‹#›</a:t>
            </a:fld>
            <a:endParaRPr lang="el-G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0DBAE3D-63A2-48B6-86F0-142BD7A36DC7}" type="datetimeFigureOut">
              <a:rPr lang="el-GR" smtClean="0"/>
              <a:pPr/>
              <a:t>8/7/2024</a:t>
            </a:fld>
            <a:endParaRPr lang="el-GR"/>
          </a:p>
        </p:txBody>
      </p:sp>
      <p:sp>
        <p:nvSpPr>
          <p:cNvPr id="5" name="4 - Θέση υποσέλιδου"/>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0CF38A8-0302-434F-ACF2-211990DB8E2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1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6.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2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hyperlink" Target="https://www.youtube.com/watch?v=BlPlgGbb2IU" TargetMode="External"/><Relationship Id="rId4" Type="http://schemas.openxmlformats.org/officeDocument/2006/relationships/image" Target="../media/image10.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4.png"/><Relationship Id="rId4" Type="http://schemas.openxmlformats.org/officeDocument/2006/relationships/image" Target="../media/image13.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Ορθογώνιο"/>
          <p:cNvSpPr/>
          <p:nvPr/>
        </p:nvSpPr>
        <p:spPr>
          <a:xfrm>
            <a:off x="0" y="3703340"/>
            <a:ext cx="9144000" cy="14401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a:off x="0" y="2283718"/>
            <a:ext cx="9144000" cy="14401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Ορθογώνιο"/>
          <p:cNvSpPr/>
          <p:nvPr/>
        </p:nvSpPr>
        <p:spPr>
          <a:xfrm>
            <a:off x="0" y="843558"/>
            <a:ext cx="9144000" cy="14401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1 - Τίτλος"/>
          <p:cNvSpPr>
            <a:spLocks noGrp="1"/>
          </p:cNvSpPr>
          <p:nvPr>
            <p:ph type="title"/>
          </p:nvPr>
        </p:nvSpPr>
        <p:spPr>
          <a:xfrm>
            <a:off x="323528" y="-20538"/>
            <a:ext cx="6696744" cy="857250"/>
          </a:xfrm>
        </p:spPr>
        <p:txBody>
          <a:bodyPr>
            <a:normAutofit/>
          </a:bodyPr>
          <a:lstStyle/>
          <a:p>
            <a:r>
              <a:rPr lang="el-GR" sz="2400" dirty="0" smtClean="0"/>
              <a:t>Μηχανισμοί προσαρμοστικής ανοσίας</a:t>
            </a:r>
            <a:endParaRPr lang="el-GR" sz="2400" dirty="0"/>
          </a:p>
        </p:txBody>
      </p:sp>
      <p:sp>
        <p:nvSpPr>
          <p:cNvPr id="15" name="14 - TextBox">
            <a:hlinkClick r:id="rId2" action="ppaction://hlinksldjump"/>
          </p:cNvPr>
          <p:cNvSpPr txBox="1"/>
          <p:nvPr/>
        </p:nvSpPr>
        <p:spPr>
          <a:xfrm>
            <a:off x="2915816" y="987574"/>
            <a:ext cx="3168352" cy="338554"/>
          </a:xfrm>
          <a:prstGeom prst="rect">
            <a:avLst/>
          </a:prstGeom>
          <a:noFill/>
        </p:spPr>
        <p:txBody>
          <a:bodyPr wrap="square" rtlCol="0">
            <a:spAutoFit/>
          </a:bodyPr>
          <a:lstStyle/>
          <a:p>
            <a:pPr algn="ctr"/>
            <a:r>
              <a:rPr lang="el-GR" sz="1600" dirty="0" smtClean="0"/>
              <a:t>Μόλυνση από βακτήρια</a:t>
            </a:r>
          </a:p>
        </p:txBody>
      </p:sp>
      <p:sp>
        <p:nvSpPr>
          <p:cNvPr id="16" name="15 - TextBox">
            <a:hlinkClick r:id="rId3" action="ppaction://hlinksldjump"/>
          </p:cNvPr>
          <p:cNvSpPr txBox="1"/>
          <p:nvPr/>
        </p:nvSpPr>
        <p:spPr>
          <a:xfrm>
            <a:off x="2915816" y="2479997"/>
            <a:ext cx="3168352" cy="338554"/>
          </a:xfrm>
          <a:prstGeom prst="rect">
            <a:avLst/>
          </a:prstGeom>
          <a:noFill/>
        </p:spPr>
        <p:txBody>
          <a:bodyPr wrap="square" rtlCol="0">
            <a:spAutoFit/>
          </a:bodyPr>
          <a:lstStyle/>
          <a:p>
            <a:pPr algn="ctr"/>
            <a:r>
              <a:rPr lang="el-GR" sz="1600" dirty="0" smtClean="0"/>
              <a:t>Μόλυνση από ιούς</a:t>
            </a:r>
          </a:p>
        </p:txBody>
      </p:sp>
      <p:sp>
        <p:nvSpPr>
          <p:cNvPr id="17" name="16 - TextBox">
            <a:hlinkClick r:id="rId4" action="ppaction://hlinksldjump"/>
          </p:cNvPr>
          <p:cNvSpPr txBox="1"/>
          <p:nvPr/>
        </p:nvSpPr>
        <p:spPr>
          <a:xfrm>
            <a:off x="1979712" y="3867894"/>
            <a:ext cx="5328592" cy="338554"/>
          </a:xfrm>
          <a:prstGeom prst="rect">
            <a:avLst/>
          </a:prstGeom>
          <a:noFill/>
        </p:spPr>
        <p:txBody>
          <a:bodyPr wrap="square" rtlCol="0">
            <a:spAutoFit/>
          </a:bodyPr>
          <a:lstStyle/>
          <a:p>
            <a:pPr algn="ctr"/>
            <a:r>
              <a:rPr lang="el-GR" sz="1600" dirty="0" smtClean="0"/>
              <a:t>Πρωτογενής και δευτερογενής ανοσολογική απόκριση </a:t>
            </a:r>
          </a:p>
        </p:txBody>
      </p:sp>
      <p:pic>
        <p:nvPicPr>
          <p:cNvPr id="24" name="23 - Εικόνα" descr="viruses.png">
            <a:hlinkClick r:id="rId3" action="ppaction://hlinksldjump"/>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3635896" y="2787776"/>
            <a:ext cx="510729" cy="510729"/>
          </a:xfrm>
          <a:prstGeom prst="rect">
            <a:avLst/>
          </a:prstGeom>
        </p:spPr>
      </p:pic>
      <p:pic>
        <p:nvPicPr>
          <p:cNvPr id="53" name="52 - Εικόνα" descr="viruses.png">
            <a:hlinkClick r:id="rId3" action="ppaction://hlinksldjump"/>
          </p:cNvPr>
          <p:cNvPicPr>
            <a:picLocks noChangeAspect="1"/>
          </p:cNvPicPr>
          <p:nvPr/>
        </p:nvPicPr>
        <p:blipFill>
          <a:blip r:embed="rId5" cstate="print">
            <a:clrChange>
              <a:clrFrom>
                <a:srgbClr val="FFFFFF"/>
              </a:clrFrom>
              <a:clrTo>
                <a:srgbClr val="FFFFFF">
                  <a:alpha val="0"/>
                </a:srgbClr>
              </a:clrTo>
            </a:clrChange>
          </a:blip>
          <a:stretch>
            <a:fillRect/>
          </a:stretch>
        </p:blipFill>
        <p:spPr>
          <a:xfrm rot="20540750">
            <a:off x="4421395" y="2997210"/>
            <a:ext cx="510729" cy="510729"/>
          </a:xfrm>
          <a:prstGeom prst="rect">
            <a:avLst/>
          </a:prstGeom>
        </p:spPr>
      </p:pic>
      <p:pic>
        <p:nvPicPr>
          <p:cNvPr id="54" name="53 - Εικόνα" descr="viruses.png">
            <a:hlinkClick r:id="rId3" action="ppaction://hlinksldjump"/>
          </p:cNvPr>
          <p:cNvPicPr>
            <a:picLocks noChangeAspect="1"/>
          </p:cNvPicPr>
          <p:nvPr/>
        </p:nvPicPr>
        <p:blipFill>
          <a:blip r:embed="rId5" cstate="print">
            <a:clrChange>
              <a:clrFrom>
                <a:srgbClr val="FFFFFF"/>
              </a:clrFrom>
              <a:clrTo>
                <a:srgbClr val="FFFFFF">
                  <a:alpha val="0"/>
                </a:srgbClr>
              </a:clrTo>
            </a:clrChange>
          </a:blip>
          <a:stretch>
            <a:fillRect/>
          </a:stretch>
        </p:blipFill>
        <p:spPr>
          <a:xfrm rot="20540750">
            <a:off x="4997458" y="2853193"/>
            <a:ext cx="510729" cy="510729"/>
          </a:xfrm>
          <a:prstGeom prst="rect">
            <a:avLst/>
          </a:prstGeom>
        </p:spPr>
      </p:pic>
      <p:pic>
        <p:nvPicPr>
          <p:cNvPr id="55" name="54 - Εικόνα" descr="bacterium.png">
            <a:hlinkClick r:id="rId2" action="ppaction://hlinksldjump"/>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3137336" y="1347614"/>
            <a:ext cx="798761" cy="798761"/>
          </a:xfrm>
          <a:prstGeom prst="rect">
            <a:avLst/>
          </a:prstGeom>
        </p:spPr>
      </p:pic>
      <p:pic>
        <p:nvPicPr>
          <p:cNvPr id="56" name="55 - Εικόνα" descr="bacterium.png">
            <a:hlinkClick r:id="rId2" action="ppaction://hlinksldjump"/>
          </p:cNvPr>
          <p:cNvPicPr>
            <a:picLocks noChangeAspect="1"/>
          </p:cNvPicPr>
          <p:nvPr/>
        </p:nvPicPr>
        <p:blipFill>
          <a:blip r:embed="rId6" cstate="print">
            <a:clrChange>
              <a:clrFrom>
                <a:srgbClr val="FFFFFF"/>
              </a:clrFrom>
              <a:clrTo>
                <a:srgbClr val="FFFFFF">
                  <a:alpha val="0"/>
                </a:srgbClr>
              </a:clrTo>
            </a:clrChange>
          </a:blip>
          <a:stretch>
            <a:fillRect/>
          </a:stretch>
        </p:blipFill>
        <p:spPr>
          <a:xfrm rot="9969966">
            <a:off x="4229359" y="1431524"/>
            <a:ext cx="798761" cy="798761"/>
          </a:xfrm>
          <a:prstGeom prst="rect">
            <a:avLst/>
          </a:prstGeom>
        </p:spPr>
      </p:pic>
      <p:pic>
        <p:nvPicPr>
          <p:cNvPr id="57" name="56 - Εικόνα" descr="bacterium.png">
            <a:hlinkClick r:id="rId2" action="ppaction://hlinksldjump"/>
          </p:cNvPr>
          <p:cNvPicPr>
            <a:picLocks noChangeAspect="1"/>
          </p:cNvPicPr>
          <p:nvPr/>
        </p:nvPicPr>
        <p:blipFill>
          <a:blip r:embed="rId6" cstate="print">
            <a:clrChange>
              <a:clrFrom>
                <a:srgbClr val="FFFFFF"/>
              </a:clrFrom>
              <a:clrTo>
                <a:srgbClr val="FFFFFF">
                  <a:alpha val="0"/>
                </a:srgbClr>
              </a:clrTo>
            </a:clrChange>
          </a:blip>
          <a:stretch>
            <a:fillRect/>
          </a:stretch>
        </p:blipFill>
        <p:spPr>
          <a:xfrm rot="16642243">
            <a:off x="5165463" y="1431524"/>
            <a:ext cx="798761" cy="798761"/>
          </a:xfrm>
          <a:prstGeom prst="rect">
            <a:avLst/>
          </a:prstGeom>
        </p:spPr>
      </p:pic>
      <p:pic>
        <p:nvPicPr>
          <p:cNvPr id="58" name="57 - Εικόνα" descr="primary-secondary.png">
            <a:hlinkClick r:id="rId4" action="ppaction://hlinksldjump"/>
          </p:cNvPr>
          <p:cNvPicPr>
            <a:picLocks noChangeAspect="1"/>
          </p:cNvPicPr>
          <p:nvPr/>
        </p:nvPicPr>
        <p:blipFill>
          <a:blip r:embed="rId7" cstate="print"/>
          <a:stretch>
            <a:fillRect/>
          </a:stretch>
        </p:blipFill>
        <p:spPr>
          <a:xfrm>
            <a:off x="3851920" y="4280784"/>
            <a:ext cx="1488934" cy="862716"/>
          </a:xfrm>
          <a:prstGeom prst="rect">
            <a:avLst/>
          </a:prstGeom>
        </p:spPr>
      </p:pic>
      <p:sp>
        <p:nvSpPr>
          <p:cNvPr id="19" name="18 - Αριστερό άγκιστρο"/>
          <p:cNvSpPr/>
          <p:nvPr/>
        </p:nvSpPr>
        <p:spPr>
          <a:xfrm>
            <a:off x="1979712" y="987574"/>
            <a:ext cx="693791" cy="3888432"/>
          </a:xfrm>
          <a:prstGeom prst="leftBrac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0" name="19 - TextBox"/>
          <p:cNvSpPr txBox="1"/>
          <p:nvPr/>
        </p:nvSpPr>
        <p:spPr>
          <a:xfrm>
            <a:off x="-180528" y="2787774"/>
            <a:ext cx="2088232" cy="276999"/>
          </a:xfrm>
          <a:prstGeom prst="rect">
            <a:avLst/>
          </a:prstGeom>
          <a:noFill/>
        </p:spPr>
        <p:txBody>
          <a:bodyPr wrap="square" rtlCol="0">
            <a:spAutoFit/>
          </a:bodyPr>
          <a:lstStyle/>
          <a:p>
            <a:pPr algn="r"/>
            <a:r>
              <a:rPr lang="el-GR" sz="1200" i="1" dirty="0" smtClean="0"/>
              <a:t>Επιλέξτε μία κατηγορία</a:t>
            </a:r>
            <a:endParaRPr lang="el-GR" sz="1200" i="1" dirty="0"/>
          </a:p>
        </p:txBody>
      </p:sp>
      <p:sp>
        <p:nvSpPr>
          <p:cNvPr id="21" name="20 - TextBox">
            <a:hlinkClick r:id="" action="ppaction://hlinkshowjump?jump=lastslide"/>
          </p:cNvPr>
          <p:cNvSpPr txBox="1"/>
          <p:nvPr/>
        </p:nvSpPr>
        <p:spPr>
          <a:xfrm>
            <a:off x="6948264" y="125219"/>
            <a:ext cx="1944216" cy="646331"/>
          </a:xfrm>
          <a:prstGeom prst="rect">
            <a:avLst/>
          </a:prstGeom>
          <a:solidFill>
            <a:schemeClr val="accent6">
              <a:lumMod val="60000"/>
              <a:lumOff val="40000"/>
            </a:schemeClr>
          </a:solidFill>
          <a:ln>
            <a:solidFill>
              <a:schemeClr val="accent6">
                <a:lumMod val="50000"/>
              </a:schemeClr>
            </a:solidFill>
          </a:ln>
        </p:spPr>
        <p:txBody>
          <a:bodyPr wrap="square" rtlCol="0">
            <a:spAutoFit/>
          </a:bodyPr>
          <a:lstStyle/>
          <a:p>
            <a:pPr algn="ctr"/>
            <a:r>
              <a:rPr lang="el-GR" sz="1200" dirty="0" smtClean="0"/>
              <a:t>Στοιχεία συντελεστών του Ψηφιακού Μαθησιακού Αντικειμένου</a:t>
            </a:r>
            <a:endParaRPr lang="el-GR" sz="1200" dirty="0"/>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 Εικόνα" descr="animal-tissue1.png"/>
          <p:cNvPicPr>
            <a:picLocks noChangeAspect="1"/>
          </p:cNvPicPr>
          <p:nvPr/>
        </p:nvPicPr>
        <p:blipFill>
          <a:blip r:embed="rId2" cstate="print"/>
          <a:stretch>
            <a:fillRect/>
          </a:stretch>
        </p:blipFill>
        <p:spPr>
          <a:xfrm>
            <a:off x="180452" y="1433908"/>
            <a:ext cx="4162178" cy="4162178"/>
          </a:xfrm>
          <a:prstGeom prst="rect">
            <a:avLst/>
          </a:prstGeom>
        </p:spPr>
      </p:pic>
      <p:pic>
        <p:nvPicPr>
          <p:cNvPr id="16" name="15 - Εικόνα" descr="animal-tissue-nail.png"/>
          <p:cNvPicPr>
            <a:picLocks noChangeAspect="1"/>
          </p:cNvPicPr>
          <p:nvPr/>
        </p:nvPicPr>
        <p:blipFill>
          <a:blip r:embed="rId3" cstate="print"/>
          <a:stretch>
            <a:fillRect/>
          </a:stretch>
        </p:blipFill>
        <p:spPr>
          <a:xfrm>
            <a:off x="179512" y="1419622"/>
            <a:ext cx="4176464" cy="4176464"/>
          </a:xfrm>
          <a:prstGeom prst="rect">
            <a:avLst/>
          </a:prstGeom>
        </p:spPr>
      </p:pic>
      <p:pic>
        <p:nvPicPr>
          <p:cNvPr id="15" name="14 - Εικόνα" descr="animal-tissue-damage.png"/>
          <p:cNvPicPr>
            <a:picLocks noChangeAspect="1"/>
          </p:cNvPicPr>
          <p:nvPr/>
        </p:nvPicPr>
        <p:blipFill>
          <a:blip r:embed="rId4" cstate="print"/>
          <a:stretch>
            <a:fillRect/>
          </a:stretch>
        </p:blipFill>
        <p:spPr>
          <a:xfrm>
            <a:off x="179512" y="1419622"/>
            <a:ext cx="4176464" cy="4176464"/>
          </a:xfrm>
          <a:prstGeom prst="rect">
            <a:avLst/>
          </a:prstGeom>
        </p:spPr>
      </p:pic>
      <p:pic>
        <p:nvPicPr>
          <p:cNvPr id="21" name="20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259632" y="2067694"/>
            <a:ext cx="178470" cy="178470"/>
          </a:xfrm>
          <a:prstGeom prst="rect">
            <a:avLst/>
          </a:prstGeom>
        </p:spPr>
      </p:pic>
      <p:pic>
        <p:nvPicPr>
          <p:cNvPr id="22" name="21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475656" y="2787774"/>
            <a:ext cx="178470" cy="178470"/>
          </a:xfrm>
          <a:prstGeom prst="rect">
            <a:avLst/>
          </a:prstGeom>
        </p:spPr>
      </p:pic>
      <p:pic>
        <p:nvPicPr>
          <p:cNvPr id="23" name="22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331640" y="3795886"/>
            <a:ext cx="178470" cy="178470"/>
          </a:xfrm>
          <a:prstGeom prst="rect">
            <a:avLst/>
          </a:prstGeom>
        </p:spPr>
      </p:pic>
      <p:pic>
        <p:nvPicPr>
          <p:cNvPr id="24" name="23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475656" y="2355726"/>
            <a:ext cx="178470" cy="178470"/>
          </a:xfrm>
          <a:prstGeom prst="rect">
            <a:avLst/>
          </a:prstGeom>
        </p:spPr>
      </p:pic>
      <p:pic>
        <p:nvPicPr>
          <p:cNvPr id="25" name="24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259632" y="3435846"/>
            <a:ext cx="178470" cy="178470"/>
          </a:xfrm>
          <a:prstGeom prst="rect">
            <a:avLst/>
          </a:prstGeom>
        </p:spPr>
      </p:pic>
      <p:pic>
        <p:nvPicPr>
          <p:cNvPr id="26" name="25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187624" y="2931790"/>
            <a:ext cx="178470" cy="178470"/>
          </a:xfrm>
          <a:prstGeom prst="rect">
            <a:avLst/>
          </a:prstGeom>
        </p:spPr>
      </p:pic>
      <p:sp>
        <p:nvSpPr>
          <p:cNvPr id="18" name="17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TextBox"/>
          <p:cNvSpPr txBox="1"/>
          <p:nvPr/>
        </p:nvSpPr>
        <p:spPr>
          <a:xfrm>
            <a:off x="467544" y="1040418"/>
            <a:ext cx="8172400" cy="738664"/>
          </a:xfrm>
          <a:prstGeom prst="rect">
            <a:avLst/>
          </a:prstGeom>
          <a:noFill/>
        </p:spPr>
        <p:txBody>
          <a:bodyPr wrap="square" rtlCol="0">
            <a:spAutoFit/>
          </a:bodyPr>
          <a:lstStyle/>
          <a:p>
            <a:pPr algn="ctr"/>
            <a:r>
              <a:rPr lang="el-GR" sz="1400" dirty="0" smtClean="0"/>
              <a:t>Ιοί εισάγονται διαρκώς στο ανθρώπινο σώμα από τα σημεία που το εσωτερικό του ανθρώπινου σώματος έρχεται σε επαφή με τον έξω κόσμο. Κάποια σημεία στα σημεία συμβαίνει αυτό είναι τα μάτια, η μύτη, το στόμα, καθώς και οι μικρές ή μεγάλες πληγές στο δέρμα.</a:t>
            </a:r>
          </a:p>
        </p:txBody>
      </p:sp>
      <p:sp>
        <p:nvSpPr>
          <p:cNvPr id="27" name="1 - Τίτλος"/>
          <p:cNvSpPr>
            <a:spLocks noGrp="1"/>
          </p:cNvSpPr>
          <p:nvPr>
            <p:ph type="title"/>
          </p:nvPr>
        </p:nvSpPr>
        <p:spPr>
          <a:xfrm>
            <a:off x="323528" y="-20538"/>
            <a:ext cx="8507288" cy="857250"/>
          </a:xfrm>
        </p:spPr>
        <p:txBody>
          <a:bodyPr>
            <a:normAutofit/>
          </a:bodyPr>
          <a:lstStyle/>
          <a:p>
            <a:r>
              <a:rPr lang="el-GR" sz="2400" dirty="0" smtClean="0"/>
              <a:t>Μόλυνση από ιούς (1/7)</a:t>
            </a:r>
            <a:endParaRPr lang="el-GR" sz="2400" dirty="0"/>
          </a:p>
        </p:txBody>
      </p:sp>
      <p:sp>
        <p:nvSpPr>
          <p:cNvPr id="28" name="27 - TextBox"/>
          <p:cNvSpPr txBox="1"/>
          <p:nvPr/>
        </p:nvSpPr>
        <p:spPr>
          <a:xfrm>
            <a:off x="5076056" y="2139702"/>
            <a:ext cx="3564904" cy="523220"/>
          </a:xfrm>
          <a:prstGeom prst="rect">
            <a:avLst/>
          </a:prstGeom>
          <a:noFill/>
        </p:spPr>
        <p:txBody>
          <a:bodyPr wrap="square" rtlCol="0">
            <a:spAutoFit/>
          </a:bodyPr>
          <a:lstStyle/>
          <a:p>
            <a:pPr algn="ctr"/>
            <a:r>
              <a:rPr lang="el-GR" sz="1400" dirty="0" smtClean="0"/>
              <a:t>Η είσοδος παθογόνων μικροοργανισμών στο σώμα ονομάζεται μόλυνση.</a:t>
            </a:r>
            <a:endParaRPr lang="en-US" sz="1400" dirty="0" smtClean="0"/>
          </a:p>
        </p:txBody>
      </p:sp>
      <p:sp>
        <p:nvSpPr>
          <p:cNvPr id="29" name="28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Μπροστά</a:t>
            </a:r>
            <a:endParaRPr lang="el-GR" sz="1100" b="1" dirty="0">
              <a:solidFill>
                <a:schemeClr val="accent1">
                  <a:lumMod val="50000"/>
                </a:schemeClr>
              </a:solidFill>
            </a:endParaRPr>
          </a:p>
        </p:txBody>
      </p:sp>
      <p:sp>
        <p:nvSpPr>
          <p:cNvPr id="30" name="29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Αρχικές επιλογές</a:t>
            </a:r>
            <a:endParaRPr lang="el-GR" sz="1100" b="1" dirty="0">
              <a:solidFill>
                <a:schemeClr val="accent1">
                  <a:lumMod val="50000"/>
                </a:schemeClr>
              </a:solidFill>
            </a:endParaRPr>
          </a:p>
        </p:txBody>
      </p:sp>
      <p:sp>
        <p:nvSpPr>
          <p:cNvPr id="31" name="30 - Δεξιό βέλος"/>
          <p:cNvSpPr/>
          <p:nvPr/>
        </p:nvSpPr>
        <p:spPr>
          <a:xfrm flipH="1">
            <a:off x="7020271" y="4593513"/>
            <a:ext cx="847479" cy="221563"/>
          </a:xfrm>
          <a:prstGeom prst="rightArrow">
            <a:avLst/>
          </a:prstGeom>
          <a:solidFill>
            <a:schemeClr val="accent1">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r>
              <a:rPr lang="el-GR" sz="1100" b="1" dirty="0" smtClean="0">
                <a:solidFill>
                  <a:schemeClr val="accent1">
                    <a:lumMod val="40000"/>
                    <a:lumOff val="60000"/>
                  </a:schemeClr>
                </a:solidFill>
              </a:rPr>
              <a:t>Πίσω</a:t>
            </a:r>
            <a:endParaRPr lang="el-GR" sz="1100" b="1" dirty="0">
              <a:solidFill>
                <a:schemeClr val="accent1">
                  <a:lumMod val="40000"/>
                  <a:lumOff val="6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0"/>
                                        <p:tgtEl>
                                          <p:spTgt spid="13"/>
                                        </p:tgtEl>
                                      </p:cBhvr>
                                    </p:animEffect>
                                    <p:set>
                                      <p:cBhvr>
                                        <p:cTn id="7" dur="1" fill="hold">
                                          <p:stCondLst>
                                            <p:cond delay="4999"/>
                                          </p:stCondLst>
                                        </p:cTn>
                                        <p:tgtEl>
                                          <p:spTgt spid="1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par>
                          <p:cTn id="11" fill="hold">
                            <p:stCondLst>
                              <p:cond delay="5000"/>
                            </p:stCondLst>
                            <p:childTnLst>
                              <p:par>
                                <p:cTn id="12" presetID="10" presetClass="exit" presetSubtype="0" fill="hold" nodeType="afterEffect">
                                  <p:stCondLst>
                                    <p:cond delay="0"/>
                                  </p:stCondLst>
                                  <p:childTnLst>
                                    <p:animEffect transition="out" filter="fade">
                                      <p:cBhvr>
                                        <p:cTn id="13" dur="5000"/>
                                        <p:tgtEl>
                                          <p:spTgt spid="16"/>
                                        </p:tgtEl>
                                      </p:cBhvr>
                                    </p:animEffect>
                                    <p:set>
                                      <p:cBhvr>
                                        <p:cTn id="14" dur="1" fill="hold">
                                          <p:stCondLst>
                                            <p:cond delay="4999"/>
                                          </p:stCondLst>
                                        </p:cTn>
                                        <p:tgtEl>
                                          <p:spTgt spid="16"/>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par>
                          <p:cTn id="18" fill="hold">
                            <p:stCondLst>
                              <p:cond delay="10000"/>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30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30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30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30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3000"/>
                                        <p:tgtEl>
                                          <p:spTgt spid="25"/>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3000"/>
                                        <p:tgtEl>
                                          <p:spTgt spid="26"/>
                                        </p:tgtEl>
                                      </p:cBhvr>
                                    </p:animEffect>
                                  </p:childTnLst>
                                </p:cTn>
                              </p:par>
                            </p:childTnLst>
                          </p:cTn>
                        </p:par>
                        <p:par>
                          <p:cTn id="37" fill="hold">
                            <p:stCondLst>
                              <p:cond delay="13000"/>
                            </p:stCondLst>
                            <p:childTnLst>
                              <p:par>
                                <p:cTn id="38" presetID="10" presetClass="entr" presetSubtype="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 Εικόνα" descr="animal-tissue-damage.png"/>
          <p:cNvPicPr>
            <a:picLocks noChangeAspect="1"/>
          </p:cNvPicPr>
          <p:nvPr/>
        </p:nvPicPr>
        <p:blipFill>
          <a:blip r:embed="rId2" cstate="print"/>
          <a:stretch>
            <a:fillRect/>
          </a:stretch>
        </p:blipFill>
        <p:spPr>
          <a:xfrm>
            <a:off x="179512" y="1419622"/>
            <a:ext cx="4176464" cy="4176464"/>
          </a:xfrm>
          <a:prstGeom prst="rect">
            <a:avLst/>
          </a:prstGeom>
        </p:spPr>
      </p:pic>
      <p:pic>
        <p:nvPicPr>
          <p:cNvPr id="44" name="43 - Εικόνα" descr="animal-tissue-dead.png"/>
          <p:cNvPicPr>
            <a:picLocks noChangeAspect="1"/>
          </p:cNvPicPr>
          <p:nvPr/>
        </p:nvPicPr>
        <p:blipFill>
          <a:blip r:embed="rId3" cstate="print"/>
          <a:stretch>
            <a:fillRect/>
          </a:stretch>
        </p:blipFill>
        <p:spPr>
          <a:xfrm>
            <a:off x="179512" y="1419622"/>
            <a:ext cx="4176464" cy="4176464"/>
          </a:xfrm>
          <a:prstGeom prst="rect">
            <a:avLst/>
          </a:prstGeom>
        </p:spPr>
      </p:pic>
      <p:pic>
        <p:nvPicPr>
          <p:cNvPr id="52" name="51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259632" y="2067694"/>
            <a:ext cx="178470" cy="178470"/>
          </a:xfrm>
          <a:prstGeom prst="rect">
            <a:avLst/>
          </a:prstGeom>
        </p:spPr>
      </p:pic>
      <p:pic>
        <p:nvPicPr>
          <p:cNvPr id="53" name="52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475656" y="2787774"/>
            <a:ext cx="178470" cy="178470"/>
          </a:xfrm>
          <a:prstGeom prst="rect">
            <a:avLst/>
          </a:prstGeom>
        </p:spPr>
      </p:pic>
      <p:pic>
        <p:nvPicPr>
          <p:cNvPr id="55" name="54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475656" y="2355726"/>
            <a:ext cx="178470" cy="178470"/>
          </a:xfrm>
          <a:prstGeom prst="rect">
            <a:avLst/>
          </a:prstGeom>
        </p:spPr>
      </p:pic>
      <p:pic>
        <p:nvPicPr>
          <p:cNvPr id="57" name="56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187624" y="2931790"/>
            <a:ext cx="178470" cy="178470"/>
          </a:xfrm>
          <a:prstGeom prst="rect">
            <a:avLst/>
          </a:prstGeom>
        </p:spPr>
      </p:pic>
      <p:pic>
        <p:nvPicPr>
          <p:cNvPr id="58" name="57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331640" y="3795886"/>
            <a:ext cx="178470" cy="178470"/>
          </a:xfrm>
          <a:prstGeom prst="rect">
            <a:avLst/>
          </a:prstGeom>
        </p:spPr>
      </p:pic>
      <p:pic>
        <p:nvPicPr>
          <p:cNvPr id="59" name="58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259632" y="3435846"/>
            <a:ext cx="178470" cy="178470"/>
          </a:xfrm>
          <a:prstGeom prst="rect">
            <a:avLst/>
          </a:prstGeom>
        </p:spPr>
      </p:pic>
      <p:pic>
        <p:nvPicPr>
          <p:cNvPr id="66" name="65 - Εικόνα" descr="rna.png"/>
          <p:cNvPicPr>
            <a:picLocks noChangeAspect="1"/>
          </p:cNvPicPr>
          <p:nvPr/>
        </p:nvPicPr>
        <p:blipFill>
          <a:blip r:embed="rId5" cstate="print">
            <a:clrChange>
              <a:clrFrom>
                <a:srgbClr val="FFFFFF"/>
              </a:clrFrom>
              <a:clrTo>
                <a:srgbClr val="FFFFFF">
                  <a:alpha val="0"/>
                </a:srgbClr>
              </a:clrTo>
            </a:clrChange>
          </a:blip>
          <a:srcRect l="27854" r="27854"/>
          <a:stretch>
            <a:fillRect/>
          </a:stretch>
        </p:blipFill>
        <p:spPr>
          <a:xfrm>
            <a:off x="1691680" y="4083918"/>
            <a:ext cx="98638" cy="222697"/>
          </a:xfrm>
          <a:prstGeom prst="rect">
            <a:avLst/>
          </a:prstGeom>
        </p:spPr>
      </p:pic>
      <p:pic>
        <p:nvPicPr>
          <p:cNvPr id="67" name="66 - Εικόνα" descr="rna.png"/>
          <p:cNvPicPr>
            <a:picLocks noChangeAspect="1"/>
          </p:cNvPicPr>
          <p:nvPr/>
        </p:nvPicPr>
        <p:blipFill>
          <a:blip r:embed="rId5" cstate="print">
            <a:clrChange>
              <a:clrFrom>
                <a:srgbClr val="FFFFFF"/>
              </a:clrFrom>
              <a:clrTo>
                <a:srgbClr val="FFFFFF">
                  <a:alpha val="0"/>
                </a:srgbClr>
              </a:clrTo>
            </a:clrChange>
          </a:blip>
          <a:srcRect l="27854" r="27854"/>
          <a:stretch>
            <a:fillRect/>
          </a:stretch>
        </p:blipFill>
        <p:spPr>
          <a:xfrm>
            <a:off x="899592" y="3435846"/>
            <a:ext cx="98638" cy="222697"/>
          </a:xfrm>
          <a:prstGeom prst="rect">
            <a:avLst/>
          </a:prstGeom>
        </p:spPr>
      </p:pic>
      <p:pic>
        <p:nvPicPr>
          <p:cNvPr id="68" name="67 - Εικόνα" descr="rna.png"/>
          <p:cNvPicPr>
            <a:picLocks noChangeAspect="1"/>
          </p:cNvPicPr>
          <p:nvPr/>
        </p:nvPicPr>
        <p:blipFill>
          <a:blip r:embed="rId5" cstate="print">
            <a:clrChange>
              <a:clrFrom>
                <a:srgbClr val="FFFFFF"/>
              </a:clrFrom>
              <a:clrTo>
                <a:srgbClr val="FFFFFF">
                  <a:alpha val="0"/>
                </a:srgbClr>
              </a:clrTo>
            </a:clrChange>
          </a:blip>
          <a:srcRect l="27854" r="27854"/>
          <a:stretch>
            <a:fillRect/>
          </a:stretch>
        </p:blipFill>
        <p:spPr>
          <a:xfrm>
            <a:off x="1907704" y="3003798"/>
            <a:ext cx="98638" cy="222697"/>
          </a:xfrm>
          <a:prstGeom prst="rect">
            <a:avLst/>
          </a:prstGeom>
        </p:spPr>
      </p:pic>
      <p:pic>
        <p:nvPicPr>
          <p:cNvPr id="69" name="68 - Εικόνα" descr="rna.png"/>
          <p:cNvPicPr>
            <a:picLocks noChangeAspect="1"/>
          </p:cNvPicPr>
          <p:nvPr/>
        </p:nvPicPr>
        <p:blipFill>
          <a:blip r:embed="rId5" cstate="print">
            <a:clrChange>
              <a:clrFrom>
                <a:srgbClr val="FFFFFF"/>
              </a:clrFrom>
              <a:clrTo>
                <a:srgbClr val="FFFFFF">
                  <a:alpha val="0"/>
                </a:srgbClr>
              </a:clrTo>
            </a:clrChange>
          </a:blip>
          <a:srcRect l="27854" r="27854"/>
          <a:stretch>
            <a:fillRect/>
          </a:stretch>
        </p:blipFill>
        <p:spPr>
          <a:xfrm>
            <a:off x="611560" y="3795886"/>
            <a:ext cx="98638" cy="222697"/>
          </a:xfrm>
          <a:prstGeom prst="rect">
            <a:avLst/>
          </a:prstGeom>
        </p:spPr>
      </p:pic>
      <p:pic>
        <p:nvPicPr>
          <p:cNvPr id="70" name="69 - Εικόνα" descr="rna.png"/>
          <p:cNvPicPr>
            <a:picLocks noChangeAspect="1"/>
          </p:cNvPicPr>
          <p:nvPr/>
        </p:nvPicPr>
        <p:blipFill>
          <a:blip r:embed="rId5" cstate="print">
            <a:clrChange>
              <a:clrFrom>
                <a:srgbClr val="FFFFFF"/>
              </a:clrFrom>
              <a:clrTo>
                <a:srgbClr val="FFFFFF">
                  <a:alpha val="0"/>
                </a:srgbClr>
              </a:clrTo>
            </a:clrChange>
          </a:blip>
          <a:srcRect l="27854" r="27854"/>
          <a:stretch>
            <a:fillRect/>
          </a:stretch>
        </p:blipFill>
        <p:spPr>
          <a:xfrm>
            <a:off x="971600" y="1995686"/>
            <a:ext cx="98638" cy="222697"/>
          </a:xfrm>
          <a:prstGeom prst="rect">
            <a:avLst/>
          </a:prstGeom>
        </p:spPr>
      </p:pic>
      <p:pic>
        <p:nvPicPr>
          <p:cNvPr id="71" name="70 - Εικόνα" descr="rna.png"/>
          <p:cNvPicPr>
            <a:picLocks noChangeAspect="1"/>
          </p:cNvPicPr>
          <p:nvPr/>
        </p:nvPicPr>
        <p:blipFill>
          <a:blip r:embed="rId5" cstate="print">
            <a:clrChange>
              <a:clrFrom>
                <a:srgbClr val="FFFFFF"/>
              </a:clrFrom>
              <a:clrTo>
                <a:srgbClr val="FFFFFF">
                  <a:alpha val="0"/>
                </a:srgbClr>
              </a:clrTo>
            </a:clrChange>
          </a:blip>
          <a:srcRect l="27854" r="27854"/>
          <a:stretch>
            <a:fillRect/>
          </a:stretch>
        </p:blipFill>
        <p:spPr>
          <a:xfrm>
            <a:off x="827584" y="2355726"/>
            <a:ext cx="98638" cy="222697"/>
          </a:xfrm>
          <a:prstGeom prst="rect">
            <a:avLst/>
          </a:prstGeom>
        </p:spPr>
      </p:pic>
      <p:pic>
        <p:nvPicPr>
          <p:cNvPr id="72" name="71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971600" y="1923678"/>
            <a:ext cx="178470" cy="178470"/>
          </a:xfrm>
          <a:prstGeom prst="rect">
            <a:avLst/>
          </a:prstGeom>
        </p:spPr>
      </p:pic>
      <p:pic>
        <p:nvPicPr>
          <p:cNvPr id="73" name="72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899592" y="1995686"/>
            <a:ext cx="178470" cy="178470"/>
          </a:xfrm>
          <a:prstGeom prst="rect">
            <a:avLst/>
          </a:prstGeom>
        </p:spPr>
      </p:pic>
      <p:pic>
        <p:nvPicPr>
          <p:cNvPr id="74" name="73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043608" y="1995686"/>
            <a:ext cx="178470" cy="178470"/>
          </a:xfrm>
          <a:prstGeom prst="rect">
            <a:avLst/>
          </a:prstGeom>
        </p:spPr>
      </p:pic>
      <p:pic>
        <p:nvPicPr>
          <p:cNvPr id="75" name="74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755576" y="3435846"/>
            <a:ext cx="178470" cy="178470"/>
          </a:xfrm>
          <a:prstGeom prst="rect">
            <a:avLst/>
          </a:prstGeom>
        </p:spPr>
      </p:pic>
      <p:pic>
        <p:nvPicPr>
          <p:cNvPr id="76" name="75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755576" y="3363838"/>
            <a:ext cx="178470" cy="178470"/>
          </a:xfrm>
          <a:prstGeom prst="rect">
            <a:avLst/>
          </a:prstGeom>
        </p:spPr>
      </p:pic>
      <p:pic>
        <p:nvPicPr>
          <p:cNvPr id="77" name="76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539552" y="2427734"/>
            <a:ext cx="178470" cy="178470"/>
          </a:xfrm>
          <a:prstGeom prst="rect">
            <a:avLst/>
          </a:prstGeom>
        </p:spPr>
      </p:pic>
      <p:pic>
        <p:nvPicPr>
          <p:cNvPr id="78" name="77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467544" y="2355726"/>
            <a:ext cx="178470" cy="178470"/>
          </a:xfrm>
          <a:prstGeom prst="rect">
            <a:avLst/>
          </a:prstGeom>
        </p:spPr>
      </p:pic>
      <p:pic>
        <p:nvPicPr>
          <p:cNvPr id="79" name="78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539552" y="2283718"/>
            <a:ext cx="178470" cy="178470"/>
          </a:xfrm>
          <a:prstGeom prst="rect">
            <a:avLst/>
          </a:prstGeom>
        </p:spPr>
      </p:pic>
      <p:pic>
        <p:nvPicPr>
          <p:cNvPr id="80" name="79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835696" y="3075806"/>
            <a:ext cx="178470" cy="178470"/>
          </a:xfrm>
          <a:prstGeom prst="rect">
            <a:avLst/>
          </a:prstGeom>
        </p:spPr>
      </p:pic>
      <p:pic>
        <p:nvPicPr>
          <p:cNvPr id="81" name="80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907704" y="3147814"/>
            <a:ext cx="178470" cy="178470"/>
          </a:xfrm>
          <a:prstGeom prst="rect">
            <a:avLst/>
          </a:prstGeom>
        </p:spPr>
      </p:pic>
      <p:pic>
        <p:nvPicPr>
          <p:cNvPr id="82" name="81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619672" y="4083918"/>
            <a:ext cx="178470" cy="178470"/>
          </a:xfrm>
          <a:prstGeom prst="rect">
            <a:avLst/>
          </a:prstGeom>
        </p:spPr>
      </p:pic>
      <p:pic>
        <p:nvPicPr>
          <p:cNvPr id="83" name="82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619672" y="4155926"/>
            <a:ext cx="178470" cy="178470"/>
          </a:xfrm>
          <a:prstGeom prst="rect">
            <a:avLst/>
          </a:prstGeom>
        </p:spPr>
      </p:pic>
      <p:pic>
        <p:nvPicPr>
          <p:cNvPr id="84" name="83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755576" y="3867894"/>
            <a:ext cx="178470" cy="178470"/>
          </a:xfrm>
          <a:prstGeom prst="rect">
            <a:avLst/>
          </a:prstGeom>
        </p:spPr>
      </p:pic>
      <p:pic>
        <p:nvPicPr>
          <p:cNvPr id="85" name="84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683568" y="3867894"/>
            <a:ext cx="178470" cy="178470"/>
          </a:xfrm>
          <a:prstGeom prst="rect">
            <a:avLst/>
          </a:prstGeom>
        </p:spPr>
      </p:pic>
      <p:pic>
        <p:nvPicPr>
          <p:cNvPr id="86" name="85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907704" y="3003798"/>
            <a:ext cx="178470" cy="178470"/>
          </a:xfrm>
          <a:prstGeom prst="rect">
            <a:avLst/>
          </a:prstGeom>
        </p:spPr>
      </p:pic>
      <p:pic>
        <p:nvPicPr>
          <p:cNvPr id="87" name="86 - Εικόνα" descr="viruses.png"/>
          <p:cNvPicPr>
            <a:picLocks noChangeAspect="1"/>
          </p:cNvPicPr>
          <p:nvPr/>
        </p:nvPicPr>
        <p:blipFill>
          <a:blip r:embed="rId4" cstate="print">
            <a:clrChange>
              <a:clrFrom>
                <a:srgbClr val="FFFFFF"/>
              </a:clrFrom>
              <a:clrTo>
                <a:srgbClr val="FFFFFF">
                  <a:alpha val="0"/>
                </a:srgbClr>
              </a:clrTo>
            </a:clrChange>
          </a:blip>
          <a:stretch>
            <a:fillRect/>
          </a:stretch>
        </p:blipFill>
        <p:spPr>
          <a:xfrm>
            <a:off x="827584" y="3435846"/>
            <a:ext cx="178470" cy="178470"/>
          </a:xfrm>
          <a:prstGeom prst="rect">
            <a:avLst/>
          </a:prstGeom>
        </p:spPr>
      </p:pic>
      <p:sp>
        <p:nvSpPr>
          <p:cNvPr id="40" name="39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40 - TextBox"/>
          <p:cNvSpPr txBox="1"/>
          <p:nvPr/>
        </p:nvSpPr>
        <p:spPr>
          <a:xfrm>
            <a:off x="0" y="1040418"/>
            <a:ext cx="9107488" cy="307777"/>
          </a:xfrm>
          <a:prstGeom prst="rect">
            <a:avLst/>
          </a:prstGeom>
          <a:noFill/>
        </p:spPr>
        <p:txBody>
          <a:bodyPr wrap="square" rtlCol="0">
            <a:spAutoFit/>
          </a:bodyPr>
          <a:lstStyle/>
          <a:p>
            <a:pPr algn="ctr"/>
            <a:r>
              <a:rPr lang="el-GR" sz="1400" dirty="0" smtClean="0"/>
              <a:t>Αν οι το ανθρώπινο σώμα είναι ευνοϊκό περιβάλλον για τους συγκεκριμένους ιούς, τότε αρχίζουν να πολλαπλασιάζονται. </a:t>
            </a:r>
          </a:p>
        </p:txBody>
      </p:sp>
      <p:sp>
        <p:nvSpPr>
          <p:cNvPr id="42" name="1 - Τίτλος"/>
          <p:cNvSpPr>
            <a:spLocks noGrp="1"/>
          </p:cNvSpPr>
          <p:nvPr>
            <p:ph type="title"/>
          </p:nvPr>
        </p:nvSpPr>
        <p:spPr>
          <a:xfrm>
            <a:off x="323528" y="-20538"/>
            <a:ext cx="8507288" cy="857250"/>
          </a:xfrm>
        </p:spPr>
        <p:txBody>
          <a:bodyPr>
            <a:normAutofit/>
          </a:bodyPr>
          <a:lstStyle/>
          <a:p>
            <a:r>
              <a:rPr lang="el-GR" sz="2400" dirty="0" smtClean="0"/>
              <a:t>Μόλυνση από ιούς (2/7)</a:t>
            </a:r>
            <a:endParaRPr lang="el-GR" sz="2400" dirty="0"/>
          </a:p>
        </p:txBody>
      </p:sp>
      <p:sp>
        <p:nvSpPr>
          <p:cNvPr id="43" name="42 - TextBox"/>
          <p:cNvSpPr txBox="1"/>
          <p:nvPr/>
        </p:nvSpPr>
        <p:spPr>
          <a:xfrm>
            <a:off x="4067944" y="1347614"/>
            <a:ext cx="5076056" cy="523220"/>
          </a:xfrm>
          <a:prstGeom prst="rect">
            <a:avLst/>
          </a:prstGeom>
          <a:noFill/>
        </p:spPr>
        <p:txBody>
          <a:bodyPr wrap="square" rtlCol="0">
            <a:spAutoFit/>
          </a:bodyPr>
          <a:lstStyle/>
          <a:p>
            <a:pPr algn="ctr"/>
            <a:r>
              <a:rPr lang="el-GR" sz="1400" dirty="0" smtClean="0"/>
              <a:t>Οι ιοί προσκολλώνται στην επιφάνεια των ανθρώπινων κυττάρων και εισάγουν σε αυτά το γενετικό τους υλικό (</a:t>
            </a:r>
            <a:r>
              <a:rPr lang="en-US" sz="1400" dirty="0" smtClean="0"/>
              <a:t>DNA </a:t>
            </a:r>
            <a:r>
              <a:rPr lang="el-GR" sz="1400" dirty="0" smtClean="0"/>
              <a:t>η </a:t>
            </a:r>
            <a:r>
              <a:rPr lang="en-US" sz="1400" dirty="0" smtClean="0"/>
              <a:t>RNA). </a:t>
            </a:r>
            <a:endParaRPr lang="el-GR" sz="1400" dirty="0" smtClean="0"/>
          </a:p>
        </p:txBody>
      </p:sp>
      <p:sp>
        <p:nvSpPr>
          <p:cNvPr id="45" name="44 - TextBox"/>
          <p:cNvSpPr txBox="1"/>
          <p:nvPr/>
        </p:nvSpPr>
        <p:spPr>
          <a:xfrm>
            <a:off x="4355976" y="3200658"/>
            <a:ext cx="4788024" cy="523220"/>
          </a:xfrm>
          <a:prstGeom prst="rect">
            <a:avLst/>
          </a:prstGeom>
          <a:noFill/>
        </p:spPr>
        <p:txBody>
          <a:bodyPr wrap="square" rtlCol="0">
            <a:spAutoFit/>
          </a:bodyPr>
          <a:lstStyle/>
          <a:p>
            <a:pPr algn="ctr"/>
            <a:r>
              <a:rPr lang="el-GR" sz="1400" dirty="0" smtClean="0"/>
              <a:t>Τα μολυσμένα ανθρώπινα κύτταρα συχνά δεν σκοτώνονται, αλλά σίγουρα η ομαλή τους λειτουργία έχει διαταραχτεί. </a:t>
            </a:r>
          </a:p>
        </p:txBody>
      </p:sp>
      <p:sp>
        <p:nvSpPr>
          <p:cNvPr id="46" name="45 - TextBox"/>
          <p:cNvSpPr txBox="1"/>
          <p:nvPr/>
        </p:nvSpPr>
        <p:spPr>
          <a:xfrm>
            <a:off x="4283968" y="1851670"/>
            <a:ext cx="4860032" cy="738664"/>
          </a:xfrm>
          <a:prstGeom prst="rect">
            <a:avLst/>
          </a:prstGeom>
          <a:noFill/>
        </p:spPr>
        <p:txBody>
          <a:bodyPr wrap="square" rtlCol="0">
            <a:spAutoFit/>
          </a:bodyPr>
          <a:lstStyle/>
          <a:p>
            <a:pPr algn="ctr"/>
            <a:r>
              <a:rPr lang="el-GR" sz="1400" dirty="0" smtClean="0"/>
              <a:t>Στη συνέχεια αυτό το </a:t>
            </a:r>
            <a:r>
              <a:rPr lang="en-US" sz="1400" dirty="0" smtClean="0"/>
              <a:t>DNA </a:t>
            </a:r>
            <a:r>
              <a:rPr lang="el-GR" sz="1400" dirty="0" smtClean="0"/>
              <a:t>ή </a:t>
            </a:r>
            <a:r>
              <a:rPr lang="en-US" sz="1400" dirty="0" smtClean="0"/>
              <a:t>RNA τ</a:t>
            </a:r>
            <a:r>
              <a:rPr lang="el-GR" sz="1400" dirty="0" smtClean="0"/>
              <a:t>ου ιού «καθοδηγεί» τα μολυσμένα ανθρώπινα κύτταρα να παρασκευάσουν πολλά αντίγραφα των ιών στο εσωτερικό τους. </a:t>
            </a:r>
            <a:r>
              <a:rPr lang="en-US" sz="1400" dirty="0" smtClean="0"/>
              <a:t> </a:t>
            </a:r>
            <a:endParaRPr lang="el-GR" sz="1400" dirty="0" smtClean="0"/>
          </a:p>
        </p:txBody>
      </p:sp>
      <p:sp>
        <p:nvSpPr>
          <p:cNvPr id="47" name="46 - TextBox"/>
          <p:cNvSpPr txBox="1"/>
          <p:nvPr/>
        </p:nvSpPr>
        <p:spPr>
          <a:xfrm>
            <a:off x="4283968" y="2624594"/>
            <a:ext cx="4932040" cy="523220"/>
          </a:xfrm>
          <a:prstGeom prst="rect">
            <a:avLst/>
          </a:prstGeom>
          <a:noFill/>
        </p:spPr>
        <p:txBody>
          <a:bodyPr wrap="square" rtlCol="0">
            <a:spAutoFit/>
          </a:bodyPr>
          <a:lstStyle/>
          <a:p>
            <a:pPr algn="ctr"/>
            <a:r>
              <a:rPr lang="el-GR" sz="1400" dirty="0" smtClean="0"/>
              <a:t>Αυτοί οι καινούργιοι ιοί εξέρχονται από τα μολυσμένα κύτταρα, διασκορπίζονται στον ιστό και πολλοί μολύνουν νέα κύτταρα.</a:t>
            </a:r>
          </a:p>
        </p:txBody>
      </p:sp>
      <p:sp>
        <p:nvSpPr>
          <p:cNvPr id="48" name="47 - TextBox"/>
          <p:cNvSpPr txBox="1"/>
          <p:nvPr/>
        </p:nvSpPr>
        <p:spPr>
          <a:xfrm>
            <a:off x="4355976" y="3777302"/>
            <a:ext cx="4788024" cy="738664"/>
          </a:xfrm>
          <a:prstGeom prst="rect">
            <a:avLst/>
          </a:prstGeom>
          <a:noFill/>
        </p:spPr>
        <p:txBody>
          <a:bodyPr wrap="square" rtlCol="0">
            <a:spAutoFit/>
          </a:bodyPr>
          <a:lstStyle/>
          <a:p>
            <a:pPr algn="ctr"/>
            <a:r>
              <a:rPr lang="el-GR" sz="1400" dirty="0" smtClean="0"/>
              <a:t>Όταν οι ιοί αυξάνονται πολύ σε αριθμό και μολύνουν πολλά ανθρώπινα κύτταρα λέμε ότι η μόλυνση του οργανισμού έχει εξελιχθεί σε λοίμωξη.</a:t>
            </a:r>
            <a:endParaRPr lang="en-US" sz="1400" dirty="0" smtClean="0"/>
          </a:p>
        </p:txBody>
      </p:sp>
      <p:sp>
        <p:nvSpPr>
          <p:cNvPr id="49" name="48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Μπροστά</a:t>
            </a:r>
            <a:endParaRPr lang="el-GR" sz="1100" b="1" dirty="0">
              <a:solidFill>
                <a:schemeClr val="accent1">
                  <a:lumMod val="50000"/>
                </a:schemeClr>
              </a:solidFill>
            </a:endParaRPr>
          </a:p>
        </p:txBody>
      </p:sp>
      <p:sp>
        <p:nvSpPr>
          <p:cNvPr id="50" name="49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Αρχικές επιλογές</a:t>
            </a:r>
            <a:endParaRPr lang="el-GR" sz="1100" b="1" dirty="0">
              <a:solidFill>
                <a:schemeClr val="accent1">
                  <a:lumMod val="50000"/>
                </a:schemeClr>
              </a:solidFill>
            </a:endParaRPr>
          </a:p>
        </p:txBody>
      </p:sp>
      <p:sp>
        <p:nvSpPr>
          <p:cNvPr id="51" name="50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Πίσω</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childTnLst>
                          </p:cTn>
                        </p:par>
                        <p:par>
                          <p:cTn id="8" fill="hold">
                            <p:stCondLst>
                              <p:cond delay="2000"/>
                            </p:stCondLst>
                            <p:childTnLst>
                              <p:par>
                                <p:cTn id="9" presetID="0" presetClass="path" presetSubtype="0" accel="50000" decel="50000" fill="hold" nodeType="afterEffect">
                                  <p:stCondLst>
                                    <p:cond delay="0"/>
                                  </p:stCondLst>
                                  <p:childTnLst>
                                    <p:animMotion origin="layout" path="M -1.94444E-6 3.08642E-6 L 0.06111 0.05277 " pathEditMode="relative" rAng="0" ptsTypes="AA">
                                      <p:cBhvr>
                                        <p:cTn id="10" dur="5000" fill="hold"/>
                                        <p:tgtEl>
                                          <p:spTgt spid="58"/>
                                        </p:tgtEl>
                                        <p:attrNameLst>
                                          <p:attrName>ppt_x</p:attrName>
                                          <p:attrName>ppt_y</p:attrName>
                                        </p:attrNameLst>
                                      </p:cBhvr>
                                      <p:rCtr x="31" y="26"/>
                                    </p:animMotion>
                                  </p:childTnLst>
                                </p:cTn>
                              </p:par>
                              <p:par>
                                <p:cTn id="11" presetID="0" presetClass="path" presetSubtype="0" accel="50000" decel="50000" fill="hold" nodeType="withEffect">
                                  <p:stCondLst>
                                    <p:cond delay="0"/>
                                  </p:stCondLst>
                                  <p:childTnLst>
                                    <p:animMotion origin="layout" path="M -3.88889E-6 5.46745E-6 L -0.05521 0.06974 " pathEditMode="relative" ptsTypes="AA">
                                      <p:cBhvr>
                                        <p:cTn id="12" dur="5000" fill="hold"/>
                                        <p:tgtEl>
                                          <p:spTgt spid="59"/>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2.77778E-7 8.63931E-7 L -0.02361 0.05585 " pathEditMode="relative" ptsTypes="AA">
                                      <p:cBhvr>
                                        <p:cTn id="14" dur="5000" fill="hold"/>
                                        <p:tgtEl>
                                          <p:spTgt spid="57"/>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2.77778E-7 -5.98581E-6 L 0.03941 0.01419 " pathEditMode="relative" ptsTypes="AA">
                                      <p:cBhvr>
                                        <p:cTn id="16" dur="5000" fill="hold"/>
                                        <p:tgtEl>
                                          <p:spTgt spid="53"/>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5.55556E-7 -1.98704E-6 L -0.04913 0.03857 " pathEditMode="relative" rAng="0" ptsTypes="AA">
                                      <p:cBhvr>
                                        <p:cTn id="18" dur="5000" fill="hold"/>
                                        <p:tgtEl>
                                          <p:spTgt spid="55"/>
                                        </p:tgtEl>
                                        <p:attrNameLst>
                                          <p:attrName>ppt_x</p:attrName>
                                          <p:attrName>ppt_y</p:attrName>
                                        </p:attrNameLst>
                                      </p:cBhvr>
                                      <p:rCtr x="-25" y="19"/>
                                    </p:animMotion>
                                  </p:childTnLst>
                                </p:cTn>
                              </p:par>
                              <p:par>
                                <p:cTn id="19" presetID="0" presetClass="path" presetSubtype="0" accel="50000" decel="50000" fill="hold" nodeType="withEffect">
                                  <p:stCondLst>
                                    <p:cond delay="0"/>
                                  </p:stCondLst>
                                  <p:childTnLst>
                                    <p:animMotion origin="layout" path="M -3.88889E-6 -4.53255E-6 L -0.05521 0.01389 " pathEditMode="relative" ptsTypes="AA">
                                      <p:cBhvr>
                                        <p:cTn id="20" dur="5000" fill="hold"/>
                                        <p:tgtEl>
                                          <p:spTgt spid="52"/>
                                        </p:tgtEl>
                                        <p:attrNameLst>
                                          <p:attrName>ppt_x</p:attrName>
                                          <p:attrName>ppt_y</p:attrName>
                                        </p:attrNameLst>
                                      </p:cBhvr>
                                    </p:animMotion>
                                  </p:childTnLst>
                                </p:cTn>
                              </p:par>
                            </p:childTnLst>
                          </p:cTn>
                        </p:par>
                        <p:par>
                          <p:cTn id="21" fill="hold">
                            <p:stCondLst>
                              <p:cond delay="7000"/>
                            </p:stCondLst>
                            <p:childTnLst>
                              <p:par>
                                <p:cTn id="22" presetID="10" presetClass="entr" presetSubtype="0" fill="hold"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1000"/>
                                        <p:tgtEl>
                                          <p:spTgt spid="66"/>
                                        </p:tgtEl>
                                      </p:cBhvr>
                                    </p:animEffect>
                                  </p:childTnLst>
                                </p:cTn>
                              </p:par>
                              <p:par>
                                <p:cTn id="25" presetID="10"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1000"/>
                                        <p:tgtEl>
                                          <p:spTgt spid="67"/>
                                        </p:tgtEl>
                                      </p:cBhvr>
                                    </p:animEffect>
                                  </p:childTnLst>
                                </p:cTn>
                              </p:par>
                              <p:par>
                                <p:cTn id="28" presetID="10" presetClass="entr" presetSubtype="0" fill="hold"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1000"/>
                                        <p:tgtEl>
                                          <p:spTgt spid="68"/>
                                        </p:tgtEl>
                                      </p:cBhvr>
                                    </p:animEffect>
                                  </p:childTnLst>
                                </p:cTn>
                              </p:par>
                              <p:par>
                                <p:cTn id="31" presetID="10"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1000"/>
                                        <p:tgtEl>
                                          <p:spTgt spid="69"/>
                                        </p:tgtEl>
                                      </p:cBhvr>
                                    </p:animEffect>
                                  </p:childTnLst>
                                </p:cTn>
                              </p:par>
                              <p:par>
                                <p:cTn id="34" presetID="10" presetClass="entr" presetSubtype="0"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childTnLst>
                                </p:cTn>
                              </p:par>
                              <p:par>
                                <p:cTn id="37" presetID="10"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1000"/>
                                        <p:tgtEl>
                                          <p:spTgt spid="71"/>
                                        </p:tgtEl>
                                      </p:cBhvr>
                                    </p:animEffect>
                                  </p:childTnLst>
                                </p:cTn>
                              </p:par>
                              <p:par>
                                <p:cTn id="40" presetID="0" presetClass="path" presetSubtype="0" accel="50000" decel="50000" fill="hold" nodeType="withEffect">
                                  <p:stCondLst>
                                    <p:cond delay="0"/>
                                  </p:stCondLst>
                                  <p:childTnLst>
                                    <p:animMotion origin="layout" path="M -0.01944 0.02345 L 0.00243 -0.00772 " pathEditMode="relative" rAng="0" ptsTypes="AA">
                                      <p:cBhvr>
                                        <p:cTn id="41" dur="5000" fill="hold"/>
                                        <p:tgtEl>
                                          <p:spTgt spid="70"/>
                                        </p:tgtEl>
                                        <p:attrNameLst>
                                          <p:attrName>ppt_x</p:attrName>
                                          <p:attrName>ppt_y</p:attrName>
                                        </p:attrNameLst>
                                      </p:cBhvr>
                                      <p:rCtr x="11" y="-16"/>
                                    </p:animMotion>
                                  </p:childTnLst>
                                </p:cTn>
                              </p:par>
                              <p:par>
                                <p:cTn id="42" presetID="0" presetClass="path" presetSubtype="0" accel="50000" decel="50000" fill="hold" nodeType="withEffect">
                                  <p:stCondLst>
                                    <p:cond delay="0"/>
                                  </p:stCondLst>
                                  <p:childTnLst>
                                    <p:animMotion origin="layout" path="M 0.02622 0.03426 L -0.0368 -0.00772 " pathEditMode="relative" rAng="0" ptsTypes="AA">
                                      <p:cBhvr>
                                        <p:cTn id="43" dur="5000" fill="hold"/>
                                        <p:tgtEl>
                                          <p:spTgt spid="71"/>
                                        </p:tgtEl>
                                        <p:attrNameLst>
                                          <p:attrName>ppt_x</p:attrName>
                                          <p:attrName>ppt_y</p:attrName>
                                        </p:attrNameLst>
                                      </p:cBhvr>
                                      <p:rCtr x="-32" y="-21"/>
                                    </p:animMotion>
                                  </p:childTnLst>
                                </p:cTn>
                              </p:par>
                              <p:par>
                                <p:cTn id="44" presetID="0" presetClass="path" presetSubtype="0" accel="50000" decel="50000" fill="hold" nodeType="withEffect">
                                  <p:stCondLst>
                                    <p:cond delay="0"/>
                                  </p:stCondLst>
                                  <p:childTnLst>
                                    <p:animMotion origin="layout" path="M -0.00347 -0.0321 L -0.00538 0.00648 " pathEditMode="relative" rAng="0" ptsTypes="AA">
                                      <p:cBhvr>
                                        <p:cTn id="45" dur="5000" fill="hold"/>
                                        <p:tgtEl>
                                          <p:spTgt spid="68"/>
                                        </p:tgtEl>
                                        <p:attrNameLst>
                                          <p:attrName>ppt_x</p:attrName>
                                          <p:attrName>ppt_y</p:attrName>
                                        </p:attrNameLst>
                                      </p:cBhvr>
                                      <p:rCtr x="-1" y="19"/>
                                    </p:animMotion>
                                  </p:childTnLst>
                                </p:cTn>
                              </p:par>
                              <p:par>
                                <p:cTn id="46" presetID="0" presetClass="path" presetSubtype="0" accel="50000" decel="50000" fill="hold" nodeType="withEffect">
                                  <p:stCondLst>
                                    <p:cond delay="0"/>
                                  </p:stCondLst>
                                  <p:childTnLst>
                                    <p:animMotion origin="layout" path="M 0.01215 -0.0463 L 0.03385 -0.00741 " pathEditMode="relative" rAng="0" ptsTypes="AA">
                                      <p:cBhvr>
                                        <p:cTn id="47" dur="5000" fill="hold"/>
                                        <p:tgtEl>
                                          <p:spTgt spid="67"/>
                                        </p:tgtEl>
                                        <p:attrNameLst>
                                          <p:attrName>ppt_x</p:attrName>
                                          <p:attrName>ppt_y</p:attrName>
                                        </p:attrNameLst>
                                      </p:cBhvr>
                                      <p:rCtr x="11" y="19"/>
                                    </p:animMotion>
                                  </p:childTnLst>
                                </p:cTn>
                              </p:par>
                              <p:par>
                                <p:cTn id="48" presetID="0" presetClass="path" presetSubtype="0" accel="50000" decel="50000" fill="hold" nodeType="withEffect">
                                  <p:stCondLst>
                                    <p:cond delay="0"/>
                                  </p:stCondLst>
                                  <p:childTnLst>
                                    <p:animMotion origin="layout" path="M 0.01997 -0.00463 L 0.03403 0.02037 " pathEditMode="relative" rAng="0" ptsTypes="AA">
                                      <p:cBhvr>
                                        <p:cTn id="49" dur="5000" fill="hold"/>
                                        <p:tgtEl>
                                          <p:spTgt spid="69"/>
                                        </p:tgtEl>
                                        <p:attrNameLst>
                                          <p:attrName>ppt_x</p:attrName>
                                          <p:attrName>ppt_y</p:attrName>
                                        </p:attrNameLst>
                                      </p:cBhvr>
                                      <p:rCtr x="7" y="12"/>
                                    </p:animMotion>
                                  </p:childTnLst>
                                </p:cTn>
                              </p:par>
                              <p:par>
                                <p:cTn id="50" presetID="0" presetClass="path" presetSubtype="0" accel="50000" decel="50000" fill="hold" nodeType="withEffect">
                                  <p:stCondLst>
                                    <p:cond delay="0"/>
                                  </p:stCondLst>
                                  <p:childTnLst>
                                    <p:animMotion origin="layout" path="M 0.02604 -0.00772 L -0.00295 -0.00123 " pathEditMode="relative" rAng="0" ptsTypes="AA">
                                      <p:cBhvr>
                                        <p:cTn id="51" dur="5000" fill="hold"/>
                                        <p:tgtEl>
                                          <p:spTgt spid="66"/>
                                        </p:tgtEl>
                                        <p:attrNameLst>
                                          <p:attrName>ppt_x</p:attrName>
                                          <p:attrName>ppt_y</p:attrName>
                                        </p:attrNameLst>
                                      </p:cBhvr>
                                      <p:rCtr x="-15" y="3"/>
                                    </p:animMotion>
                                  </p:childTnLst>
                                </p:cTn>
                              </p:par>
                            </p:childTnLst>
                          </p:cTn>
                        </p:par>
                        <p:par>
                          <p:cTn id="52" fill="hold">
                            <p:stCondLst>
                              <p:cond delay="12000"/>
                            </p:stCondLst>
                            <p:childTnLst>
                              <p:par>
                                <p:cTn id="53" presetID="9" presetClass="exit" presetSubtype="0" fill="hold" nodeType="afterEffect">
                                  <p:stCondLst>
                                    <p:cond delay="0"/>
                                  </p:stCondLst>
                                  <p:childTnLst>
                                    <p:animEffect transition="out" filter="dissolve">
                                      <p:cBhvr>
                                        <p:cTn id="54" dur="500"/>
                                        <p:tgtEl>
                                          <p:spTgt spid="55"/>
                                        </p:tgtEl>
                                      </p:cBhvr>
                                    </p:animEffect>
                                    <p:set>
                                      <p:cBhvr>
                                        <p:cTn id="55" dur="1" fill="hold">
                                          <p:stCondLst>
                                            <p:cond delay="499"/>
                                          </p:stCondLst>
                                        </p:cTn>
                                        <p:tgtEl>
                                          <p:spTgt spid="55"/>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52"/>
                                        </p:tgtEl>
                                      </p:cBhvr>
                                    </p:animEffect>
                                    <p:set>
                                      <p:cBhvr>
                                        <p:cTn id="58" dur="1" fill="hold">
                                          <p:stCondLst>
                                            <p:cond delay="499"/>
                                          </p:stCondLst>
                                        </p:cTn>
                                        <p:tgtEl>
                                          <p:spTgt spid="52"/>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500"/>
                                        <p:tgtEl>
                                          <p:spTgt spid="53"/>
                                        </p:tgtEl>
                                      </p:cBhvr>
                                    </p:animEffect>
                                    <p:set>
                                      <p:cBhvr>
                                        <p:cTn id="61" dur="1" fill="hold">
                                          <p:stCondLst>
                                            <p:cond delay="499"/>
                                          </p:stCondLst>
                                        </p:cTn>
                                        <p:tgtEl>
                                          <p:spTgt spid="53"/>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57"/>
                                        </p:tgtEl>
                                      </p:cBhvr>
                                    </p:animEffect>
                                    <p:set>
                                      <p:cBhvr>
                                        <p:cTn id="64" dur="1" fill="hold">
                                          <p:stCondLst>
                                            <p:cond delay="499"/>
                                          </p:stCondLst>
                                        </p:cTn>
                                        <p:tgtEl>
                                          <p:spTgt spid="57"/>
                                        </p:tgtEl>
                                        <p:attrNameLst>
                                          <p:attrName>style.visibility</p:attrName>
                                        </p:attrNameLst>
                                      </p:cBhvr>
                                      <p:to>
                                        <p:strVal val="hidden"/>
                                      </p:to>
                                    </p:set>
                                  </p:childTnLst>
                                </p:cTn>
                              </p:par>
                              <p:par>
                                <p:cTn id="65" presetID="9" presetClass="exit" presetSubtype="0" fill="hold" nodeType="withEffect">
                                  <p:stCondLst>
                                    <p:cond delay="0"/>
                                  </p:stCondLst>
                                  <p:childTnLst>
                                    <p:animEffect transition="out" filter="dissolve">
                                      <p:cBhvr>
                                        <p:cTn id="66" dur="500"/>
                                        <p:tgtEl>
                                          <p:spTgt spid="59"/>
                                        </p:tgtEl>
                                      </p:cBhvr>
                                    </p:animEffect>
                                    <p:set>
                                      <p:cBhvr>
                                        <p:cTn id="67" dur="1" fill="hold">
                                          <p:stCondLst>
                                            <p:cond delay="499"/>
                                          </p:stCondLst>
                                        </p:cTn>
                                        <p:tgtEl>
                                          <p:spTgt spid="59"/>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58"/>
                                        </p:tgtEl>
                                      </p:cBhvr>
                                    </p:animEffect>
                                    <p:set>
                                      <p:cBhvr>
                                        <p:cTn id="70" dur="1" fill="hold">
                                          <p:stCondLst>
                                            <p:cond delay="499"/>
                                          </p:stCondLst>
                                        </p:cTn>
                                        <p:tgtEl>
                                          <p:spTgt spid="58"/>
                                        </p:tgtEl>
                                        <p:attrNameLst>
                                          <p:attrName>style.visibility</p:attrName>
                                        </p:attrNameLst>
                                      </p:cBhvr>
                                      <p:to>
                                        <p:strVal val="hidden"/>
                                      </p:to>
                                    </p:set>
                                  </p:childTnLst>
                                </p:cTn>
                              </p:par>
                            </p:childTnLst>
                          </p:cTn>
                        </p:par>
                        <p:par>
                          <p:cTn id="71" fill="hold">
                            <p:stCondLst>
                              <p:cond delay="12500"/>
                            </p:stCondLst>
                            <p:childTnLst>
                              <p:par>
                                <p:cTn id="72" presetID="10" presetClass="entr" presetSubtype="0"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2000"/>
                                        <p:tgtEl>
                                          <p:spTgt spid="46"/>
                                        </p:tgtEl>
                                      </p:cBhvr>
                                    </p:animEffect>
                                  </p:childTnLst>
                                </p:cTn>
                              </p:par>
                            </p:childTnLst>
                          </p:cTn>
                        </p:par>
                        <p:par>
                          <p:cTn id="75" fill="hold">
                            <p:stCondLst>
                              <p:cond delay="14500"/>
                            </p:stCondLst>
                            <p:childTnLst>
                              <p:par>
                                <p:cTn id="76" presetID="10" presetClass="entr" presetSubtype="0" fill="hold" nodeType="after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fade">
                                      <p:cBhvr>
                                        <p:cTn id="78" dur="5000"/>
                                        <p:tgtEl>
                                          <p:spTgt spid="72"/>
                                        </p:tgtEl>
                                      </p:cBhvr>
                                    </p:animEffect>
                                  </p:childTnLst>
                                </p:cTn>
                              </p:par>
                              <p:par>
                                <p:cTn id="79" presetID="10" presetClass="entr" presetSubtype="0" fill="hold" nodeType="with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fade">
                                      <p:cBhvr>
                                        <p:cTn id="81" dur="5000"/>
                                        <p:tgtEl>
                                          <p:spTgt spid="73"/>
                                        </p:tgtEl>
                                      </p:cBhvr>
                                    </p:animEffect>
                                  </p:childTnLst>
                                </p:cTn>
                              </p:par>
                              <p:par>
                                <p:cTn id="82" presetID="10" presetClass="entr" presetSubtype="0" fill="hold" nodeType="withEffect">
                                  <p:stCondLst>
                                    <p:cond delay="0"/>
                                  </p:stCondLst>
                                  <p:childTnLst>
                                    <p:set>
                                      <p:cBhvr>
                                        <p:cTn id="83" dur="1" fill="hold">
                                          <p:stCondLst>
                                            <p:cond delay="0"/>
                                          </p:stCondLst>
                                        </p:cTn>
                                        <p:tgtEl>
                                          <p:spTgt spid="74"/>
                                        </p:tgtEl>
                                        <p:attrNameLst>
                                          <p:attrName>style.visibility</p:attrName>
                                        </p:attrNameLst>
                                      </p:cBhvr>
                                      <p:to>
                                        <p:strVal val="visible"/>
                                      </p:to>
                                    </p:set>
                                    <p:animEffect transition="in" filter="fade">
                                      <p:cBhvr>
                                        <p:cTn id="84" dur="5000"/>
                                        <p:tgtEl>
                                          <p:spTgt spid="74"/>
                                        </p:tgtEl>
                                      </p:cBhvr>
                                    </p:animEffect>
                                  </p:childTnLst>
                                </p:cTn>
                              </p:par>
                              <p:par>
                                <p:cTn id="85" presetID="10" presetClass="entr" presetSubtype="0" fill="hold" nodeType="with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5000"/>
                                        <p:tgtEl>
                                          <p:spTgt spid="75"/>
                                        </p:tgtEl>
                                      </p:cBhvr>
                                    </p:animEffect>
                                  </p:childTnLst>
                                </p:cTn>
                              </p:par>
                              <p:par>
                                <p:cTn id="88" presetID="10" presetClass="entr" presetSubtype="0" fill="hold" nodeType="with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5000"/>
                                        <p:tgtEl>
                                          <p:spTgt spid="76"/>
                                        </p:tgtEl>
                                      </p:cBhvr>
                                    </p:animEffect>
                                  </p:childTnLst>
                                </p:cTn>
                              </p:par>
                              <p:par>
                                <p:cTn id="91" presetID="10" presetClass="entr" presetSubtype="0" fill="hold"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5000"/>
                                        <p:tgtEl>
                                          <p:spTgt spid="77"/>
                                        </p:tgtEl>
                                      </p:cBhvr>
                                    </p:animEffect>
                                  </p:childTnLst>
                                </p:cTn>
                              </p:par>
                              <p:par>
                                <p:cTn id="94" presetID="10" presetClass="entr" presetSubtype="0" fill="hold" nodeType="withEffect">
                                  <p:stCondLst>
                                    <p:cond delay="0"/>
                                  </p:stCondLst>
                                  <p:childTnLst>
                                    <p:set>
                                      <p:cBhvr>
                                        <p:cTn id="95" dur="1" fill="hold">
                                          <p:stCondLst>
                                            <p:cond delay="0"/>
                                          </p:stCondLst>
                                        </p:cTn>
                                        <p:tgtEl>
                                          <p:spTgt spid="78"/>
                                        </p:tgtEl>
                                        <p:attrNameLst>
                                          <p:attrName>style.visibility</p:attrName>
                                        </p:attrNameLst>
                                      </p:cBhvr>
                                      <p:to>
                                        <p:strVal val="visible"/>
                                      </p:to>
                                    </p:set>
                                    <p:animEffect transition="in" filter="fade">
                                      <p:cBhvr>
                                        <p:cTn id="96" dur="5000"/>
                                        <p:tgtEl>
                                          <p:spTgt spid="78"/>
                                        </p:tgtEl>
                                      </p:cBhvr>
                                    </p:animEffect>
                                  </p:childTnLst>
                                </p:cTn>
                              </p:par>
                              <p:par>
                                <p:cTn id="97" presetID="10" presetClass="entr" presetSubtype="0" fill="hold" nodeType="withEffect">
                                  <p:stCondLst>
                                    <p:cond delay="0"/>
                                  </p:stCondLst>
                                  <p:childTnLst>
                                    <p:set>
                                      <p:cBhvr>
                                        <p:cTn id="98" dur="1" fill="hold">
                                          <p:stCondLst>
                                            <p:cond delay="0"/>
                                          </p:stCondLst>
                                        </p:cTn>
                                        <p:tgtEl>
                                          <p:spTgt spid="79"/>
                                        </p:tgtEl>
                                        <p:attrNameLst>
                                          <p:attrName>style.visibility</p:attrName>
                                        </p:attrNameLst>
                                      </p:cBhvr>
                                      <p:to>
                                        <p:strVal val="visible"/>
                                      </p:to>
                                    </p:set>
                                    <p:animEffect transition="in" filter="fade">
                                      <p:cBhvr>
                                        <p:cTn id="99" dur="5000"/>
                                        <p:tgtEl>
                                          <p:spTgt spid="79"/>
                                        </p:tgtEl>
                                      </p:cBhvr>
                                    </p:animEffect>
                                  </p:childTnLst>
                                </p:cTn>
                              </p:par>
                              <p:par>
                                <p:cTn id="100" presetID="10" presetClass="entr" presetSubtype="0" fill="hold" nodeType="with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fade">
                                      <p:cBhvr>
                                        <p:cTn id="102" dur="5000"/>
                                        <p:tgtEl>
                                          <p:spTgt spid="80"/>
                                        </p:tgtEl>
                                      </p:cBhvr>
                                    </p:animEffect>
                                  </p:childTnLst>
                                </p:cTn>
                              </p:par>
                              <p:par>
                                <p:cTn id="103" presetID="10" presetClass="entr" presetSubtype="0" fill="hold" nodeType="withEffect">
                                  <p:stCondLst>
                                    <p:cond delay="0"/>
                                  </p:stCondLst>
                                  <p:childTnLst>
                                    <p:set>
                                      <p:cBhvr>
                                        <p:cTn id="104" dur="1" fill="hold">
                                          <p:stCondLst>
                                            <p:cond delay="0"/>
                                          </p:stCondLst>
                                        </p:cTn>
                                        <p:tgtEl>
                                          <p:spTgt spid="81"/>
                                        </p:tgtEl>
                                        <p:attrNameLst>
                                          <p:attrName>style.visibility</p:attrName>
                                        </p:attrNameLst>
                                      </p:cBhvr>
                                      <p:to>
                                        <p:strVal val="visible"/>
                                      </p:to>
                                    </p:set>
                                    <p:animEffect transition="in" filter="fade">
                                      <p:cBhvr>
                                        <p:cTn id="105" dur="5000"/>
                                        <p:tgtEl>
                                          <p:spTgt spid="81"/>
                                        </p:tgtEl>
                                      </p:cBhvr>
                                    </p:animEffect>
                                  </p:childTnLst>
                                </p:cTn>
                              </p:par>
                              <p:par>
                                <p:cTn id="106" presetID="10" presetClass="entr" presetSubtype="0" fill="hold" nodeType="with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fade">
                                      <p:cBhvr>
                                        <p:cTn id="108" dur="5000"/>
                                        <p:tgtEl>
                                          <p:spTgt spid="82"/>
                                        </p:tgtEl>
                                      </p:cBhvr>
                                    </p:animEffect>
                                  </p:childTnLst>
                                </p:cTn>
                              </p:par>
                              <p:par>
                                <p:cTn id="109" presetID="10" presetClass="entr" presetSubtype="0" fill="hold" nodeType="with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fade">
                                      <p:cBhvr>
                                        <p:cTn id="111" dur="5000"/>
                                        <p:tgtEl>
                                          <p:spTgt spid="83"/>
                                        </p:tgtEl>
                                      </p:cBhvr>
                                    </p:animEffect>
                                  </p:childTnLst>
                                </p:cTn>
                              </p:par>
                              <p:par>
                                <p:cTn id="112" presetID="10" presetClass="entr" presetSubtype="0" fill="hold" nodeType="with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fade">
                                      <p:cBhvr>
                                        <p:cTn id="114" dur="5000"/>
                                        <p:tgtEl>
                                          <p:spTgt spid="84"/>
                                        </p:tgtEl>
                                      </p:cBhvr>
                                    </p:animEffect>
                                  </p:childTnLst>
                                </p:cTn>
                              </p:par>
                              <p:par>
                                <p:cTn id="115" presetID="10" presetClass="entr" presetSubtype="0" fill="hold" nodeType="withEffect">
                                  <p:stCondLst>
                                    <p:cond delay="0"/>
                                  </p:stCondLst>
                                  <p:childTnLst>
                                    <p:set>
                                      <p:cBhvr>
                                        <p:cTn id="116" dur="1" fill="hold">
                                          <p:stCondLst>
                                            <p:cond delay="0"/>
                                          </p:stCondLst>
                                        </p:cTn>
                                        <p:tgtEl>
                                          <p:spTgt spid="85"/>
                                        </p:tgtEl>
                                        <p:attrNameLst>
                                          <p:attrName>style.visibility</p:attrName>
                                        </p:attrNameLst>
                                      </p:cBhvr>
                                      <p:to>
                                        <p:strVal val="visible"/>
                                      </p:to>
                                    </p:set>
                                    <p:animEffect transition="in" filter="fade">
                                      <p:cBhvr>
                                        <p:cTn id="117" dur="5000"/>
                                        <p:tgtEl>
                                          <p:spTgt spid="85"/>
                                        </p:tgtEl>
                                      </p:cBhvr>
                                    </p:animEffect>
                                  </p:childTnLst>
                                </p:cTn>
                              </p:par>
                              <p:par>
                                <p:cTn id="118" presetID="10" presetClass="entr" presetSubtype="0" fill="hold" nodeType="withEffect">
                                  <p:stCondLst>
                                    <p:cond delay="0"/>
                                  </p:stCondLst>
                                  <p:childTnLst>
                                    <p:set>
                                      <p:cBhvr>
                                        <p:cTn id="119" dur="1" fill="hold">
                                          <p:stCondLst>
                                            <p:cond delay="0"/>
                                          </p:stCondLst>
                                        </p:cTn>
                                        <p:tgtEl>
                                          <p:spTgt spid="86"/>
                                        </p:tgtEl>
                                        <p:attrNameLst>
                                          <p:attrName>style.visibility</p:attrName>
                                        </p:attrNameLst>
                                      </p:cBhvr>
                                      <p:to>
                                        <p:strVal val="visible"/>
                                      </p:to>
                                    </p:set>
                                    <p:animEffect transition="in" filter="fade">
                                      <p:cBhvr>
                                        <p:cTn id="120" dur="5000"/>
                                        <p:tgtEl>
                                          <p:spTgt spid="86"/>
                                        </p:tgtEl>
                                      </p:cBhvr>
                                    </p:animEffect>
                                  </p:childTnLst>
                                </p:cTn>
                              </p:par>
                              <p:par>
                                <p:cTn id="121" presetID="10" presetClass="entr" presetSubtype="0" fill="hold" nodeType="with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fade">
                                      <p:cBhvr>
                                        <p:cTn id="123" dur="5000"/>
                                        <p:tgtEl>
                                          <p:spTgt spid="87"/>
                                        </p:tgtEl>
                                      </p:cBhvr>
                                    </p:animEffect>
                                  </p:childTnLst>
                                </p:cTn>
                              </p:par>
                            </p:childTnLst>
                          </p:cTn>
                        </p:par>
                        <p:par>
                          <p:cTn id="124" fill="hold">
                            <p:stCondLst>
                              <p:cond delay="19500"/>
                            </p:stCondLst>
                            <p:childTnLst>
                              <p:par>
                                <p:cTn id="125" presetID="10" presetClass="exit" presetSubtype="0" fill="hold" nodeType="afterEffect">
                                  <p:stCondLst>
                                    <p:cond delay="0"/>
                                  </p:stCondLst>
                                  <p:childTnLst>
                                    <p:animEffect transition="out" filter="fade">
                                      <p:cBhvr>
                                        <p:cTn id="126" dur="2000"/>
                                        <p:tgtEl>
                                          <p:spTgt spid="68"/>
                                        </p:tgtEl>
                                      </p:cBhvr>
                                    </p:animEffect>
                                    <p:set>
                                      <p:cBhvr>
                                        <p:cTn id="127" dur="1" fill="hold">
                                          <p:stCondLst>
                                            <p:cond delay="1999"/>
                                          </p:stCondLst>
                                        </p:cTn>
                                        <p:tgtEl>
                                          <p:spTgt spid="68"/>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2000"/>
                                        <p:tgtEl>
                                          <p:spTgt spid="67"/>
                                        </p:tgtEl>
                                      </p:cBhvr>
                                    </p:animEffect>
                                    <p:set>
                                      <p:cBhvr>
                                        <p:cTn id="130" dur="1" fill="hold">
                                          <p:stCondLst>
                                            <p:cond delay="1999"/>
                                          </p:stCondLst>
                                        </p:cTn>
                                        <p:tgtEl>
                                          <p:spTgt spid="67"/>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2000"/>
                                        <p:tgtEl>
                                          <p:spTgt spid="66"/>
                                        </p:tgtEl>
                                      </p:cBhvr>
                                    </p:animEffect>
                                    <p:set>
                                      <p:cBhvr>
                                        <p:cTn id="133" dur="1" fill="hold">
                                          <p:stCondLst>
                                            <p:cond delay="1999"/>
                                          </p:stCondLst>
                                        </p:cTn>
                                        <p:tgtEl>
                                          <p:spTgt spid="66"/>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2000"/>
                                        <p:tgtEl>
                                          <p:spTgt spid="69"/>
                                        </p:tgtEl>
                                      </p:cBhvr>
                                    </p:animEffect>
                                    <p:set>
                                      <p:cBhvr>
                                        <p:cTn id="136" dur="1" fill="hold">
                                          <p:stCondLst>
                                            <p:cond delay="1999"/>
                                          </p:stCondLst>
                                        </p:cTn>
                                        <p:tgtEl>
                                          <p:spTgt spid="69"/>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2000"/>
                                        <p:tgtEl>
                                          <p:spTgt spid="71"/>
                                        </p:tgtEl>
                                      </p:cBhvr>
                                    </p:animEffect>
                                    <p:set>
                                      <p:cBhvr>
                                        <p:cTn id="139" dur="1" fill="hold">
                                          <p:stCondLst>
                                            <p:cond delay="1999"/>
                                          </p:stCondLst>
                                        </p:cTn>
                                        <p:tgtEl>
                                          <p:spTgt spid="71"/>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2000"/>
                                        <p:tgtEl>
                                          <p:spTgt spid="70"/>
                                        </p:tgtEl>
                                      </p:cBhvr>
                                    </p:animEffect>
                                    <p:set>
                                      <p:cBhvr>
                                        <p:cTn id="142" dur="1" fill="hold">
                                          <p:stCondLst>
                                            <p:cond delay="1999"/>
                                          </p:stCondLst>
                                        </p:cTn>
                                        <p:tgtEl>
                                          <p:spTgt spid="70"/>
                                        </p:tgtEl>
                                        <p:attrNameLst>
                                          <p:attrName>style.visibility</p:attrName>
                                        </p:attrNameLst>
                                      </p:cBhvr>
                                      <p:to>
                                        <p:strVal val="hidden"/>
                                      </p:to>
                                    </p:set>
                                  </p:childTnLst>
                                </p:cTn>
                              </p:par>
                            </p:childTnLst>
                          </p:cTn>
                        </p:par>
                        <p:par>
                          <p:cTn id="143" fill="hold">
                            <p:stCondLst>
                              <p:cond delay="21500"/>
                            </p:stCondLst>
                            <p:childTnLst>
                              <p:par>
                                <p:cTn id="144" presetID="10" presetClass="entr" presetSubtype="0" fill="hold" grpId="0" nodeType="afterEffect">
                                  <p:stCondLst>
                                    <p:cond delay="0"/>
                                  </p:stCondLst>
                                  <p:childTnLst>
                                    <p:set>
                                      <p:cBhvr>
                                        <p:cTn id="145" dur="1" fill="hold">
                                          <p:stCondLst>
                                            <p:cond delay="0"/>
                                          </p:stCondLst>
                                        </p:cTn>
                                        <p:tgtEl>
                                          <p:spTgt spid="47"/>
                                        </p:tgtEl>
                                        <p:attrNameLst>
                                          <p:attrName>style.visibility</p:attrName>
                                        </p:attrNameLst>
                                      </p:cBhvr>
                                      <p:to>
                                        <p:strVal val="visible"/>
                                      </p:to>
                                    </p:set>
                                    <p:animEffect transition="in" filter="fade">
                                      <p:cBhvr>
                                        <p:cTn id="146" dur="2000"/>
                                        <p:tgtEl>
                                          <p:spTgt spid="47"/>
                                        </p:tgtEl>
                                      </p:cBhvr>
                                    </p:animEffect>
                                  </p:childTnLst>
                                </p:cTn>
                              </p:par>
                            </p:childTnLst>
                          </p:cTn>
                        </p:par>
                        <p:par>
                          <p:cTn id="147" fill="hold">
                            <p:stCondLst>
                              <p:cond delay="23500"/>
                            </p:stCondLst>
                            <p:childTnLst>
                              <p:par>
                                <p:cTn id="148" presetID="0" presetClass="path" presetSubtype="0" accel="50000" decel="50000" fill="hold" nodeType="afterEffect">
                                  <p:stCondLst>
                                    <p:cond delay="0"/>
                                  </p:stCondLst>
                                  <p:childTnLst>
                                    <p:animMotion origin="layout" path="M -0.00973 0.0108 L 0.08663 -0.02809 " pathEditMode="relative" rAng="0" ptsTypes="AA">
                                      <p:cBhvr>
                                        <p:cTn id="149" dur="5000" fill="hold"/>
                                        <p:tgtEl>
                                          <p:spTgt spid="86"/>
                                        </p:tgtEl>
                                        <p:attrNameLst>
                                          <p:attrName>ppt_x</p:attrName>
                                          <p:attrName>ppt_y</p:attrName>
                                        </p:attrNameLst>
                                      </p:cBhvr>
                                      <p:rCtr x="48" y="-19"/>
                                    </p:animMotion>
                                  </p:childTnLst>
                                </p:cTn>
                              </p:par>
                              <p:par>
                                <p:cTn id="150" presetID="0" presetClass="path" presetSubtype="0" accel="50000" decel="50000" fill="hold" nodeType="withEffect">
                                  <p:stCondLst>
                                    <p:cond delay="0"/>
                                  </p:stCondLst>
                                  <p:childTnLst>
                                    <p:animMotion origin="layout" path="M -5.55556E-7 2.96296E-6 L 0.07882 0.05586 " pathEditMode="relative" rAng="0" ptsTypes="AA">
                                      <p:cBhvr>
                                        <p:cTn id="151" dur="5000" fill="hold"/>
                                        <p:tgtEl>
                                          <p:spTgt spid="80"/>
                                        </p:tgtEl>
                                        <p:attrNameLst>
                                          <p:attrName>ppt_x</p:attrName>
                                          <p:attrName>ppt_y</p:attrName>
                                        </p:attrNameLst>
                                      </p:cBhvr>
                                      <p:rCtr x="39" y="28"/>
                                    </p:animMotion>
                                  </p:childTnLst>
                                </p:cTn>
                              </p:par>
                              <p:par>
                                <p:cTn id="152" presetID="0" presetClass="path" presetSubtype="0" accel="50000" decel="50000" fill="hold" nodeType="withEffect">
                                  <p:stCondLst>
                                    <p:cond delay="0"/>
                                  </p:stCondLst>
                                  <p:childTnLst>
                                    <p:animMotion origin="layout" path="M -2.77778E-6 -2.75756E-6 L -0.03333 -0.01727 " pathEditMode="relative" rAng="0" ptsTypes="AA">
                                      <p:cBhvr>
                                        <p:cTn id="153" dur="5000" fill="hold"/>
                                        <p:tgtEl>
                                          <p:spTgt spid="81"/>
                                        </p:tgtEl>
                                        <p:attrNameLst>
                                          <p:attrName>ppt_x</p:attrName>
                                          <p:attrName>ppt_y</p:attrName>
                                        </p:attrNameLst>
                                      </p:cBhvr>
                                      <p:rCtr x="-17" y="-9"/>
                                    </p:animMotion>
                                  </p:childTnLst>
                                </p:cTn>
                              </p:par>
                              <p:par>
                                <p:cTn id="154" presetID="0" presetClass="path" presetSubtype="0" accel="50000" decel="50000" fill="hold" nodeType="withEffect">
                                  <p:stCondLst>
                                    <p:cond delay="0"/>
                                  </p:stCondLst>
                                  <p:childTnLst>
                                    <p:animMotion origin="layout" path="M 2.77778E-7 3.08642E-6 L 0.01389 0.05277 " pathEditMode="relative" rAng="0" ptsTypes="AA">
                                      <p:cBhvr>
                                        <p:cTn id="155" dur="5000" fill="hold"/>
                                        <p:tgtEl>
                                          <p:spTgt spid="73"/>
                                        </p:tgtEl>
                                        <p:attrNameLst>
                                          <p:attrName>ppt_x</p:attrName>
                                          <p:attrName>ppt_y</p:attrName>
                                        </p:attrNameLst>
                                      </p:cBhvr>
                                      <p:rCtr x="7" y="26"/>
                                    </p:animMotion>
                                  </p:childTnLst>
                                </p:cTn>
                              </p:par>
                              <p:par>
                                <p:cTn id="156" presetID="0" presetClass="path" presetSubtype="0" accel="50000" decel="50000" fill="hold" nodeType="withEffect">
                                  <p:stCondLst>
                                    <p:cond delay="0"/>
                                  </p:stCondLst>
                                  <p:childTnLst>
                                    <p:animMotion origin="layout" path="M -4.72222E-6 3.08642E-6 L 0.04549 -0.0034 " pathEditMode="relative" rAng="0" ptsTypes="AA">
                                      <p:cBhvr>
                                        <p:cTn id="157" dur="5000" fill="hold"/>
                                        <p:tgtEl>
                                          <p:spTgt spid="74"/>
                                        </p:tgtEl>
                                        <p:attrNameLst>
                                          <p:attrName>ppt_x</p:attrName>
                                          <p:attrName>ppt_y</p:attrName>
                                        </p:attrNameLst>
                                      </p:cBhvr>
                                      <p:rCtr x="23" y="-2"/>
                                    </p:animMotion>
                                  </p:childTnLst>
                                </p:cTn>
                              </p:par>
                              <p:par>
                                <p:cTn id="158" presetID="0" presetClass="path" presetSubtype="0" accel="50000" decel="50000" fill="hold" nodeType="withEffect">
                                  <p:stCondLst>
                                    <p:cond delay="0"/>
                                  </p:stCondLst>
                                  <p:childTnLst>
                                    <p:animMotion origin="layout" path="M -2.22222E-6 1.97531E-6 L -0.06475 0.02469 " pathEditMode="relative" rAng="0" ptsTypes="AA">
                                      <p:cBhvr>
                                        <p:cTn id="159" dur="5000" fill="hold"/>
                                        <p:tgtEl>
                                          <p:spTgt spid="72"/>
                                        </p:tgtEl>
                                        <p:attrNameLst>
                                          <p:attrName>ppt_x</p:attrName>
                                          <p:attrName>ppt_y</p:attrName>
                                        </p:attrNameLst>
                                      </p:cBhvr>
                                      <p:rCtr x="-32" y="12"/>
                                    </p:animMotion>
                                  </p:childTnLst>
                                </p:cTn>
                              </p:par>
                              <p:par>
                                <p:cTn id="160" presetID="0" presetClass="path" presetSubtype="0" accel="50000" decel="50000" fill="hold" nodeType="withEffect">
                                  <p:stCondLst>
                                    <p:cond delay="0"/>
                                  </p:stCondLst>
                                  <p:childTnLst>
                                    <p:animMotion origin="layout" path="M 2.22222E-6 -3.58025E-6 L 0.03941 0.07007 " pathEditMode="relative" rAng="0" ptsTypes="AA">
                                      <p:cBhvr>
                                        <p:cTn id="161" dur="5000" fill="hold"/>
                                        <p:tgtEl>
                                          <p:spTgt spid="77"/>
                                        </p:tgtEl>
                                        <p:attrNameLst>
                                          <p:attrName>ppt_x</p:attrName>
                                          <p:attrName>ppt_y</p:attrName>
                                        </p:attrNameLst>
                                      </p:cBhvr>
                                      <p:rCtr x="20" y="35"/>
                                    </p:animMotion>
                                  </p:childTnLst>
                                </p:cTn>
                              </p:par>
                              <p:par>
                                <p:cTn id="162" presetID="0" presetClass="path" presetSubtype="0" accel="50000" decel="50000" fill="hold" nodeType="withEffect">
                                  <p:stCondLst>
                                    <p:cond delay="0"/>
                                  </p:stCondLst>
                                  <p:childTnLst>
                                    <p:animMotion origin="layout" path="M 1.38778E-17 2.46914E-7 L 0.07691 0.05247 " pathEditMode="relative" rAng="0" ptsTypes="AA">
                                      <p:cBhvr>
                                        <p:cTn id="163" dur="5000" fill="hold"/>
                                        <p:tgtEl>
                                          <p:spTgt spid="79"/>
                                        </p:tgtEl>
                                        <p:attrNameLst>
                                          <p:attrName>ppt_x</p:attrName>
                                          <p:attrName>ppt_y</p:attrName>
                                        </p:attrNameLst>
                                      </p:cBhvr>
                                      <p:rCtr x="38" y="26"/>
                                    </p:animMotion>
                                  </p:childTnLst>
                                </p:cTn>
                              </p:par>
                              <p:par>
                                <p:cTn id="164" presetID="0" presetClass="path" presetSubtype="0" accel="50000" decel="50000" fill="hold" nodeType="withEffect">
                                  <p:stCondLst>
                                    <p:cond delay="0"/>
                                  </p:stCondLst>
                                  <p:childTnLst>
                                    <p:animMotion origin="layout" path="M 2.22222E-6 -3.58025E-6 L -0.02361 0.08395 " pathEditMode="relative" rAng="0" ptsTypes="AA">
                                      <p:cBhvr>
                                        <p:cTn id="165" dur="5000" fill="hold"/>
                                        <p:tgtEl>
                                          <p:spTgt spid="78"/>
                                        </p:tgtEl>
                                        <p:attrNameLst>
                                          <p:attrName>ppt_x</p:attrName>
                                          <p:attrName>ppt_y</p:attrName>
                                        </p:attrNameLst>
                                      </p:cBhvr>
                                      <p:rCtr x="-12" y="42"/>
                                    </p:animMotion>
                                  </p:childTnLst>
                                </p:cTn>
                              </p:par>
                              <p:par>
                                <p:cTn id="166" presetID="0" presetClass="path" presetSubtype="0" accel="50000" decel="50000" fill="hold" nodeType="withEffect">
                                  <p:stCondLst>
                                    <p:cond delay="0"/>
                                  </p:stCondLst>
                                  <p:childTnLst>
                                    <p:animMotion origin="layout" path="M 0.04531 -0.00309 L -0.02535 -0.04507 " pathEditMode="relative" rAng="0" ptsTypes="AA">
                                      <p:cBhvr>
                                        <p:cTn id="167" dur="5000" fill="hold"/>
                                        <p:tgtEl>
                                          <p:spTgt spid="75"/>
                                        </p:tgtEl>
                                        <p:attrNameLst>
                                          <p:attrName>ppt_x</p:attrName>
                                          <p:attrName>ppt_y</p:attrName>
                                        </p:attrNameLst>
                                      </p:cBhvr>
                                      <p:rCtr x="-35" y="-21"/>
                                    </p:animMotion>
                                  </p:childTnLst>
                                </p:cTn>
                              </p:par>
                              <p:par>
                                <p:cTn id="168" presetID="0" presetClass="path" presetSubtype="0" accel="50000" decel="50000" fill="hold" nodeType="withEffect">
                                  <p:stCondLst>
                                    <p:cond delay="0"/>
                                  </p:stCondLst>
                                  <p:childTnLst>
                                    <p:animMotion origin="layout" path="M 0.04531 0.0108 L 0.04531 -0.07315 " pathEditMode="relative" rAng="0" ptsTypes="AA">
                                      <p:cBhvr>
                                        <p:cTn id="169" dur="5000" fill="hold"/>
                                        <p:tgtEl>
                                          <p:spTgt spid="76"/>
                                        </p:tgtEl>
                                        <p:attrNameLst>
                                          <p:attrName>ppt_x</p:attrName>
                                          <p:attrName>ppt_y</p:attrName>
                                        </p:attrNameLst>
                                      </p:cBhvr>
                                      <p:rCtr x="0" y="-42"/>
                                    </p:animMotion>
                                  </p:childTnLst>
                                </p:cTn>
                              </p:par>
                              <p:par>
                                <p:cTn id="170" presetID="0" presetClass="path" presetSubtype="0" accel="50000" decel="50000" fill="hold" nodeType="withEffect">
                                  <p:stCondLst>
                                    <p:cond delay="0"/>
                                  </p:stCondLst>
                                  <p:childTnLst>
                                    <p:animMotion origin="layout" path="M -2.5E-6 1.23457E-6 L 0.04722 -0.04198 " pathEditMode="relative" rAng="0" ptsTypes="AA">
                                      <p:cBhvr>
                                        <p:cTn id="171" dur="5000" fill="hold"/>
                                        <p:tgtEl>
                                          <p:spTgt spid="87"/>
                                        </p:tgtEl>
                                        <p:attrNameLst>
                                          <p:attrName>ppt_x</p:attrName>
                                          <p:attrName>ppt_y</p:attrName>
                                        </p:attrNameLst>
                                      </p:cBhvr>
                                      <p:rCtr x="24" y="-21"/>
                                    </p:animMotion>
                                  </p:childTnLst>
                                </p:cTn>
                              </p:par>
                              <p:par>
                                <p:cTn id="172" presetID="0" presetClass="path" presetSubtype="0" accel="50000" decel="50000" fill="hold" nodeType="withEffect">
                                  <p:stCondLst>
                                    <p:cond delay="0"/>
                                  </p:stCondLst>
                                  <p:childTnLst>
                                    <p:animMotion origin="layout" path="M -0.0125 0.00957 L 0.06042 -0.04321 " pathEditMode="relative" rAng="0" ptsTypes="AA">
                                      <p:cBhvr>
                                        <p:cTn id="173" dur="5000" fill="hold"/>
                                        <p:tgtEl>
                                          <p:spTgt spid="83"/>
                                        </p:tgtEl>
                                        <p:attrNameLst>
                                          <p:attrName>ppt_x</p:attrName>
                                          <p:attrName>ppt_y</p:attrName>
                                        </p:attrNameLst>
                                      </p:cBhvr>
                                      <p:rCtr x="36" y="-27"/>
                                    </p:animMotion>
                                  </p:childTnLst>
                                </p:cTn>
                              </p:par>
                              <p:par>
                                <p:cTn id="174" presetID="0" presetClass="path" presetSubtype="0" accel="50000" decel="50000" fill="hold" nodeType="withEffect">
                                  <p:stCondLst>
                                    <p:cond delay="0"/>
                                  </p:stCondLst>
                                  <p:childTnLst>
                                    <p:animMotion origin="layout" path="M -1.94444E-6 1.35802E-6 L 0.02188 -0.04537 " pathEditMode="relative" rAng="0" ptsTypes="AA">
                                      <p:cBhvr>
                                        <p:cTn id="175" dur="5000" fill="hold"/>
                                        <p:tgtEl>
                                          <p:spTgt spid="82"/>
                                        </p:tgtEl>
                                        <p:attrNameLst>
                                          <p:attrName>ppt_x</p:attrName>
                                          <p:attrName>ppt_y</p:attrName>
                                        </p:attrNameLst>
                                      </p:cBhvr>
                                      <p:rCtr x="11" y="-23"/>
                                    </p:animMotion>
                                  </p:childTnLst>
                                </p:cTn>
                              </p:par>
                              <p:par>
                                <p:cTn id="176" presetID="0" presetClass="path" presetSubtype="0" accel="50000" decel="50000" fill="hold" nodeType="withEffect">
                                  <p:stCondLst>
                                    <p:cond delay="0"/>
                                  </p:stCondLst>
                                  <p:childTnLst>
                                    <p:animMotion origin="layout" path="M 0.00764 -0.01419 L -0.02569 0.03858 " pathEditMode="relative" rAng="0" ptsTypes="AA">
                                      <p:cBhvr>
                                        <p:cTn id="177" dur="5000" fill="hold"/>
                                        <p:tgtEl>
                                          <p:spTgt spid="85"/>
                                        </p:tgtEl>
                                        <p:attrNameLst>
                                          <p:attrName>ppt_x</p:attrName>
                                          <p:attrName>ppt_y</p:attrName>
                                        </p:attrNameLst>
                                      </p:cBhvr>
                                      <p:rCtr x="-17" y="26"/>
                                    </p:animMotion>
                                  </p:childTnLst>
                                </p:cTn>
                              </p:par>
                              <p:par>
                                <p:cTn id="178" presetID="0" presetClass="path" presetSubtype="0" accel="50000" decel="50000" fill="hold" nodeType="withEffect">
                                  <p:stCondLst>
                                    <p:cond delay="0"/>
                                  </p:stCondLst>
                                  <p:childTnLst>
                                    <p:animMotion origin="layout" path="M -0.00017 -0.01419 L 0.03733 0.02469 " pathEditMode="relative" rAng="0" ptsTypes="AA">
                                      <p:cBhvr>
                                        <p:cTn id="179" dur="5000" fill="hold"/>
                                        <p:tgtEl>
                                          <p:spTgt spid="84"/>
                                        </p:tgtEl>
                                        <p:attrNameLst>
                                          <p:attrName>ppt_x</p:attrName>
                                          <p:attrName>ppt_y</p:attrName>
                                        </p:attrNameLst>
                                      </p:cBhvr>
                                      <p:rCtr x="19" y="19"/>
                                    </p:animMotion>
                                  </p:childTnLst>
                                </p:cTn>
                              </p:par>
                            </p:childTnLst>
                          </p:cTn>
                        </p:par>
                        <p:par>
                          <p:cTn id="180" fill="hold">
                            <p:stCondLst>
                              <p:cond delay="28500"/>
                            </p:stCondLst>
                            <p:childTnLst>
                              <p:par>
                                <p:cTn id="181" presetID="10" presetClass="entr" presetSubtype="0" fill="hold" grpId="0" nodeType="afterEffect">
                                  <p:stCondLst>
                                    <p:cond delay="0"/>
                                  </p:stCondLst>
                                  <p:childTnLst>
                                    <p:set>
                                      <p:cBhvr>
                                        <p:cTn id="182" dur="1" fill="hold">
                                          <p:stCondLst>
                                            <p:cond delay="0"/>
                                          </p:stCondLst>
                                        </p:cTn>
                                        <p:tgtEl>
                                          <p:spTgt spid="45"/>
                                        </p:tgtEl>
                                        <p:attrNameLst>
                                          <p:attrName>style.visibility</p:attrName>
                                        </p:attrNameLst>
                                      </p:cBhvr>
                                      <p:to>
                                        <p:strVal val="visible"/>
                                      </p:to>
                                    </p:set>
                                    <p:animEffect transition="in" filter="fade">
                                      <p:cBhvr>
                                        <p:cTn id="183" dur="2000"/>
                                        <p:tgtEl>
                                          <p:spTgt spid="45"/>
                                        </p:tgtEl>
                                      </p:cBhvr>
                                    </p:animEffect>
                                  </p:childTnLst>
                                </p:cTn>
                              </p:par>
                            </p:childTnLst>
                          </p:cTn>
                        </p:par>
                        <p:par>
                          <p:cTn id="184" fill="hold">
                            <p:stCondLst>
                              <p:cond delay="30500"/>
                            </p:stCondLst>
                            <p:childTnLst>
                              <p:par>
                                <p:cTn id="185" presetID="10" presetClass="exit" presetSubtype="0" fill="hold" nodeType="afterEffect">
                                  <p:stCondLst>
                                    <p:cond delay="0"/>
                                  </p:stCondLst>
                                  <p:childTnLst>
                                    <p:animEffect transition="out" filter="fade">
                                      <p:cBhvr>
                                        <p:cTn id="186" dur="5000"/>
                                        <p:tgtEl>
                                          <p:spTgt spid="15"/>
                                        </p:tgtEl>
                                      </p:cBhvr>
                                    </p:animEffect>
                                    <p:set>
                                      <p:cBhvr>
                                        <p:cTn id="187" dur="1" fill="hold">
                                          <p:stCondLst>
                                            <p:cond delay="4999"/>
                                          </p:stCondLst>
                                        </p:cTn>
                                        <p:tgtEl>
                                          <p:spTgt spid="15"/>
                                        </p:tgtEl>
                                        <p:attrNameLst>
                                          <p:attrName>style.visibility</p:attrName>
                                        </p:attrNameLst>
                                      </p:cBhvr>
                                      <p:to>
                                        <p:strVal val="hidden"/>
                                      </p:to>
                                    </p:set>
                                  </p:childTnLst>
                                </p:cTn>
                              </p:par>
                              <p:par>
                                <p:cTn id="188" presetID="10" presetClass="entr" presetSubtype="0" fill="hold" nodeType="withEffect">
                                  <p:stCondLst>
                                    <p:cond delay="0"/>
                                  </p:stCondLst>
                                  <p:childTnLst>
                                    <p:set>
                                      <p:cBhvr>
                                        <p:cTn id="189" dur="1" fill="hold">
                                          <p:stCondLst>
                                            <p:cond delay="0"/>
                                          </p:stCondLst>
                                        </p:cTn>
                                        <p:tgtEl>
                                          <p:spTgt spid="44"/>
                                        </p:tgtEl>
                                        <p:attrNameLst>
                                          <p:attrName>style.visibility</p:attrName>
                                        </p:attrNameLst>
                                      </p:cBhvr>
                                      <p:to>
                                        <p:strVal val="visible"/>
                                      </p:to>
                                    </p:set>
                                    <p:animEffect transition="in" filter="fade">
                                      <p:cBhvr>
                                        <p:cTn id="190" dur="2000"/>
                                        <p:tgtEl>
                                          <p:spTgt spid="44"/>
                                        </p:tgtEl>
                                      </p:cBhvr>
                                    </p:animEffect>
                                  </p:childTnLst>
                                </p:cTn>
                              </p:par>
                            </p:childTnLst>
                          </p:cTn>
                        </p:par>
                        <p:par>
                          <p:cTn id="191" fill="hold">
                            <p:stCondLst>
                              <p:cond delay="35500"/>
                            </p:stCondLst>
                            <p:childTnLst>
                              <p:par>
                                <p:cTn id="192" presetID="10" presetClass="entr" presetSubtype="0" fill="hold" grpId="0" nodeType="afterEffect">
                                  <p:stCondLst>
                                    <p:cond delay="0"/>
                                  </p:stCondLst>
                                  <p:childTnLst>
                                    <p:set>
                                      <p:cBhvr>
                                        <p:cTn id="193" dur="1" fill="hold">
                                          <p:stCondLst>
                                            <p:cond delay="0"/>
                                          </p:stCondLst>
                                        </p:cTn>
                                        <p:tgtEl>
                                          <p:spTgt spid="48"/>
                                        </p:tgtEl>
                                        <p:attrNameLst>
                                          <p:attrName>style.visibility</p:attrName>
                                        </p:attrNameLst>
                                      </p:cBhvr>
                                      <p:to>
                                        <p:strVal val="visible"/>
                                      </p:to>
                                    </p:set>
                                    <p:animEffect transition="in" filter="fade">
                                      <p:cBhvr>
                                        <p:cTn id="194"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43 - Εικόνα" descr="animal-tissue-dead.png"/>
          <p:cNvPicPr>
            <a:picLocks noChangeAspect="1"/>
          </p:cNvPicPr>
          <p:nvPr/>
        </p:nvPicPr>
        <p:blipFill>
          <a:blip r:embed="rId3" cstate="print"/>
          <a:stretch>
            <a:fillRect/>
          </a:stretch>
        </p:blipFill>
        <p:spPr>
          <a:xfrm>
            <a:off x="179512" y="1419622"/>
            <a:ext cx="4176464" cy="4176464"/>
          </a:xfrm>
          <a:prstGeom prst="rect">
            <a:avLst/>
          </a:prstGeom>
        </p:spPr>
      </p:pic>
      <p:pic>
        <p:nvPicPr>
          <p:cNvPr id="49" name="48 - Εικόνα" descr="animal-tissue-inflamation.png"/>
          <p:cNvPicPr>
            <a:picLocks noChangeAspect="1"/>
          </p:cNvPicPr>
          <p:nvPr/>
        </p:nvPicPr>
        <p:blipFill>
          <a:blip r:embed="rId4" cstate="print"/>
          <a:stretch>
            <a:fillRect/>
          </a:stretch>
        </p:blipFill>
        <p:spPr>
          <a:xfrm>
            <a:off x="179512" y="1419622"/>
            <a:ext cx="4176464" cy="4176464"/>
          </a:xfrm>
          <a:prstGeom prst="rect">
            <a:avLst/>
          </a:prstGeom>
        </p:spPr>
      </p:pic>
      <p:pic>
        <p:nvPicPr>
          <p:cNvPr id="48" name="47 - Εικόνα" descr="thermometer.png"/>
          <p:cNvPicPr>
            <a:picLocks noChangeAspect="1"/>
          </p:cNvPicPr>
          <p:nvPr/>
        </p:nvPicPr>
        <p:blipFill>
          <a:blip r:embed="rId5" cstate="print"/>
          <a:stretch>
            <a:fillRect/>
          </a:stretch>
        </p:blipFill>
        <p:spPr>
          <a:xfrm>
            <a:off x="2123728" y="1347614"/>
            <a:ext cx="925927" cy="925927"/>
          </a:xfrm>
          <a:prstGeom prst="rect">
            <a:avLst/>
          </a:prstGeom>
        </p:spPr>
      </p:pic>
      <p:pic>
        <p:nvPicPr>
          <p:cNvPr id="51" name="50 - Εικόνα" descr="dendritic.png"/>
          <p:cNvPicPr>
            <a:picLocks noChangeAspect="1"/>
          </p:cNvPicPr>
          <p:nvPr/>
        </p:nvPicPr>
        <p:blipFill>
          <a:blip r:embed="rId6" cstate="print">
            <a:clrChange>
              <a:clrFrom>
                <a:srgbClr val="FFFFFF"/>
              </a:clrFrom>
              <a:clrTo>
                <a:srgbClr val="FFFFFF">
                  <a:alpha val="0"/>
                </a:srgbClr>
              </a:clrTo>
            </a:clrChange>
          </a:blip>
          <a:stretch>
            <a:fillRect/>
          </a:stretch>
        </p:blipFill>
        <p:spPr>
          <a:xfrm>
            <a:off x="5148064" y="4083918"/>
            <a:ext cx="516712" cy="516712"/>
          </a:xfrm>
          <a:prstGeom prst="rect">
            <a:avLst/>
          </a:prstGeom>
        </p:spPr>
      </p:pic>
      <p:pic>
        <p:nvPicPr>
          <p:cNvPr id="52" name="51 - Εικόνα" descr="macrophage.png"/>
          <p:cNvPicPr>
            <a:picLocks noChangeAspect="1"/>
          </p:cNvPicPr>
          <p:nvPr/>
        </p:nvPicPr>
        <p:blipFill>
          <a:blip r:embed="rId7" cstate="print">
            <a:clrChange>
              <a:clrFrom>
                <a:srgbClr val="FFFFFF"/>
              </a:clrFrom>
              <a:clrTo>
                <a:srgbClr val="FFFFFF">
                  <a:alpha val="0"/>
                </a:srgbClr>
              </a:clrTo>
            </a:clrChange>
          </a:blip>
          <a:stretch>
            <a:fillRect/>
          </a:stretch>
        </p:blipFill>
        <p:spPr>
          <a:xfrm>
            <a:off x="4716016" y="3795886"/>
            <a:ext cx="516712" cy="516712"/>
          </a:xfrm>
          <a:prstGeom prst="rect">
            <a:avLst/>
          </a:prstGeom>
        </p:spPr>
      </p:pic>
      <p:pic>
        <p:nvPicPr>
          <p:cNvPr id="53" name="52 - Εικόνα" descr="macrophage.png"/>
          <p:cNvPicPr>
            <a:picLocks noChangeAspect="1"/>
          </p:cNvPicPr>
          <p:nvPr/>
        </p:nvPicPr>
        <p:blipFill>
          <a:blip r:embed="rId7" cstate="print">
            <a:clrChange>
              <a:clrFrom>
                <a:srgbClr val="FFFFFF"/>
              </a:clrFrom>
              <a:clrTo>
                <a:srgbClr val="FFFFFF">
                  <a:alpha val="0"/>
                </a:srgbClr>
              </a:clrTo>
            </a:clrChange>
          </a:blip>
          <a:stretch>
            <a:fillRect/>
          </a:stretch>
        </p:blipFill>
        <p:spPr>
          <a:xfrm>
            <a:off x="5004048" y="4443958"/>
            <a:ext cx="516712" cy="516712"/>
          </a:xfrm>
          <a:prstGeom prst="rect">
            <a:avLst/>
          </a:prstGeom>
        </p:spPr>
      </p:pic>
      <p:pic>
        <p:nvPicPr>
          <p:cNvPr id="54" name="53 - Εικόνα" descr="macrophage.png"/>
          <p:cNvPicPr>
            <a:picLocks noChangeAspect="1"/>
          </p:cNvPicPr>
          <p:nvPr/>
        </p:nvPicPr>
        <p:blipFill>
          <a:blip r:embed="rId7" cstate="print">
            <a:clrChange>
              <a:clrFrom>
                <a:srgbClr val="FFFFFF"/>
              </a:clrFrom>
              <a:clrTo>
                <a:srgbClr val="FFFFFF">
                  <a:alpha val="0"/>
                </a:srgbClr>
              </a:clrTo>
            </a:clrChange>
          </a:blip>
          <a:stretch>
            <a:fillRect/>
          </a:stretch>
        </p:blipFill>
        <p:spPr>
          <a:xfrm>
            <a:off x="4499992" y="4155926"/>
            <a:ext cx="516712" cy="516712"/>
          </a:xfrm>
          <a:prstGeom prst="rect">
            <a:avLst/>
          </a:prstGeom>
        </p:spPr>
      </p:pic>
      <p:pic>
        <p:nvPicPr>
          <p:cNvPr id="55" name="54 - Εικόνα" descr="dendritic.png"/>
          <p:cNvPicPr>
            <a:picLocks noChangeAspect="1"/>
          </p:cNvPicPr>
          <p:nvPr/>
        </p:nvPicPr>
        <p:blipFill>
          <a:blip r:embed="rId6" cstate="print">
            <a:clrChange>
              <a:clrFrom>
                <a:srgbClr val="FFFFFF"/>
              </a:clrFrom>
              <a:clrTo>
                <a:srgbClr val="FFFFFF">
                  <a:alpha val="0"/>
                </a:srgbClr>
              </a:clrTo>
            </a:clrChange>
          </a:blip>
          <a:stretch>
            <a:fillRect/>
          </a:stretch>
        </p:blipFill>
        <p:spPr>
          <a:xfrm>
            <a:off x="4427984" y="3795886"/>
            <a:ext cx="516712" cy="516712"/>
          </a:xfrm>
          <a:prstGeom prst="rect">
            <a:avLst/>
          </a:prstGeom>
        </p:spPr>
      </p:pic>
      <p:pic>
        <p:nvPicPr>
          <p:cNvPr id="56" name="55 - Εικόνα" descr="dendritic.png"/>
          <p:cNvPicPr>
            <a:picLocks noChangeAspect="1"/>
          </p:cNvPicPr>
          <p:nvPr/>
        </p:nvPicPr>
        <p:blipFill>
          <a:blip r:embed="rId6" cstate="print">
            <a:clrChange>
              <a:clrFrom>
                <a:srgbClr val="FFFFFF"/>
              </a:clrFrom>
              <a:clrTo>
                <a:srgbClr val="FFFFFF">
                  <a:alpha val="0"/>
                </a:srgbClr>
              </a:clrTo>
            </a:clrChange>
          </a:blip>
          <a:stretch>
            <a:fillRect/>
          </a:stretch>
        </p:blipFill>
        <p:spPr>
          <a:xfrm>
            <a:off x="4788024" y="4227934"/>
            <a:ext cx="516712" cy="516712"/>
          </a:xfrm>
          <a:prstGeom prst="rect">
            <a:avLst/>
          </a:prstGeom>
        </p:spPr>
      </p:pic>
      <p:pic>
        <p:nvPicPr>
          <p:cNvPr id="84" name="83 - Εικόνα" descr="macrophage.png"/>
          <p:cNvPicPr>
            <a:picLocks noChangeAspect="1"/>
          </p:cNvPicPr>
          <p:nvPr/>
        </p:nvPicPr>
        <p:blipFill>
          <a:blip r:embed="rId7" cstate="print">
            <a:clrChange>
              <a:clrFrom>
                <a:srgbClr val="FFFFFF"/>
              </a:clrFrom>
              <a:clrTo>
                <a:srgbClr val="FFFFFF">
                  <a:alpha val="0"/>
                </a:srgbClr>
              </a:clrTo>
            </a:clrChange>
          </a:blip>
          <a:stretch>
            <a:fillRect/>
          </a:stretch>
        </p:blipFill>
        <p:spPr>
          <a:xfrm>
            <a:off x="4427984" y="4626788"/>
            <a:ext cx="516712" cy="516712"/>
          </a:xfrm>
          <a:prstGeom prst="rect">
            <a:avLst/>
          </a:prstGeom>
        </p:spPr>
      </p:pic>
      <p:pic>
        <p:nvPicPr>
          <p:cNvPr id="85" name="84 - Εικόνα" descr="dendritic.png"/>
          <p:cNvPicPr>
            <a:picLocks noChangeAspect="1"/>
          </p:cNvPicPr>
          <p:nvPr/>
        </p:nvPicPr>
        <p:blipFill>
          <a:blip r:embed="rId6" cstate="print">
            <a:clrChange>
              <a:clrFrom>
                <a:srgbClr val="FFFFFF"/>
              </a:clrFrom>
              <a:clrTo>
                <a:srgbClr val="FFFFFF">
                  <a:alpha val="0"/>
                </a:srgbClr>
              </a:clrTo>
            </a:clrChange>
          </a:blip>
          <a:stretch>
            <a:fillRect/>
          </a:stretch>
        </p:blipFill>
        <p:spPr>
          <a:xfrm>
            <a:off x="4860032" y="4443958"/>
            <a:ext cx="516712" cy="516712"/>
          </a:xfrm>
          <a:prstGeom prst="rect">
            <a:avLst/>
          </a:prstGeom>
        </p:spPr>
      </p:pic>
      <p:pic>
        <p:nvPicPr>
          <p:cNvPr id="86" name="85 - Εικόνα" descr="macrophage.png"/>
          <p:cNvPicPr>
            <a:picLocks noChangeAspect="1"/>
          </p:cNvPicPr>
          <p:nvPr/>
        </p:nvPicPr>
        <p:blipFill>
          <a:blip r:embed="rId7" cstate="print">
            <a:clrChange>
              <a:clrFrom>
                <a:srgbClr val="FFFFFF"/>
              </a:clrFrom>
              <a:clrTo>
                <a:srgbClr val="FFFFFF">
                  <a:alpha val="0"/>
                </a:srgbClr>
              </a:clrTo>
            </a:clrChange>
          </a:blip>
          <a:stretch>
            <a:fillRect/>
          </a:stretch>
        </p:blipFill>
        <p:spPr>
          <a:xfrm>
            <a:off x="4427984" y="4299942"/>
            <a:ext cx="516712" cy="516712"/>
          </a:xfrm>
          <a:prstGeom prst="rect">
            <a:avLst/>
          </a:prstGeom>
        </p:spPr>
      </p:pic>
      <p:pic>
        <p:nvPicPr>
          <p:cNvPr id="87" name="86 - Εικόνα" descr="dendritic.png"/>
          <p:cNvPicPr>
            <a:picLocks noChangeAspect="1"/>
          </p:cNvPicPr>
          <p:nvPr/>
        </p:nvPicPr>
        <p:blipFill>
          <a:blip r:embed="rId6" cstate="print">
            <a:clrChange>
              <a:clrFrom>
                <a:srgbClr val="FFFFFF"/>
              </a:clrFrom>
              <a:clrTo>
                <a:srgbClr val="FFFFFF">
                  <a:alpha val="0"/>
                </a:srgbClr>
              </a:clrTo>
            </a:clrChange>
          </a:blip>
          <a:stretch>
            <a:fillRect/>
          </a:stretch>
        </p:blipFill>
        <p:spPr>
          <a:xfrm>
            <a:off x="4932040" y="4155926"/>
            <a:ext cx="516712" cy="516712"/>
          </a:xfrm>
          <a:prstGeom prst="rect">
            <a:avLst/>
          </a:prstGeom>
        </p:spPr>
      </p:pic>
      <p:pic>
        <p:nvPicPr>
          <p:cNvPr id="68" name="67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395536" y="2067694"/>
            <a:ext cx="178470" cy="178470"/>
          </a:xfrm>
          <a:prstGeom prst="rect">
            <a:avLst/>
          </a:prstGeom>
        </p:spPr>
      </p:pic>
      <p:pic>
        <p:nvPicPr>
          <p:cNvPr id="69" name="68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1043608" y="2211710"/>
            <a:ext cx="178470" cy="178470"/>
          </a:xfrm>
          <a:prstGeom prst="rect">
            <a:avLst/>
          </a:prstGeom>
        </p:spPr>
      </p:pic>
      <p:pic>
        <p:nvPicPr>
          <p:cNvPr id="70" name="69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1475656" y="1995686"/>
            <a:ext cx="178470" cy="178470"/>
          </a:xfrm>
          <a:prstGeom prst="rect">
            <a:avLst/>
          </a:prstGeom>
        </p:spPr>
      </p:pic>
      <p:pic>
        <p:nvPicPr>
          <p:cNvPr id="71" name="70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539552" y="3219822"/>
            <a:ext cx="178470" cy="178470"/>
          </a:xfrm>
          <a:prstGeom prst="rect">
            <a:avLst/>
          </a:prstGeom>
        </p:spPr>
      </p:pic>
      <p:pic>
        <p:nvPicPr>
          <p:cNvPr id="72" name="71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1115616" y="3003798"/>
            <a:ext cx="178470" cy="178470"/>
          </a:xfrm>
          <a:prstGeom prst="rect">
            <a:avLst/>
          </a:prstGeom>
        </p:spPr>
      </p:pic>
      <p:pic>
        <p:nvPicPr>
          <p:cNvPr id="73" name="72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971600" y="2787774"/>
            <a:ext cx="178470" cy="178470"/>
          </a:xfrm>
          <a:prstGeom prst="rect">
            <a:avLst/>
          </a:prstGeom>
        </p:spPr>
      </p:pic>
      <p:pic>
        <p:nvPicPr>
          <p:cNvPr id="74" name="73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323528" y="2715766"/>
            <a:ext cx="178470" cy="178470"/>
          </a:xfrm>
          <a:prstGeom prst="rect">
            <a:avLst/>
          </a:prstGeom>
        </p:spPr>
      </p:pic>
      <p:pic>
        <p:nvPicPr>
          <p:cNvPr id="75" name="74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1187624" y="2571750"/>
            <a:ext cx="178470" cy="178470"/>
          </a:xfrm>
          <a:prstGeom prst="rect">
            <a:avLst/>
          </a:prstGeom>
        </p:spPr>
      </p:pic>
      <p:pic>
        <p:nvPicPr>
          <p:cNvPr id="76" name="75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2555776" y="3363838"/>
            <a:ext cx="178470" cy="178470"/>
          </a:xfrm>
          <a:prstGeom prst="rect">
            <a:avLst/>
          </a:prstGeom>
        </p:spPr>
      </p:pic>
      <p:pic>
        <p:nvPicPr>
          <p:cNvPr id="77" name="76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1619672" y="3075806"/>
            <a:ext cx="178470" cy="178470"/>
          </a:xfrm>
          <a:prstGeom prst="rect">
            <a:avLst/>
          </a:prstGeom>
        </p:spPr>
      </p:pic>
      <p:pic>
        <p:nvPicPr>
          <p:cNvPr id="78" name="77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1835696" y="3795886"/>
            <a:ext cx="178470" cy="178470"/>
          </a:xfrm>
          <a:prstGeom prst="rect">
            <a:avLst/>
          </a:prstGeom>
        </p:spPr>
      </p:pic>
      <p:pic>
        <p:nvPicPr>
          <p:cNvPr id="79" name="78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2195736" y="3867894"/>
            <a:ext cx="178470" cy="178470"/>
          </a:xfrm>
          <a:prstGeom prst="rect">
            <a:avLst/>
          </a:prstGeom>
        </p:spPr>
      </p:pic>
      <p:pic>
        <p:nvPicPr>
          <p:cNvPr id="80" name="79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1115616" y="4011910"/>
            <a:ext cx="178470" cy="178470"/>
          </a:xfrm>
          <a:prstGeom prst="rect">
            <a:avLst/>
          </a:prstGeom>
        </p:spPr>
      </p:pic>
      <p:pic>
        <p:nvPicPr>
          <p:cNvPr id="81" name="80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467544" y="4227934"/>
            <a:ext cx="178470" cy="178470"/>
          </a:xfrm>
          <a:prstGeom prst="rect">
            <a:avLst/>
          </a:prstGeom>
        </p:spPr>
      </p:pic>
      <p:pic>
        <p:nvPicPr>
          <p:cNvPr id="82" name="81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2771800" y="2859782"/>
            <a:ext cx="178470" cy="178470"/>
          </a:xfrm>
          <a:prstGeom prst="rect">
            <a:avLst/>
          </a:prstGeom>
        </p:spPr>
      </p:pic>
      <p:pic>
        <p:nvPicPr>
          <p:cNvPr id="83" name="82 - Εικόνα" descr="viruses.png"/>
          <p:cNvPicPr>
            <a:picLocks noChangeAspect="1"/>
          </p:cNvPicPr>
          <p:nvPr/>
        </p:nvPicPr>
        <p:blipFill>
          <a:blip r:embed="rId8" cstate="print">
            <a:clrChange>
              <a:clrFrom>
                <a:srgbClr val="FFFFFF"/>
              </a:clrFrom>
              <a:clrTo>
                <a:srgbClr val="FFFFFF">
                  <a:alpha val="0"/>
                </a:srgbClr>
              </a:clrTo>
            </a:clrChange>
          </a:blip>
          <a:stretch>
            <a:fillRect/>
          </a:stretch>
        </p:blipFill>
        <p:spPr>
          <a:xfrm>
            <a:off x="1475656" y="3219822"/>
            <a:ext cx="178470" cy="178470"/>
          </a:xfrm>
          <a:prstGeom prst="rect">
            <a:avLst/>
          </a:prstGeom>
        </p:spPr>
      </p:pic>
      <p:sp>
        <p:nvSpPr>
          <p:cNvPr id="43" name="42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5" name="44 - TextBox"/>
          <p:cNvSpPr txBox="1"/>
          <p:nvPr/>
        </p:nvSpPr>
        <p:spPr>
          <a:xfrm>
            <a:off x="467544" y="896402"/>
            <a:ext cx="8172400" cy="523220"/>
          </a:xfrm>
          <a:prstGeom prst="rect">
            <a:avLst/>
          </a:prstGeom>
          <a:noFill/>
        </p:spPr>
        <p:txBody>
          <a:bodyPr wrap="square" rtlCol="0">
            <a:spAutoFit/>
          </a:bodyPr>
          <a:lstStyle/>
          <a:p>
            <a:pPr algn="ctr"/>
            <a:r>
              <a:rPr lang="el-GR" sz="1400" dirty="0" smtClean="0"/>
              <a:t>Το ανθρώπινο σώμα αντιμετωπίζει μία ξεκάθαρη επίθεση από ιούς. Ενεργοποιούνται οι πρώτοι μηχανισμοί άμυνας για την αντιμετώπιση των παθογόνων.</a:t>
            </a:r>
          </a:p>
        </p:txBody>
      </p:sp>
      <p:sp>
        <p:nvSpPr>
          <p:cNvPr id="46" name="1 - Τίτλος"/>
          <p:cNvSpPr>
            <a:spLocks noGrp="1"/>
          </p:cNvSpPr>
          <p:nvPr>
            <p:ph type="title"/>
          </p:nvPr>
        </p:nvSpPr>
        <p:spPr>
          <a:xfrm>
            <a:off x="323528" y="-20538"/>
            <a:ext cx="8507288" cy="857250"/>
          </a:xfrm>
        </p:spPr>
        <p:txBody>
          <a:bodyPr>
            <a:normAutofit/>
          </a:bodyPr>
          <a:lstStyle/>
          <a:p>
            <a:r>
              <a:rPr lang="el-GR" sz="2400" dirty="0" smtClean="0"/>
              <a:t>Μόλυνση από ιούς (3/7)</a:t>
            </a:r>
            <a:endParaRPr lang="el-GR" sz="2400" dirty="0"/>
          </a:p>
        </p:txBody>
      </p:sp>
      <p:sp>
        <p:nvSpPr>
          <p:cNvPr id="47" name="46 - Στρογγυλεμένο ορθογώνιο"/>
          <p:cNvSpPr/>
          <p:nvPr/>
        </p:nvSpPr>
        <p:spPr>
          <a:xfrm>
            <a:off x="3131840" y="1851670"/>
            <a:ext cx="1872208"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000" dirty="0" smtClean="0"/>
              <a:t>Γενική ανοσολογική απόκριση </a:t>
            </a:r>
          </a:p>
          <a:p>
            <a:pPr algn="ctr"/>
            <a:r>
              <a:rPr lang="el-GR" sz="1000" dirty="0" smtClean="0"/>
              <a:t>(ίδια για κάθε είδος παθογόνου)</a:t>
            </a:r>
          </a:p>
        </p:txBody>
      </p:sp>
      <p:sp>
        <p:nvSpPr>
          <p:cNvPr id="50" name="49 - Στρογγυλεμένο ορθογώνιο"/>
          <p:cNvSpPr/>
          <p:nvPr/>
        </p:nvSpPr>
        <p:spPr>
          <a:xfrm>
            <a:off x="3131840" y="2499742"/>
            <a:ext cx="1872208"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000" dirty="0" smtClean="0"/>
              <a:t>Φλεγμονή (τοπική άνοδος της θερμοκρασίας)</a:t>
            </a:r>
            <a:endParaRPr lang="en-US" sz="1000" dirty="0" smtClean="0"/>
          </a:p>
        </p:txBody>
      </p:sp>
      <p:sp>
        <p:nvSpPr>
          <p:cNvPr id="57" name="56 - Στρογγυλεμένο ορθογώνιο"/>
          <p:cNvSpPr/>
          <p:nvPr/>
        </p:nvSpPr>
        <p:spPr>
          <a:xfrm>
            <a:off x="3131840" y="3003798"/>
            <a:ext cx="1872208"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000" dirty="0" smtClean="0"/>
              <a:t>Πυρετός (γενικευμένη άνοδος της θερμοκρασίας)</a:t>
            </a:r>
            <a:endParaRPr lang="en-US" sz="1000" dirty="0" smtClean="0"/>
          </a:p>
        </p:txBody>
      </p:sp>
      <p:sp>
        <p:nvSpPr>
          <p:cNvPr id="58" name="57 - Στρογγυλεμένο ορθογώνιο"/>
          <p:cNvSpPr/>
          <p:nvPr/>
        </p:nvSpPr>
        <p:spPr>
          <a:xfrm>
            <a:off x="3131840" y="3507854"/>
            <a:ext cx="1872208"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000" dirty="0" smtClean="0"/>
              <a:t>Φαγοκυττάρωση των παθογόνων από </a:t>
            </a:r>
            <a:r>
              <a:rPr lang="el-GR" sz="1000" dirty="0" err="1" smtClean="0"/>
              <a:t>μακροφάγα</a:t>
            </a:r>
            <a:r>
              <a:rPr lang="el-GR" sz="1000" dirty="0" smtClean="0"/>
              <a:t> και </a:t>
            </a:r>
            <a:r>
              <a:rPr lang="el-GR" sz="1000" dirty="0" err="1" smtClean="0"/>
              <a:t>δενδριτικά</a:t>
            </a:r>
            <a:r>
              <a:rPr lang="el-GR" sz="1000" dirty="0" smtClean="0"/>
              <a:t> κύτταρα</a:t>
            </a:r>
          </a:p>
        </p:txBody>
      </p:sp>
      <p:sp>
        <p:nvSpPr>
          <p:cNvPr id="59" name="58 - TextBox"/>
          <p:cNvSpPr txBox="1"/>
          <p:nvPr/>
        </p:nvSpPr>
        <p:spPr>
          <a:xfrm>
            <a:off x="5076056" y="3651870"/>
            <a:ext cx="4067944" cy="738664"/>
          </a:xfrm>
          <a:prstGeom prst="rect">
            <a:avLst/>
          </a:prstGeom>
          <a:noFill/>
        </p:spPr>
        <p:txBody>
          <a:bodyPr wrap="square" rtlCol="0">
            <a:spAutoFit/>
          </a:bodyPr>
          <a:lstStyle/>
          <a:p>
            <a:pPr algn="ctr"/>
            <a:r>
              <a:rPr lang="el-GR" sz="1400" dirty="0" smtClean="0"/>
              <a:t>Όλοι αυτοί οι μηχανισμοί είναι ίδιοι για όλους τους ιούς, για αυτό αποτελούν τη γενική ανοσολογική απόκριση.</a:t>
            </a:r>
            <a:endParaRPr lang="en-US" sz="1400" dirty="0" smtClean="0"/>
          </a:p>
        </p:txBody>
      </p:sp>
      <p:sp>
        <p:nvSpPr>
          <p:cNvPr id="60" name="59 - TextBox"/>
          <p:cNvSpPr txBox="1"/>
          <p:nvPr/>
        </p:nvSpPr>
        <p:spPr>
          <a:xfrm>
            <a:off x="4932040" y="1347614"/>
            <a:ext cx="4211960" cy="954107"/>
          </a:xfrm>
          <a:prstGeom prst="rect">
            <a:avLst/>
          </a:prstGeom>
          <a:noFill/>
        </p:spPr>
        <p:txBody>
          <a:bodyPr wrap="square" rtlCol="0">
            <a:spAutoFit/>
          </a:bodyPr>
          <a:lstStyle/>
          <a:p>
            <a:pPr algn="ctr"/>
            <a:r>
              <a:rPr lang="el-GR" sz="1400" dirty="0" smtClean="0"/>
              <a:t>Πρώτα η περιοχή πρήζεται, κοκκινίζει και ανεβαίνει τοπικά η θερμοκρασία. Αυτό ονομάζεται φλεγμονή. Σε ορισμένες περιπτώσεις μπορεί να ανέβει η θερμοκρασία όλου το σώματος, οπότε έχουμε πυρετό.</a:t>
            </a:r>
          </a:p>
        </p:txBody>
      </p:sp>
      <p:sp>
        <p:nvSpPr>
          <p:cNvPr id="61" name="60 - TextBox"/>
          <p:cNvSpPr txBox="1"/>
          <p:nvPr/>
        </p:nvSpPr>
        <p:spPr>
          <a:xfrm>
            <a:off x="4932040" y="2283718"/>
            <a:ext cx="4211960" cy="1384995"/>
          </a:xfrm>
          <a:prstGeom prst="rect">
            <a:avLst/>
          </a:prstGeom>
          <a:noFill/>
        </p:spPr>
        <p:txBody>
          <a:bodyPr wrap="square" rtlCol="0">
            <a:spAutoFit/>
          </a:bodyPr>
          <a:lstStyle/>
          <a:p>
            <a:pPr algn="ctr"/>
            <a:r>
              <a:rPr lang="el-GR" sz="1400" dirty="0" smtClean="0"/>
              <a:t>Παράλληλα καταφθάνουν  στη μολυσμένη περιοχή εξειδικευμένα κύτταρα, που ονομάζονται </a:t>
            </a:r>
            <a:r>
              <a:rPr lang="el-GR" sz="1400" dirty="0" err="1" smtClean="0"/>
              <a:t>μακροφάγα</a:t>
            </a:r>
            <a:r>
              <a:rPr lang="el-GR" sz="1400" dirty="0" smtClean="0"/>
              <a:t> και </a:t>
            </a:r>
            <a:r>
              <a:rPr lang="el-GR" sz="1400" dirty="0" err="1" smtClean="0"/>
              <a:t>δενδριτικά</a:t>
            </a:r>
            <a:r>
              <a:rPr lang="el-GR" sz="1400" dirty="0" smtClean="0"/>
              <a:t> κύτταρα, τα οποία καταστρέφουν κάποιους ιούς μέσω φαγοκυττάρωσης. Ωστόσο, μπορούν να καταστρέψουν έναν περιορισμένο αριθμό παθογόνων και μετά πεθαίνουν και αυτά.</a:t>
            </a:r>
          </a:p>
        </p:txBody>
      </p:sp>
      <p:sp>
        <p:nvSpPr>
          <p:cNvPr id="62" name="61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Μπροστά</a:t>
            </a:r>
            <a:endParaRPr lang="el-GR" sz="1100" b="1" dirty="0">
              <a:solidFill>
                <a:schemeClr val="accent1">
                  <a:lumMod val="50000"/>
                </a:schemeClr>
              </a:solidFill>
            </a:endParaRPr>
          </a:p>
        </p:txBody>
      </p:sp>
      <p:sp>
        <p:nvSpPr>
          <p:cNvPr id="63" name="62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Αρχικές επιλογές</a:t>
            </a:r>
            <a:endParaRPr lang="el-GR" sz="1100" b="1" dirty="0">
              <a:solidFill>
                <a:schemeClr val="accent1">
                  <a:lumMod val="50000"/>
                </a:schemeClr>
              </a:solidFill>
            </a:endParaRPr>
          </a:p>
        </p:txBody>
      </p:sp>
      <p:sp>
        <p:nvSpPr>
          <p:cNvPr id="64" name="63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Πίσω</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2000"/>
                                        <p:tgtEl>
                                          <p:spTgt spid="6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2000"/>
                                        <p:tgtEl>
                                          <p:spTgt spid="5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2000"/>
                                        <p:tgtEl>
                                          <p:spTgt spid="49"/>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3000"/>
                                        <p:tgtEl>
                                          <p:spTgt spid="48"/>
                                        </p:tgtEl>
                                      </p:cBhvr>
                                    </p:animEffect>
                                  </p:childTnLst>
                                </p:cTn>
                              </p:par>
                            </p:childTnLst>
                          </p:cTn>
                        </p:par>
                        <p:par>
                          <p:cTn id="20" fill="hold">
                            <p:stCondLst>
                              <p:cond delay="9000"/>
                            </p:stCondLst>
                            <p:childTnLst>
                              <p:par>
                                <p:cTn id="21" presetID="10" presetClass="entr" presetSubtype="0"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2000"/>
                                        <p:tgtEl>
                                          <p:spTgt spid="57"/>
                                        </p:tgtEl>
                                      </p:cBhvr>
                                    </p:animEffect>
                                  </p:childTnLst>
                                </p:cTn>
                              </p:par>
                            </p:childTnLst>
                          </p:cTn>
                        </p:par>
                        <p:par>
                          <p:cTn id="24" fill="hold">
                            <p:stCondLst>
                              <p:cond delay="11000"/>
                            </p:stCondLst>
                            <p:childTnLst>
                              <p:par>
                                <p:cTn id="25" presetID="10" presetClass="entr" presetSubtype="0"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2000"/>
                                        <p:tgtEl>
                                          <p:spTgt spid="61"/>
                                        </p:tgtEl>
                                      </p:cBhvr>
                                    </p:animEffect>
                                  </p:childTnLst>
                                </p:cTn>
                              </p:par>
                            </p:childTnLst>
                          </p:cTn>
                        </p:par>
                        <p:par>
                          <p:cTn id="28" fill="hold">
                            <p:stCondLst>
                              <p:cond delay="13000"/>
                            </p:stCondLst>
                            <p:childTnLst>
                              <p:par>
                                <p:cTn id="29" presetID="10" presetClass="entr" presetSubtype="0"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2000"/>
                                        <p:tgtEl>
                                          <p:spTgt spid="58"/>
                                        </p:tgtEl>
                                      </p:cBhvr>
                                    </p:animEffect>
                                  </p:childTnLst>
                                </p:cTn>
                              </p:par>
                            </p:childTnLst>
                          </p:cTn>
                        </p:par>
                        <p:par>
                          <p:cTn id="32" fill="hold">
                            <p:stCondLst>
                              <p:cond delay="15000"/>
                            </p:stCondLst>
                            <p:childTnLst>
                              <p:par>
                                <p:cTn id="33" presetID="10" presetClass="entr" presetSubtype="0"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3000"/>
                                        <p:tgtEl>
                                          <p:spTgt spid="51"/>
                                        </p:tgtEl>
                                      </p:cBhvr>
                                    </p:animEffect>
                                  </p:childTnLst>
                                </p:cTn>
                              </p:par>
                              <p:par>
                                <p:cTn id="36" presetID="10" presetClass="entr" presetSubtype="0"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3000"/>
                                        <p:tgtEl>
                                          <p:spTgt spid="52"/>
                                        </p:tgtEl>
                                      </p:cBhvr>
                                    </p:animEffect>
                                  </p:childTnLst>
                                </p:cTn>
                              </p:par>
                              <p:par>
                                <p:cTn id="39" presetID="10" presetClass="entr" presetSubtype="0" fill="hold" nodeType="with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3000"/>
                                        <p:tgtEl>
                                          <p:spTgt spid="84"/>
                                        </p:tgtEl>
                                      </p:cBhvr>
                                    </p:animEffect>
                                  </p:childTnLst>
                                </p:cTn>
                              </p:par>
                              <p:par>
                                <p:cTn id="42" presetID="10" presetClass="entr" presetSubtype="0"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3000"/>
                                        <p:tgtEl>
                                          <p:spTgt spid="53"/>
                                        </p:tgtEl>
                                      </p:cBhvr>
                                    </p:animEffect>
                                  </p:childTnLst>
                                </p:cTn>
                              </p:par>
                              <p:par>
                                <p:cTn id="45" presetID="10"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3000"/>
                                        <p:tgtEl>
                                          <p:spTgt spid="54"/>
                                        </p:tgtEl>
                                      </p:cBhvr>
                                    </p:animEffect>
                                  </p:childTnLst>
                                </p:cTn>
                              </p:par>
                              <p:par>
                                <p:cTn id="48" presetID="10" presetClass="entr" presetSubtype="0" fill="hold" nodeType="with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fade">
                                      <p:cBhvr>
                                        <p:cTn id="50" dur="3000"/>
                                        <p:tgtEl>
                                          <p:spTgt spid="85"/>
                                        </p:tgtEl>
                                      </p:cBhvr>
                                    </p:animEffect>
                                  </p:childTnLst>
                                </p:cTn>
                              </p:par>
                              <p:par>
                                <p:cTn id="51" presetID="10"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3000"/>
                                        <p:tgtEl>
                                          <p:spTgt spid="55"/>
                                        </p:tgtEl>
                                      </p:cBhvr>
                                    </p:animEffect>
                                  </p:childTnLst>
                                </p:cTn>
                              </p:par>
                              <p:par>
                                <p:cTn id="54" presetID="10" presetClass="entr" presetSubtype="0" fill="hold"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3000"/>
                                        <p:tgtEl>
                                          <p:spTgt spid="56"/>
                                        </p:tgtEl>
                                      </p:cBhvr>
                                    </p:animEffect>
                                  </p:childTnLst>
                                </p:cTn>
                              </p:par>
                              <p:par>
                                <p:cTn id="57" presetID="10" presetClass="entr" presetSubtype="0" fill="hold" nodeType="with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fade">
                                      <p:cBhvr>
                                        <p:cTn id="59" dur="3000"/>
                                        <p:tgtEl>
                                          <p:spTgt spid="86"/>
                                        </p:tgtEl>
                                      </p:cBhvr>
                                    </p:animEffect>
                                  </p:childTnLst>
                                </p:cTn>
                              </p:par>
                              <p:par>
                                <p:cTn id="60" presetID="10" presetClass="entr" presetSubtype="0" fill="hold" nodeType="with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fade">
                                      <p:cBhvr>
                                        <p:cTn id="62" dur="3000"/>
                                        <p:tgtEl>
                                          <p:spTgt spid="87"/>
                                        </p:tgtEl>
                                      </p:cBhvr>
                                    </p:animEffect>
                                  </p:childTnLst>
                                </p:cTn>
                              </p:par>
                            </p:childTnLst>
                          </p:cTn>
                        </p:par>
                        <p:par>
                          <p:cTn id="63" fill="hold">
                            <p:stCondLst>
                              <p:cond delay="18000"/>
                            </p:stCondLst>
                            <p:childTnLst>
                              <p:par>
                                <p:cTn id="64" presetID="0" presetClass="path" presetSubtype="0" accel="50000" decel="50000" fill="hold" nodeType="afterEffect">
                                  <p:stCondLst>
                                    <p:cond delay="0"/>
                                  </p:stCondLst>
                                  <p:childTnLst>
                                    <p:animMotion origin="layout" path="M -1.11022E-16 1.6137E-6 L -0.2566 -0.02222 " pathEditMode="relative" rAng="0" ptsTypes="AA">
                                      <p:cBhvr>
                                        <p:cTn id="65" dur="5000" fill="hold"/>
                                        <p:tgtEl>
                                          <p:spTgt spid="55"/>
                                        </p:tgtEl>
                                        <p:attrNameLst>
                                          <p:attrName>ppt_x</p:attrName>
                                          <p:attrName>ppt_y</p:attrName>
                                        </p:attrNameLst>
                                      </p:cBhvr>
                                      <p:rCtr x="-128" y="-11"/>
                                    </p:animMotion>
                                  </p:childTnLst>
                                </p:cTn>
                              </p:par>
                              <p:par>
                                <p:cTn id="66" presetID="0" presetClass="path" presetSubtype="0" accel="50000" decel="50000" fill="hold" nodeType="withEffect">
                                  <p:stCondLst>
                                    <p:cond delay="0"/>
                                  </p:stCondLst>
                                  <p:childTnLst>
                                    <p:animMotion origin="layout" path="M 4.16667E-6 4.65288E-6 L -0.29584 -0.17618 " pathEditMode="relative" rAng="0" ptsTypes="AA">
                                      <p:cBhvr>
                                        <p:cTn id="67" dur="5000" fill="hold"/>
                                        <p:tgtEl>
                                          <p:spTgt spid="51"/>
                                        </p:tgtEl>
                                        <p:attrNameLst>
                                          <p:attrName>ppt_x</p:attrName>
                                          <p:attrName>ppt_y</p:attrName>
                                        </p:attrNameLst>
                                      </p:cBhvr>
                                      <p:rCtr x="-148" y="-88"/>
                                    </p:animMotion>
                                  </p:childTnLst>
                                </p:cTn>
                              </p:par>
                              <p:par>
                                <p:cTn id="68" presetID="0" presetClass="path" presetSubtype="0" accel="50000" decel="50000" fill="hold" nodeType="withEffect">
                                  <p:stCondLst>
                                    <p:cond delay="0"/>
                                  </p:stCondLst>
                                  <p:childTnLst>
                                    <p:animMotion origin="layout" path="M -3.61111E-6 1.6137E-6 L -0.4927 -0.37211 " pathEditMode="relative" rAng="0" ptsTypes="AA">
                                      <p:cBhvr>
                                        <p:cTn id="69" dur="5000" fill="hold"/>
                                        <p:tgtEl>
                                          <p:spTgt spid="52"/>
                                        </p:tgtEl>
                                        <p:attrNameLst>
                                          <p:attrName>ppt_x</p:attrName>
                                          <p:attrName>ppt_y</p:attrName>
                                        </p:attrNameLst>
                                      </p:cBhvr>
                                      <p:rCtr x="-246" y="-186"/>
                                    </p:animMotion>
                                  </p:childTnLst>
                                </p:cTn>
                              </p:par>
                              <p:par>
                                <p:cTn id="70" presetID="0" presetClass="path" presetSubtype="0" accel="50000" decel="50000" fill="hold" nodeType="withEffect">
                                  <p:stCondLst>
                                    <p:cond delay="0"/>
                                  </p:stCondLst>
                                  <p:childTnLst>
                                    <p:animMotion origin="layout" path="M -2.22222E-6 4.54181E-6 L -0.49288 -0.27399 " pathEditMode="relative" rAng="0" ptsTypes="AA">
                                      <p:cBhvr>
                                        <p:cTn id="71" dur="5000" fill="hold"/>
                                        <p:tgtEl>
                                          <p:spTgt spid="85"/>
                                        </p:tgtEl>
                                        <p:attrNameLst>
                                          <p:attrName>ppt_x</p:attrName>
                                          <p:attrName>ppt_y</p:attrName>
                                        </p:attrNameLst>
                                      </p:cBhvr>
                                      <p:rCtr x="-247" y="-137"/>
                                    </p:animMotion>
                                  </p:childTnLst>
                                </p:cTn>
                              </p:par>
                              <p:par>
                                <p:cTn id="72" presetID="0" presetClass="path" presetSubtype="0" accel="50000" decel="50000" fill="hold" nodeType="withEffect">
                                  <p:stCondLst>
                                    <p:cond delay="0"/>
                                  </p:stCondLst>
                                  <p:childTnLst>
                                    <p:animMotion origin="layout" path="M -2.5E-6 4.93675E-8 L -0.39045 -0.24591 " pathEditMode="relative" rAng="0" ptsTypes="AA">
                                      <p:cBhvr>
                                        <p:cTn id="73" dur="5000" fill="hold"/>
                                        <p:tgtEl>
                                          <p:spTgt spid="54"/>
                                        </p:tgtEl>
                                        <p:attrNameLst>
                                          <p:attrName>ppt_x</p:attrName>
                                          <p:attrName>ppt_y</p:attrName>
                                        </p:attrNameLst>
                                      </p:cBhvr>
                                      <p:rCtr x="-195" y="-123"/>
                                    </p:animMotion>
                                  </p:childTnLst>
                                </p:cTn>
                              </p:par>
                              <p:par>
                                <p:cTn id="74" presetID="0" presetClass="path" presetSubtype="0" accel="50000" decel="50000" fill="hold" nodeType="withEffect">
                                  <p:stCondLst>
                                    <p:cond delay="0"/>
                                  </p:stCondLst>
                                  <p:childTnLst>
                                    <p:animMotion origin="layout" path="M -4.72222E-6 4.93675E-8 L -0.39826 -0.21783 " pathEditMode="relative" rAng="0" ptsTypes="AA">
                                      <p:cBhvr>
                                        <p:cTn id="75" dur="5000" fill="hold"/>
                                        <p:tgtEl>
                                          <p:spTgt spid="87"/>
                                        </p:tgtEl>
                                        <p:attrNameLst>
                                          <p:attrName>ppt_x</p:attrName>
                                          <p:attrName>ppt_y</p:attrName>
                                        </p:attrNameLst>
                                      </p:cBhvr>
                                      <p:rCtr x="-199" y="-109"/>
                                    </p:animMotion>
                                  </p:childTnLst>
                                </p:cTn>
                              </p:par>
                              <p:par>
                                <p:cTn id="76" presetID="0" presetClass="path" presetSubtype="0" accel="50000" decel="50000" fill="hold" nodeType="withEffect">
                                  <p:stCondLst>
                                    <p:cond delay="0"/>
                                  </p:stCondLst>
                                  <p:childTnLst>
                                    <p:animMotion origin="layout" path="M 2.77778E-7 -3.10089E-6 L -0.49288 -0.0361 " pathEditMode="relative" rAng="0" ptsTypes="AA">
                                      <p:cBhvr>
                                        <p:cTn id="77" dur="5000" fill="hold"/>
                                        <p:tgtEl>
                                          <p:spTgt spid="56"/>
                                        </p:tgtEl>
                                        <p:attrNameLst>
                                          <p:attrName>ppt_x</p:attrName>
                                          <p:attrName>ppt_y</p:attrName>
                                        </p:attrNameLst>
                                      </p:cBhvr>
                                      <p:rCtr x="-247" y="-18"/>
                                    </p:animMotion>
                                  </p:childTnLst>
                                </p:cTn>
                              </p:par>
                              <p:par>
                                <p:cTn id="78" presetID="0" presetClass="path" presetSubtype="0" accel="50000" decel="50000" fill="hold" nodeType="withEffect">
                                  <p:stCondLst>
                                    <p:cond delay="0"/>
                                  </p:stCondLst>
                                  <p:childTnLst>
                                    <p:animMotion origin="layout" path="M -1.11022E-16 2.29559E-6 L -0.34323 -0.48411 " pathEditMode="relative" rAng="0" ptsTypes="AA">
                                      <p:cBhvr>
                                        <p:cTn id="79" dur="5000" fill="hold"/>
                                        <p:tgtEl>
                                          <p:spTgt spid="86"/>
                                        </p:tgtEl>
                                        <p:attrNameLst>
                                          <p:attrName>ppt_x</p:attrName>
                                          <p:attrName>ppt_y</p:attrName>
                                        </p:attrNameLst>
                                      </p:cBhvr>
                                      <p:rCtr x="-172" y="-242"/>
                                    </p:animMotion>
                                  </p:childTnLst>
                                </p:cTn>
                              </p:par>
                              <p:par>
                                <p:cTn id="80" presetID="0" presetClass="path" presetSubtype="0" accel="50000" decel="50000" fill="hold" nodeType="withEffect">
                                  <p:stCondLst>
                                    <p:cond delay="0"/>
                                  </p:stCondLst>
                                  <p:childTnLst>
                                    <p:animMotion origin="layout" path="M -1.11022E-16 1.66615E-6 L -0.39844 -0.39371 " pathEditMode="relative" rAng="0" ptsTypes="AA">
                                      <p:cBhvr>
                                        <p:cTn id="81" dur="5000" fill="hold"/>
                                        <p:tgtEl>
                                          <p:spTgt spid="84"/>
                                        </p:tgtEl>
                                        <p:attrNameLst>
                                          <p:attrName>ppt_x</p:attrName>
                                          <p:attrName>ppt_y</p:attrName>
                                        </p:attrNameLst>
                                      </p:cBhvr>
                                      <p:rCtr x="-199" y="-197"/>
                                    </p:animMotion>
                                  </p:childTnLst>
                                </p:cTn>
                              </p:par>
                              <p:par>
                                <p:cTn id="82" presetID="0" presetClass="path" presetSubtype="0" accel="50000" decel="50000" fill="hold" nodeType="withEffect">
                                  <p:stCondLst>
                                    <p:cond delay="0"/>
                                  </p:stCondLst>
                                  <p:childTnLst>
                                    <p:animMotion origin="layout" path="M -8.33333E-7 4.54181E-6 L -0.26458 -0.34403 " pathEditMode="relative" rAng="0" ptsTypes="AA">
                                      <p:cBhvr>
                                        <p:cTn id="83" dur="5000" fill="hold"/>
                                        <p:tgtEl>
                                          <p:spTgt spid="53"/>
                                        </p:tgtEl>
                                        <p:attrNameLst>
                                          <p:attrName>ppt_x</p:attrName>
                                          <p:attrName>ppt_y</p:attrName>
                                        </p:attrNameLst>
                                      </p:cBhvr>
                                      <p:rCtr x="-132" y="-172"/>
                                    </p:animMotion>
                                  </p:childTnLst>
                                </p:cTn>
                              </p:par>
                            </p:childTnLst>
                          </p:cTn>
                        </p:par>
                        <p:par>
                          <p:cTn id="84" fill="hold">
                            <p:stCondLst>
                              <p:cond delay="23000"/>
                            </p:stCondLst>
                            <p:childTnLst>
                              <p:par>
                                <p:cTn id="85" presetID="10" presetClass="exit" presetSubtype="0" fill="hold" nodeType="afterEffect">
                                  <p:stCondLst>
                                    <p:cond delay="0"/>
                                  </p:stCondLst>
                                  <p:childTnLst>
                                    <p:animEffect transition="out" filter="fade">
                                      <p:cBhvr>
                                        <p:cTn id="86" dur="5000"/>
                                        <p:tgtEl>
                                          <p:spTgt spid="81"/>
                                        </p:tgtEl>
                                      </p:cBhvr>
                                    </p:animEffect>
                                    <p:set>
                                      <p:cBhvr>
                                        <p:cTn id="87" dur="1" fill="hold">
                                          <p:stCondLst>
                                            <p:cond delay="4999"/>
                                          </p:stCondLst>
                                        </p:cTn>
                                        <p:tgtEl>
                                          <p:spTgt spid="81"/>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0"/>
                                        <p:tgtEl>
                                          <p:spTgt spid="79"/>
                                        </p:tgtEl>
                                      </p:cBhvr>
                                    </p:animEffect>
                                    <p:set>
                                      <p:cBhvr>
                                        <p:cTn id="90" dur="1" fill="hold">
                                          <p:stCondLst>
                                            <p:cond delay="4999"/>
                                          </p:stCondLst>
                                        </p:cTn>
                                        <p:tgtEl>
                                          <p:spTgt spid="79"/>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0"/>
                                        <p:tgtEl>
                                          <p:spTgt spid="76"/>
                                        </p:tgtEl>
                                      </p:cBhvr>
                                    </p:animEffect>
                                    <p:set>
                                      <p:cBhvr>
                                        <p:cTn id="93" dur="1" fill="hold">
                                          <p:stCondLst>
                                            <p:cond delay="4999"/>
                                          </p:stCondLst>
                                        </p:cTn>
                                        <p:tgtEl>
                                          <p:spTgt spid="76"/>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0"/>
                                        <p:tgtEl>
                                          <p:spTgt spid="83"/>
                                        </p:tgtEl>
                                      </p:cBhvr>
                                    </p:animEffect>
                                    <p:set>
                                      <p:cBhvr>
                                        <p:cTn id="96" dur="1" fill="hold">
                                          <p:stCondLst>
                                            <p:cond delay="4999"/>
                                          </p:stCondLst>
                                        </p:cTn>
                                        <p:tgtEl>
                                          <p:spTgt spid="8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0"/>
                                        <p:tgtEl>
                                          <p:spTgt spid="72"/>
                                        </p:tgtEl>
                                      </p:cBhvr>
                                    </p:animEffect>
                                    <p:set>
                                      <p:cBhvr>
                                        <p:cTn id="99" dur="1" fill="hold">
                                          <p:stCondLst>
                                            <p:cond delay="4999"/>
                                          </p:stCondLst>
                                        </p:cTn>
                                        <p:tgtEl>
                                          <p:spTgt spid="72"/>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0"/>
                                        <p:tgtEl>
                                          <p:spTgt spid="73"/>
                                        </p:tgtEl>
                                      </p:cBhvr>
                                    </p:animEffect>
                                    <p:set>
                                      <p:cBhvr>
                                        <p:cTn id="102" dur="1" fill="hold">
                                          <p:stCondLst>
                                            <p:cond delay="4999"/>
                                          </p:stCondLst>
                                        </p:cTn>
                                        <p:tgtEl>
                                          <p:spTgt spid="73"/>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0"/>
                                        <p:tgtEl>
                                          <p:spTgt spid="71"/>
                                        </p:tgtEl>
                                      </p:cBhvr>
                                    </p:animEffect>
                                    <p:set>
                                      <p:cBhvr>
                                        <p:cTn id="105" dur="1" fill="hold">
                                          <p:stCondLst>
                                            <p:cond delay="4999"/>
                                          </p:stCondLst>
                                        </p:cTn>
                                        <p:tgtEl>
                                          <p:spTgt spid="71"/>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0"/>
                                        <p:tgtEl>
                                          <p:spTgt spid="68"/>
                                        </p:tgtEl>
                                      </p:cBhvr>
                                    </p:animEffect>
                                    <p:set>
                                      <p:cBhvr>
                                        <p:cTn id="108" dur="1" fill="hold">
                                          <p:stCondLst>
                                            <p:cond delay="4999"/>
                                          </p:stCondLst>
                                        </p:cTn>
                                        <p:tgtEl>
                                          <p:spTgt spid="68"/>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0"/>
                                        <p:tgtEl>
                                          <p:spTgt spid="70"/>
                                        </p:tgtEl>
                                      </p:cBhvr>
                                    </p:animEffect>
                                    <p:set>
                                      <p:cBhvr>
                                        <p:cTn id="111" dur="1" fill="hold">
                                          <p:stCondLst>
                                            <p:cond delay="4999"/>
                                          </p:stCondLst>
                                        </p:cTn>
                                        <p:tgtEl>
                                          <p:spTgt spid="70"/>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0"/>
                                        <p:tgtEl>
                                          <p:spTgt spid="82"/>
                                        </p:tgtEl>
                                      </p:cBhvr>
                                    </p:animEffect>
                                    <p:set>
                                      <p:cBhvr>
                                        <p:cTn id="114" dur="1" fill="hold">
                                          <p:stCondLst>
                                            <p:cond delay="4999"/>
                                          </p:stCondLst>
                                        </p:cTn>
                                        <p:tgtEl>
                                          <p:spTgt spid="82"/>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0"/>
                                        <p:tgtEl>
                                          <p:spTgt spid="54"/>
                                        </p:tgtEl>
                                      </p:cBhvr>
                                    </p:animEffect>
                                    <p:set>
                                      <p:cBhvr>
                                        <p:cTn id="117" dur="1" fill="hold">
                                          <p:stCondLst>
                                            <p:cond delay="4999"/>
                                          </p:stCondLst>
                                        </p:cTn>
                                        <p:tgtEl>
                                          <p:spTgt spid="54"/>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0"/>
                                        <p:tgtEl>
                                          <p:spTgt spid="53"/>
                                        </p:tgtEl>
                                      </p:cBhvr>
                                    </p:animEffect>
                                    <p:set>
                                      <p:cBhvr>
                                        <p:cTn id="120" dur="1" fill="hold">
                                          <p:stCondLst>
                                            <p:cond delay="4999"/>
                                          </p:stCondLst>
                                        </p:cTn>
                                        <p:tgtEl>
                                          <p:spTgt spid="53"/>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0"/>
                                        <p:tgtEl>
                                          <p:spTgt spid="51"/>
                                        </p:tgtEl>
                                      </p:cBhvr>
                                    </p:animEffect>
                                    <p:set>
                                      <p:cBhvr>
                                        <p:cTn id="123" dur="1" fill="hold">
                                          <p:stCondLst>
                                            <p:cond delay="4999"/>
                                          </p:stCondLst>
                                        </p:cTn>
                                        <p:tgtEl>
                                          <p:spTgt spid="51"/>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0"/>
                                        <p:tgtEl>
                                          <p:spTgt spid="56"/>
                                        </p:tgtEl>
                                      </p:cBhvr>
                                    </p:animEffect>
                                    <p:set>
                                      <p:cBhvr>
                                        <p:cTn id="126" dur="1" fill="hold">
                                          <p:stCondLst>
                                            <p:cond delay="4999"/>
                                          </p:stCondLst>
                                        </p:cTn>
                                        <p:tgtEl>
                                          <p:spTgt spid="56"/>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0"/>
                                        <p:tgtEl>
                                          <p:spTgt spid="84"/>
                                        </p:tgtEl>
                                      </p:cBhvr>
                                    </p:animEffect>
                                    <p:set>
                                      <p:cBhvr>
                                        <p:cTn id="129" dur="1" fill="hold">
                                          <p:stCondLst>
                                            <p:cond delay="4999"/>
                                          </p:stCondLst>
                                        </p:cTn>
                                        <p:tgtEl>
                                          <p:spTgt spid="84"/>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0"/>
                                        <p:tgtEl>
                                          <p:spTgt spid="85"/>
                                        </p:tgtEl>
                                      </p:cBhvr>
                                    </p:animEffect>
                                    <p:set>
                                      <p:cBhvr>
                                        <p:cTn id="132" dur="1" fill="hold">
                                          <p:stCondLst>
                                            <p:cond delay="4999"/>
                                          </p:stCondLst>
                                        </p:cTn>
                                        <p:tgtEl>
                                          <p:spTgt spid="85"/>
                                        </p:tgtEl>
                                        <p:attrNameLst>
                                          <p:attrName>style.visibility</p:attrName>
                                        </p:attrNameLst>
                                      </p:cBhvr>
                                      <p:to>
                                        <p:strVal val="hidden"/>
                                      </p:to>
                                    </p:set>
                                  </p:childTnLst>
                                </p:cTn>
                              </p:par>
                            </p:childTnLst>
                          </p:cTn>
                        </p:par>
                        <p:par>
                          <p:cTn id="133" fill="hold">
                            <p:stCondLst>
                              <p:cond delay="28000"/>
                            </p:stCondLst>
                            <p:childTnLst>
                              <p:par>
                                <p:cTn id="134" presetID="10" presetClass="entr" presetSubtype="0" fill="hold" grpId="0" nodeType="afterEffect">
                                  <p:stCondLst>
                                    <p:cond delay="0"/>
                                  </p:stCondLst>
                                  <p:childTnLst>
                                    <p:set>
                                      <p:cBhvr>
                                        <p:cTn id="135" dur="1" fill="hold">
                                          <p:stCondLst>
                                            <p:cond delay="0"/>
                                          </p:stCondLst>
                                        </p:cTn>
                                        <p:tgtEl>
                                          <p:spTgt spid="59"/>
                                        </p:tgtEl>
                                        <p:attrNameLst>
                                          <p:attrName>style.visibility</p:attrName>
                                        </p:attrNameLst>
                                      </p:cBhvr>
                                      <p:to>
                                        <p:strVal val="visible"/>
                                      </p:to>
                                    </p:set>
                                    <p:animEffect transition="in" filter="fade">
                                      <p:cBhvr>
                                        <p:cTn id="136" dur="2000"/>
                                        <p:tgtEl>
                                          <p:spTgt spid="5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Effect transition="in" filter="fade">
                                      <p:cBhvr>
                                        <p:cTn id="139"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0" grpId="0" animBg="1"/>
      <p:bldP spid="57" grpId="0" animBg="1"/>
      <p:bldP spid="58" grpId="0" animBg="1"/>
      <p:bldP spid="59" grpId="0"/>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48 - Εικόνα" descr="animal-tissue-inflamation.png"/>
          <p:cNvPicPr>
            <a:picLocks noChangeAspect="1"/>
          </p:cNvPicPr>
          <p:nvPr/>
        </p:nvPicPr>
        <p:blipFill>
          <a:blip r:embed="rId3" cstate="print"/>
          <a:stretch>
            <a:fillRect/>
          </a:stretch>
        </p:blipFill>
        <p:spPr>
          <a:xfrm>
            <a:off x="179512" y="1419622"/>
            <a:ext cx="4176464" cy="4176464"/>
          </a:xfrm>
          <a:prstGeom prst="rect">
            <a:avLst/>
          </a:prstGeom>
        </p:spPr>
      </p:pic>
      <p:sp>
        <p:nvSpPr>
          <p:cNvPr id="30" name="29 - Στρογγυλεμένο ορθογώνιο"/>
          <p:cNvSpPr/>
          <p:nvPr/>
        </p:nvSpPr>
        <p:spPr>
          <a:xfrm>
            <a:off x="3635896" y="2427734"/>
            <a:ext cx="1944216"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000" dirty="0" smtClean="0"/>
              <a:t>Αναγνώριση των παθογόνων από τα Β και Τ λεμφοκύτταρα</a:t>
            </a:r>
          </a:p>
        </p:txBody>
      </p:sp>
      <p:pic>
        <p:nvPicPr>
          <p:cNvPr id="57" name="56 - Εικόνα" descr="immune cell.png"/>
          <p:cNvPicPr>
            <a:picLocks noChangeAspect="1"/>
          </p:cNvPicPr>
          <p:nvPr/>
        </p:nvPicPr>
        <p:blipFill>
          <a:blip r:embed="rId4" cstate="print">
            <a:clrChange>
              <a:clrFrom>
                <a:srgbClr val="FFFFFF"/>
              </a:clrFrom>
              <a:clrTo>
                <a:srgbClr val="FFFFFF">
                  <a:alpha val="0"/>
                </a:srgbClr>
              </a:clrTo>
            </a:clrChange>
          </a:blip>
          <a:stretch>
            <a:fillRect/>
          </a:stretch>
        </p:blipFill>
        <p:spPr>
          <a:xfrm>
            <a:off x="4860032" y="3867894"/>
            <a:ext cx="510729" cy="510729"/>
          </a:xfrm>
          <a:prstGeom prst="rect">
            <a:avLst/>
          </a:prstGeom>
        </p:spPr>
      </p:pic>
      <p:pic>
        <p:nvPicPr>
          <p:cNvPr id="32" name="31 - Εικόνα" descr="immune cell.png"/>
          <p:cNvPicPr>
            <a:picLocks noChangeAspect="1"/>
          </p:cNvPicPr>
          <p:nvPr/>
        </p:nvPicPr>
        <p:blipFill>
          <a:blip r:embed="rId4" cstate="print">
            <a:clrChange>
              <a:clrFrom>
                <a:srgbClr val="FFFFFF"/>
              </a:clrFrom>
              <a:clrTo>
                <a:srgbClr val="FFFFFF">
                  <a:alpha val="0"/>
                </a:srgbClr>
              </a:clrTo>
            </a:clrChange>
          </a:blip>
          <a:stretch>
            <a:fillRect/>
          </a:stretch>
        </p:blipFill>
        <p:spPr>
          <a:xfrm>
            <a:off x="4788024" y="2859782"/>
            <a:ext cx="510729" cy="510729"/>
          </a:xfrm>
          <a:prstGeom prst="rect">
            <a:avLst/>
          </a:prstGeom>
        </p:spPr>
      </p:pic>
      <p:pic>
        <p:nvPicPr>
          <p:cNvPr id="35" name="34 - Εικόνα" descr="Τimmune cell.png"/>
          <p:cNvPicPr>
            <a:picLocks noChangeAspect="1"/>
          </p:cNvPicPr>
          <p:nvPr/>
        </p:nvPicPr>
        <p:blipFill>
          <a:blip r:embed="rId5" cstate="print">
            <a:clrChange>
              <a:clrFrom>
                <a:srgbClr val="FFFFFF"/>
              </a:clrFrom>
              <a:clrTo>
                <a:srgbClr val="FFFFFF">
                  <a:alpha val="0"/>
                </a:srgbClr>
              </a:clrTo>
            </a:clrChange>
          </a:blip>
          <a:stretch>
            <a:fillRect/>
          </a:stretch>
        </p:blipFill>
        <p:spPr>
          <a:xfrm>
            <a:off x="4644008" y="3363838"/>
            <a:ext cx="510729" cy="510729"/>
          </a:xfrm>
          <a:prstGeom prst="rect">
            <a:avLst/>
          </a:prstGeom>
        </p:spPr>
      </p:pic>
      <p:pic>
        <p:nvPicPr>
          <p:cNvPr id="41" name="40 - Εικόνα" descr="Τimmune cell.png"/>
          <p:cNvPicPr>
            <a:picLocks noChangeAspect="1"/>
          </p:cNvPicPr>
          <p:nvPr/>
        </p:nvPicPr>
        <p:blipFill>
          <a:blip r:embed="rId5" cstate="print">
            <a:clrChange>
              <a:clrFrom>
                <a:srgbClr val="FFFFFF"/>
              </a:clrFrom>
              <a:clrTo>
                <a:srgbClr val="FFFFFF">
                  <a:alpha val="0"/>
                </a:srgbClr>
              </a:clrTo>
            </a:clrChange>
          </a:blip>
          <a:stretch>
            <a:fillRect/>
          </a:stretch>
        </p:blipFill>
        <p:spPr>
          <a:xfrm>
            <a:off x="4572000" y="4371950"/>
            <a:ext cx="510729" cy="510729"/>
          </a:xfrm>
          <a:prstGeom prst="rect">
            <a:avLst/>
          </a:prstGeom>
        </p:spPr>
      </p:pic>
      <p:pic>
        <p:nvPicPr>
          <p:cNvPr id="43" name="42 - Εικόνα" descr="viruses.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043608" y="2211710"/>
            <a:ext cx="178470" cy="178470"/>
          </a:xfrm>
          <a:prstGeom prst="rect">
            <a:avLst/>
          </a:prstGeom>
        </p:spPr>
      </p:pic>
      <p:pic>
        <p:nvPicPr>
          <p:cNvPr id="44" name="43 - Εικόνα" descr="viruses.png"/>
          <p:cNvPicPr>
            <a:picLocks noChangeAspect="1"/>
          </p:cNvPicPr>
          <p:nvPr/>
        </p:nvPicPr>
        <p:blipFill>
          <a:blip r:embed="rId6" cstate="print">
            <a:clrChange>
              <a:clrFrom>
                <a:srgbClr val="FFFFFF"/>
              </a:clrFrom>
              <a:clrTo>
                <a:srgbClr val="FFFFFF">
                  <a:alpha val="0"/>
                </a:srgbClr>
              </a:clrTo>
            </a:clrChange>
          </a:blip>
          <a:stretch>
            <a:fillRect/>
          </a:stretch>
        </p:blipFill>
        <p:spPr>
          <a:xfrm>
            <a:off x="323528" y="2715766"/>
            <a:ext cx="178470" cy="178470"/>
          </a:xfrm>
          <a:prstGeom prst="rect">
            <a:avLst/>
          </a:prstGeom>
        </p:spPr>
      </p:pic>
      <p:pic>
        <p:nvPicPr>
          <p:cNvPr id="45" name="44 - Εικόνα" descr="viruses.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187624" y="2571750"/>
            <a:ext cx="178470" cy="178470"/>
          </a:xfrm>
          <a:prstGeom prst="rect">
            <a:avLst/>
          </a:prstGeom>
        </p:spPr>
      </p:pic>
      <p:pic>
        <p:nvPicPr>
          <p:cNvPr id="46" name="45 - Εικόνα" descr="viruses.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619672" y="2931790"/>
            <a:ext cx="178470" cy="178470"/>
          </a:xfrm>
          <a:prstGeom prst="rect">
            <a:avLst/>
          </a:prstGeom>
        </p:spPr>
      </p:pic>
      <p:pic>
        <p:nvPicPr>
          <p:cNvPr id="48" name="47 - Εικόνα" descr="viruses.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835696" y="3795886"/>
            <a:ext cx="178470" cy="178470"/>
          </a:xfrm>
          <a:prstGeom prst="rect">
            <a:avLst/>
          </a:prstGeom>
        </p:spPr>
      </p:pic>
      <p:pic>
        <p:nvPicPr>
          <p:cNvPr id="50" name="49 - Εικόνα" descr="viruses.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115616" y="4011910"/>
            <a:ext cx="178470" cy="178470"/>
          </a:xfrm>
          <a:prstGeom prst="rect">
            <a:avLst/>
          </a:prstGeom>
        </p:spPr>
      </p:pic>
      <p:pic>
        <p:nvPicPr>
          <p:cNvPr id="51" name="50 - Εικόνα" descr="macrophage.png"/>
          <p:cNvPicPr>
            <a:picLocks noChangeAspect="1"/>
          </p:cNvPicPr>
          <p:nvPr/>
        </p:nvPicPr>
        <p:blipFill>
          <a:blip r:embed="rId7" cstate="print">
            <a:clrChange>
              <a:clrFrom>
                <a:srgbClr val="FFFFFF"/>
              </a:clrFrom>
              <a:clrTo>
                <a:srgbClr val="FFFFFF">
                  <a:alpha val="0"/>
                </a:srgbClr>
              </a:clrTo>
            </a:clrChange>
          </a:blip>
          <a:stretch>
            <a:fillRect/>
          </a:stretch>
        </p:blipFill>
        <p:spPr>
          <a:xfrm>
            <a:off x="1331640" y="1851670"/>
            <a:ext cx="516712" cy="516712"/>
          </a:xfrm>
          <a:prstGeom prst="rect">
            <a:avLst/>
          </a:prstGeom>
        </p:spPr>
      </p:pic>
      <p:pic>
        <p:nvPicPr>
          <p:cNvPr id="53" name="52 - Εικόνα" descr="macrophage.png"/>
          <p:cNvPicPr>
            <a:picLocks noChangeAspect="1"/>
          </p:cNvPicPr>
          <p:nvPr/>
        </p:nvPicPr>
        <p:blipFill>
          <a:blip r:embed="rId7" cstate="print">
            <a:clrChange>
              <a:clrFrom>
                <a:srgbClr val="FFFFFF"/>
              </a:clrFrom>
              <a:clrTo>
                <a:srgbClr val="FFFFFF">
                  <a:alpha val="0"/>
                </a:srgbClr>
              </a:clrTo>
            </a:clrChange>
          </a:blip>
          <a:stretch>
            <a:fillRect/>
          </a:stretch>
        </p:blipFill>
        <p:spPr>
          <a:xfrm>
            <a:off x="251520" y="1923678"/>
            <a:ext cx="516712" cy="516712"/>
          </a:xfrm>
          <a:prstGeom prst="rect">
            <a:avLst/>
          </a:prstGeom>
        </p:spPr>
      </p:pic>
      <p:pic>
        <p:nvPicPr>
          <p:cNvPr id="54" name="53 - Εικόνα" descr="dendritic.png"/>
          <p:cNvPicPr>
            <a:picLocks noChangeAspect="1"/>
          </p:cNvPicPr>
          <p:nvPr/>
        </p:nvPicPr>
        <p:blipFill>
          <a:blip r:embed="rId8" cstate="print">
            <a:clrChange>
              <a:clrFrom>
                <a:srgbClr val="FFFFFF"/>
              </a:clrFrom>
              <a:clrTo>
                <a:srgbClr val="FFFFFF">
                  <a:alpha val="0"/>
                </a:srgbClr>
              </a:clrTo>
            </a:clrChange>
          </a:blip>
          <a:stretch>
            <a:fillRect/>
          </a:stretch>
        </p:blipFill>
        <p:spPr>
          <a:xfrm>
            <a:off x="2123728" y="3723878"/>
            <a:ext cx="516712" cy="516712"/>
          </a:xfrm>
          <a:prstGeom prst="rect">
            <a:avLst/>
          </a:prstGeom>
        </p:spPr>
      </p:pic>
      <p:pic>
        <p:nvPicPr>
          <p:cNvPr id="56" name="55 - Εικόνα" descr="dendritic.png"/>
          <p:cNvPicPr>
            <a:picLocks noChangeAspect="1"/>
          </p:cNvPicPr>
          <p:nvPr/>
        </p:nvPicPr>
        <p:blipFill>
          <a:blip r:embed="rId8" cstate="print">
            <a:clrChange>
              <a:clrFrom>
                <a:srgbClr val="FFFFFF"/>
              </a:clrFrom>
              <a:clrTo>
                <a:srgbClr val="FFFFFF">
                  <a:alpha val="0"/>
                </a:srgbClr>
              </a:clrTo>
            </a:clrChange>
          </a:blip>
          <a:stretch>
            <a:fillRect/>
          </a:stretch>
        </p:blipFill>
        <p:spPr>
          <a:xfrm>
            <a:off x="1259632" y="3135158"/>
            <a:ext cx="516712" cy="516712"/>
          </a:xfrm>
          <a:prstGeom prst="rect">
            <a:avLst/>
          </a:prstGeom>
        </p:spPr>
      </p:pic>
      <p:pic>
        <p:nvPicPr>
          <p:cNvPr id="60" name="59 - Εικόνα" descr="viruses.png"/>
          <p:cNvPicPr>
            <a:picLocks noChangeAspect="1"/>
          </p:cNvPicPr>
          <p:nvPr/>
        </p:nvPicPr>
        <p:blipFill>
          <a:blip r:embed="rId6" cstate="print">
            <a:clrChange>
              <a:clrFrom>
                <a:srgbClr val="FFFFFF"/>
              </a:clrFrom>
              <a:clrTo>
                <a:srgbClr val="FFFFFF">
                  <a:alpha val="0"/>
                </a:srgbClr>
              </a:clrTo>
            </a:clrChange>
          </a:blip>
          <a:srcRect l="40347" t="40347"/>
          <a:stretch>
            <a:fillRect/>
          </a:stretch>
        </p:blipFill>
        <p:spPr>
          <a:xfrm>
            <a:off x="1763688" y="2067694"/>
            <a:ext cx="106462" cy="106462"/>
          </a:xfrm>
          <a:prstGeom prst="rect">
            <a:avLst/>
          </a:prstGeom>
        </p:spPr>
      </p:pic>
      <p:pic>
        <p:nvPicPr>
          <p:cNvPr id="61" name="60 - Εικόνα" descr="viruses.png"/>
          <p:cNvPicPr>
            <a:picLocks noChangeAspect="1"/>
          </p:cNvPicPr>
          <p:nvPr/>
        </p:nvPicPr>
        <p:blipFill>
          <a:blip r:embed="rId6" cstate="print">
            <a:clrChange>
              <a:clrFrom>
                <a:srgbClr val="FFFFFF"/>
              </a:clrFrom>
              <a:clrTo>
                <a:srgbClr val="FFFFFF">
                  <a:alpha val="0"/>
                </a:srgbClr>
              </a:clrTo>
            </a:clrChange>
          </a:blip>
          <a:srcRect l="40347" t="40347"/>
          <a:stretch>
            <a:fillRect/>
          </a:stretch>
        </p:blipFill>
        <p:spPr>
          <a:xfrm>
            <a:off x="611560" y="2067694"/>
            <a:ext cx="106462" cy="106462"/>
          </a:xfrm>
          <a:prstGeom prst="rect">
            <a:avLst/>
          </a:prstGeom>
        </p:spPr>
      </p:pic>
      <p:pic>
        <p:nvPicPr>
          <p:cNvPr id="62" name="61 - Εικόνα" descr="viruses.png"/>
          <p:cNvPicPr>
            <a:picLocks noChangeAspect="1"/>
          </p:cNvPicPr>
          <p:nvPr/>
        </p:nvPicPr>
        <p:blipFill>
          <a:blip r:embed="rId6" cstate="print">
            <a:clrChange>
              <a:clrFrom>
                <a:srgbClr val="FFFFFF"/>
              </a:clrFrom>
              <a:clrTo>
                <a:srgbClr val="FFFFFF">
                  <a:alpha val="0"/>
                </a:srgbClr>
              </a:clrTo>
            </a:clrChange>
          </a:blip>
          <a:srcRect l="40347" t="40347"/>
          <a:stretch>
            <a:fillRect/>
          </a:stretch>
        </p:blipFill>
        <p:spPr>
          <a:xfrm>
            <a:off x="1619672" y="3435846"/>
            <a:ext cx="106462" cy="106462"/>
          </a:xfrm>
          <a:prstGeom prst="rect">
            <a:avLst/>
          </a:prstGeom>
        </p:spPr>
      </p:pic>
      <p:pic>
        <p:nvPicPr>
          <p:cNvPr id="63" name="62 - Εικόνα" descr="viruses.png"/>
          <p:cNvPicPr>
            <a:picLocks noChangeAspect="1"/>
          </p:cNvPicPr>
          <p:nvPr/>
        </p:nvPicPr>
        <p:blipFill>
          <a:blip r:embed="rId6" cstate="print">
            <a:clrChange>
              <a:clrFrom>
                <a:srgbClr val="FFFFFF"/>
              </a:clrFrom>
              <a:clrTo>
                <a:srgbClr val="FFFFFF">
                  <a:alpha val="0"/>
                </a:srgbClr>
              </a:clrTo>
            </a:clrChange>
          </a:blip>
          <a:srcRect l="40347" t="40347"/>
          <a:stretch>
            <a:fillRect/>
          </a:stretch>
        </p:blipFill>
        <p:spPr>
          <a:xfrm>
            <a:off x="2555776" y="3939902"/>
            <a:ext cx="106462" cy="106462"/>
          </a:xfrm>
          <a:prstGeom prst="rect">
            <a:avLst/>
          </a:prstGeom>
        </p:spPr>
      </p:pic>
      <p:sp>
        <p:nvSpPr>
          <p:cNvPr id="33" name="32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33 - TextBox"/>
          <p:cNvSpPr txBox="1"/>
          <p:nvPr/>
        </p:nvSpPr>
        <p:spPr>
          <a:xfrm>
            <a:off x="504056" y="1040418"/>
            <a:ext cx="8172400" cy="523220"/>
          </a:xfrm>
          <a:prstGeom prst="rect">
            <a:avLst/>
          </a:prstGeom>
          <a:noFill/>
        </p:spPr>
        <p:txBody>
          <a:bodyPr wrap="square" rtlCol="0">
            <a:spAutoFit/>
          </a:bodyPr>
          <a:lstStyle/>
          <a:p>
            <a:pPr algn="ctr"/>
            <a:r>
              <a:rPr lang="el-GR" sz="1400" dirty="0" smtClean="0"/>
              <a:t>Ορισμένα από τα </a:t>
            </a:r>
            <a:r>
              <a:rPr lang="el-GR" sz="1400" dirty="0" err="1" smtClean="0"/>
              <a:t>μακροφάγα</a:t>
            </a:r>
            <a:r>
              <a:rPr lang="el-GR" sz="1400" dirty="0" smtClean="0"/>
              <a:t> και τα </a:t>
            </a:r>
            <a:r>
              <a:rPr lang="el-GR" sz="1400" dirty="0" err="1" smtClean="0"/>
              <a:t>δενδριτικά</a:t>
            </a:r>
            <a:r>
              <a:rPr lang="el-GR" sz="1400" dirty="0" smtClean="0"/>
              <a:t> κύτταρα που έχουν επιβιώσει ζήσει μεταφέρουν τμήματα από τους ιούς σε ειδικά κύτταρα του ανοσολογικού συστήματος (Β λεμφοκύτταρα και Τ λεμφοκύτταρα). </a:t>
            </a:r>
          </a:p>
        </p:txBody>
      </p:sp>
      <p:sp>
        <p:nvSpPr>
          <p:cNvPr id="36" name="1 - Τίτλος"/>
          <p:cNvSpPr>
            <a:spLocks noGrp="1"/>
          </p:cNvSpPr>
          <p:nvPr>
            <p:ph type="title"/>
          </p:nvPr>
        </p:nvSpPr>
        <p:spPr>
          <a:xfrm>
            <a:off x="323528" y="-20538"/>
            <a:ext cx="8507288" cy="857250"/>
          </a:xfrm>
        </p:spPr>
        <p:txBody>
          <a:bodyPr>
            <a:normAutofit/>
          </a:bodyPr>
          <a:lstStyle/>
          <a:p>
            <a:r>
              <a:rPr lang="el-GR" sz="2400" dirty="0" smtClean="0"/>
              <a:t>Μόλυνση από ιούς (4/7)</a:t>
            </a:r>
            <a:endParaRPr lang="el-GR" sz="2400" dirty="0"/>
          </a:p>
        </p:txBody>
      </p:sp>
      <p:sp>
        <p:nvSpPr>
          <p:cNvPr id="37" name="36 - Στρογγυλεμένο ορθογώνιο"/>
          <p:cNvSpPr/>
          <p:nvPr/>
        </p:nvSpPr>
        <p:spPr>
          <a:xfrm>
            <a:off x="3635896" y="1851670"/>
            <a:ext cx="1944216"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000" dirty="0" smtClean="0"/>
              <a:t>Ειδική ανοσολογική απόκριση </a:t>
            </a:r>
          </a:p>
          <a:p>
            <a:pPr algn="ctr"/>
            <a:r>
              <a:rPr lang="el-GR" sz="1000" dirty="0" smtClean="0"/>
              <a:t>(εξειδικευμένη για κάθε είδος παθογόνου)</a:t>
            </a:r>
            <a:endParaRPr lang="en-US" sz="1000" dirty="0" smtClean="0"/>
          </a:p>
        </p:txBody>
      </p:sp>
      <p:sp>
        <p:nvSpPr>
          <p:cNvPr id="38" name="37 - TextBox"/>
          <p:cNvSpPr txBox="1"/>
          <p:nvPr/>
        </p:nvSpPr>
        <p:spPr>
          <a:xfrm>
            <a:off x="5940152" y="2194287"/>
            <a:ext cx="2843808" cy="1169551"/>
          </a:xfrm>
          <a:prstGeom prst="rect">
            <a:avLst/>
          </a:prstGeom>
          <a:noFill/>
        </p:spPr>
        <p:txBody>
          <a:bodyPr wrap="square" rtlCol="0">
            <a:spAutoFit/>
          </a:bodyPr>
          <a:lstStyle/>
          <a:p>
            <a:pPr algn="ctr"/>
            <a:r>
              <a:rPr lang="el-GR" sz="1400" dirty="0" smtClean="0"/>
              <a:t>Τα Β και Τ λεμφοκύτταρα, συνήθως μετά από αρκετό χρονικό διάστημα, αναγνωρίζουν τα παθογόνα που τους έφεραν τα </a:t>
            </a:r>
            <a:r>
              <a:rPr lang="el-GR" sz="1400" dirty="0" err="1" smtClean="0"/>
              <a:t>μακροφάγα</a:t>
            </a:r>
            <a:r>
              <a:rPr lang="el-GR" sz="1400" dirty="0" smtClean="0"/>
              <a:t> και </a:t>
            </a:r>
            <a:r>
              <a:rPr lang="el-GR" sz="1400" dirty="0" err="1" smtClean="0"/>
              <a:t>δενδριτικά</a:t>
            </a:r>
            <a:r>
              <a:rPr lang="el-GR" sz="1400" dirty="0" smtClean="0"/>
              <a:t> κύτταρα.</a:t>
            </a:r>
            <a:endParaRPr lang="en-US" sz="1400" dirty="0" smtClean="0"/>
          </a:p>
        </p:txBody>
      </p:sp>
      <p:sp>
        <p:nvSpPr>
          <p:cNvPr id="39" name="38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Μπροστά</a:t>
            </a:r>
            <a:endParaRPr lang="el-GR" sz="1100" b="1" dirty="0">
              <a:solidFill>
                <a:schemeClr val="accent1">
                  <a:lumMod val="50000"/>
                </a:schemeClr>
              </a:solidFill>
            </a:endParaRPr>
          </a:p>
        </p:txBody>
      </p:sp>
      <p:sp>
        <p:nvSpPr>
          <p:cNvPr id="40" name="39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Αρχικές επιλογές</a:t>
            </a:r>
            <a:endParaRPr lang="el-GR" sz="1100" b="1" dirty="0">
              <a:solidFill>
                <a:schemeClr val="accent1">
                  <a:lumMod val="50000"/>
                </a:schemeClr>
              </a:solidFill>
            </a:endParaRPr>
          </a:p>
        </p:txBody>
      </p:sp>
      <p:sp>
        <p:nvSpPr>
          <p:cNvPr id="42" name="41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Πίσω</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0"/>
                                        <p:tgtEl>
                                          <p:spTgt spid="63"/>
                                        </p:tgtEl>
                                      </p:cBhvr>
                                    </p:animEffect>
                                  </p:childTnLst>
                                </p:cTn>
                              </p:par>
                              <p:par>
                                <p:cTn id="12" presetID="10" presetClass="entr" presetSubtype="0"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5000"/>
                                        <p:tgtEl>
                                          <p:spTgt spid="62"/>
                                        </p:tgtEl>
                                      </p:cBhvr>
                                    </p:animEffect>
                                  </p:childTnLst>
                                </p:cTn>
                              </p:par>
                              <p:par>
                                <p:cTn id="15" presetID="10"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0"/>
                                        <p:tgtEl>
                                          <p:spTgt spid="60"/>
                                        </p:tgtEl>
                                      </p:cBhvr>
                                    </p:animEffect>
                                  </p:childTnLst>
                                </p:cTn>
                              </p:par>
                              <p:par>
                                <p:cTn id="18" presetID="10" presetClass="entr" presetSubtype="0" fill="hold"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5000"/>
                                        <p:tgtEl>
                                          <p:spTgt spid="61"/>
                                        </p:tgtEl>
                                      </p:cBhvr>
                                    </p:animEffect>
                                  </p:childTnLst>
                                </p:cTn>
                              </p:par>
                            </p:childTnLst>
                          </p:cTn>
                        </p:par>
                        <p:par>
                          <p:cTn id="21" fill="hold">
                            <p:stCondLst>
                              <p:cond delay="7000"/>
                            </p:stCondLst>
                            <p:childTnLst>
                              <p:par>
                                <p:cTn id="22" presetID="10" presetClass="entr" presetSubtype="0"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3000"/>
                                        <p:tgtEl>
                                          <p:spTgt spid="57"/>
                                        </p:tgtEl>
                                      </p:cBhvr>
                                    </p:animEffect>
                                  </p:childTnLst>
                                </p:cTn>
                              </p:par>
                              <p:par>
                                <p:cTn id="25" presetID="10"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3000"/>
                                        <p:tgtEl>
                                          <p:spTgt spid="32"/>
                                        </p:tgtEl>
                                      </p:cBhvr>
                                    </p:animEffect>
                                  </p:childTnLst>
                                </p:cTn>
                              </p:par>
                              <p:par>
                                <p:cTn id="28" presetID="10" presetClass="entr" presetSubtype="0"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3000"/>
                                        <p:tgtEl>
                                          <p:spTgt spid="41"/>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3000"/>
                                        <p:tgtEl>
                                          <p:spTgt spid="35"/>
                                        </p:tgtEl>
                                      </p:cBhvr>
                                    </p:animEffect>
                                  </p:childTnLst>
                                </p:cTn>
                              </p:par>
                            </p:childTnLst>
                          </p:cTn>
                        </p:par>
                        <p:par>
                          <p:cTn id="34" fill="hold">
                            <p:stCondLst>
                              <p:cond delay="10000"/>
                            </p:stCondLst>
                            <p:childTnLst>
                              <p:par>
                                <p:cTn id="35" presetID="10" presetClass="entr" presetSubtype="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2000"/>
                                        <p:tgtEl>
                                          <p:spTgt spid="30"/>
                                        </p:tgtEl>
                                      </p:cBhvr>
                                    </p:animEffect>
                                  </p:childTnLst>
                                </p:cTn>
                              </p:par>
                            </p:childTnLst>
                          </p:cTn>
                        </p:par>
                        <p:par>
                          <p:cTn id="38" fill="hold">
                            <p:stCondLst>
                              <p:cond delay="12000"/>
                            </p:stCondLst>
                            <p:childTnLst>
                              <p:par>
                                <p:cTn id="39" presetID="0" presetClass="path" presetSubtype="0" accel="50000" decel="50000" fill="hold" nodeType="afterEffect">
                                  <p:stCondLst>
                                    <p:cond delay="0"/>
                                  </p:stCondLst>
                                  <p:childTnLst>
                                    <p:animMotion origin="layout" path="M 8.33333E-7 -4.07407E-6 L 0.42847 0.27192 " pathEditMode="relative" rAng="0" ptsTypes="AA">
                                      <p:cBhvr>
                                        <p:cTn id="40" dur="5000" fill="hold"/>
                                        <p:tgtEl>
                                          <p:spTgt spid="53"/>
                                        </p:tgtEl>
                                        <p:attrNameLst>
                                          <p:attrName>ppt_x</p:attrName>
                                          <p:attrName>ppt_y</p:attrName>
                                        </p:attrNameLst>
                                      </p:cBhvr>
                                      <p:rCtr x="214" y="136"/>
                                    </p:animMotion>
                                  </p:childTnLst>
                                </p:cTn>
                              </p:par>
                              <p:par>
                                <p:cTn id="41" presetID="0" presetClass="path" presetSubtype="0" accel="50000" decel="50000" fill="hold" nodeType="withEffect">
                                  <p:stCondLst>
                                    <p:cond delay="0"/>
                                  </p:stCondLst>
                                  <p:childTnLst>
                                    <p:animMotion origin="layout" path="M 3.05556E-6 -6.17284E-6 L 0.43298 0.28024 " pathEditMode="relative" ptsTypes="AA">
                                      <p:cBhvr>
                                        <p:cTn id="42" dur="5000" fill="hold"/>
                                        <p:tgtEl>
                                          <p:spTgt spid="61"/>
                                        </p:tgtEl>
                                        <p:attrNameLst>
                                          <p:attrName>ppt_x</p:attrName>
                                          <p:attrName>ppt_y</p:attrName>
                                        </p:attrNameLst>
                                      </p:cBhvr>
                                    </p:animMotion>
                                  </p:childTnLst>
                                </p:cTn>
                              </p:par>
                              <p:par>
                                <p:cTn id="43" presetID="0" presetClass="path" presetSubtype="0" accel="50000" decel="50000" fill="hold" nodeType="withEffect">
                                  <p:stCondLst>
                                    <p:cond delay="0"/>
                                  </p:stCondLst>
                                  <p:childTnLst>
                                    <p:animMotion origin="layout" path="M 3.88889E-6 -6.66667E-6 L 0.33073 0.21018 " pathEditMode="relative" ptsTypes="AA">
                                      <p:cBhvr>
                                        <p:cTn id="44" dur="5000" fill="hold"/>
                                        <p:tgtEl>
                                          <p:spTgt spid="51"/>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3.33333E-6 -3.7037E-6 L 0.32292 0.1821 " pathEditMode="relative" ptsTypes="AA">
                                      <p:cBhvr>
                                        <p:cTn id="46" dur="5000" fill="hold"/>
                                        <p:tgtEl>
                                          <p:spTgt spid="60"/>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2.22222E-6 2.09877E-6 L 0.34983 0.14845 " pathEditMode="relative" rAng="0" ptsTypes="AA">
                                      <p:cBhvr>
                                        <p:cTn id="48" dur="5000" fill="hold"/>
                                        <p:tgtEl>
                                          <p:spTgt spid="56"/>
                                        </p:tgtEl>
                                        <p:attrNameLst>
                                          <p:attrName>ppt_x</p:attrName>
                                          <p:attrName>ppt_y</p:attrName>
                                        </p:attrNameLst>
                                      </p:cBhvr>
                                      <p:rCtr x="175" y="74"/>
                                    </p:animMotion>
                                  </p:childTnLst>
                                </p:cTn>
                              </p:par>
                              <p:par>
                                <p:cTn id="49" presetID="0" presetClass="path" presetSubtype="0" accel="50000" decel="50000" fill="hold" nodeType="withEffect">
                                  <p:stCondLst>
                                    <p:cond delay="0"/>
                                  </p:stCondLst>
                                  <p:childTnLst>
                                    <p:animMotion origin="layout" path="M -8.33333E-7 -2.34568E-6 L 0.35434 0.13981 " pathEditMode="relative" ptsTypes="AA">
                                      <p:cBhvr>
                                        <p:cTn id="50" dur="5000" fill="hold"/>
                                        <p:tgtEl>
                                          <p:spTgt spid="62"/>
                                        </p:tgtEl>
                                        <p:attrNameLst>
                                          <p:attrName>ppt_x</p:attrName>
                                          <p:attrName>ppt_y</p:attrName>
                                        </p:attrNameLst>
                                      </p:cBhvr>
                                    </p:animMotion>
                                  </p:childTnLst>
                                </p:cTn>
                              </p:par>
                              <p:par>
                                <p:cTn id="51" presetID="0" presetClass="path" presetSubtype="0" accel="50000" decel="50000" fill="hold" nodeType="withEffect">
                                  <p:stCondLst>
                                    <p:cond delay="0"/>
                                  </p:stCondLst>
                                  <p:childTnLst>
                                    <p:animMotion origin="layout" path="M -6.11111E-6 5.80247E-6 L 0.22048 0.12593 " pathEditMode="relative" ptsTypes="AA">
                                      <p:cBhvr>
                                        <p:cTn id="52" dur="5000" fill="hold"/>
                                        <p:tgtEl>
                                          <p:spTgt spid="54"/>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6.66667E-6 6.2963E-6 L 0.21268 0.11205 " pathEditMode="relative" ptsTypes="AA">
                                      <p:cBhvr>
                                        <p:cTn id="54" dur="5000" fill="hold"/>
                                        <p:tgtEl>
                                          <p:spTgt spid="63"/>
                                        </p:tgtEl>
                                        <p:attrNameLst>
                                          <p:attrName>ppt_x</p:attrName>
                                          <p:attrName>ppt_y</p:attrName>
                                        </p:attrNameLst>
                                      </p:cBhvr>
                                    </p:animMotion>
                                  </p:childTnLst>
                                </p:cTn>
                              </p:par>
                            </p:childTnLst>
                          </p:cTn>
                        </p:par>
                        <p:par>
                          <p:cTn id="55" fill="hold">
                            <p:stCondLst>
                              <p:cond delay="17000"/>
                            </p:stCondLst>
                            <p:childTnLst>
                              <p:par>
                                <p:cTn id="56" presetID="10" presetClass="entr" presetSubtype="0"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animBg="1"/>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48 - Εικόνα" descr="animal-tissue-inflamation.png"/>
          <p:cNvPicPr>
            <a:picLocks noChangeAspect="1"/>
          </p:cNvPicPr>
          <p:nvPr/>
        </p:nvPicPr>
        <p:blipFill>
          <a:blip r:embed="rId3" cstate="print"/>
          <a:stretch>
            <a:fillRect/>
          </a:stretch>
        </p:blipFill>
        <p:spPr>
          <a:xfrm>
            <a:off x="179512" y="1419622"/>
            <a:ext cx="4176464" cy="4176464"/>
          </a:xfrm>
          <a:prstGeom prst="rect">
            <a:avLst/>
          </a:prstGeom>
        </p:spPr>
      </p:pic>
      <p:pic>
        <p:nvPicPr>
          <p:cNvPr id="33" name="32 - Εικόνα" descr="antibody.png"/>
          <p:cNvPicPr>
            <a:picLocks noChangeAspect="1"/>
          </p:cNvPicPr>
          <p:nvPr/>
        </p:nvPicPr>
        <p:blipFill>
          <a:blip r:embed="rId4" cstate="print"/>
          <a:stretch>
            <a:fillRect/>
          </a:stretch>
        </p:blipFill>
        <p:spPr>
          <a:xfrm>
            <a:off x="1115616" y="4155926"/>
            <a:ext cx="205847" cy="205847"/>
          </a:xfrm>
          <a:prstGeom prst="rect">
            <a:avLst/>
          </a:prstGeom>
        </p:spPr>
      </p:pic>
      <p:pic>
        <p:nvPicPr>
          <p:cNvPr id="35" name="34 - Εικόνα" descr="antibody.png"/>
          <p:cNvPicPr>
            <a:picLocks noChangeAspect="1"/>
          </p:cNvPicPr>
          <p:nvPr/>
        </p:nvPicPr>
        <p:blipFill>
          <a:blip r:embed="rId4" cstate="print"/>
          <a:stretch>
            <a:fillRect/>
          </a:stretch>
        </p:blipFill>
        <p:spPr>
          <a:xfrm>
            <a:off x="323528" y="2787774"/>
            <a:ext cx="205847" cy="205847"/>
          </a:xfrm>
          <a:prstGeom prst="rect">
            <a:avLst/>
          </a:prstGeom>
        </p:spPr>
      </p:pic>
      <p:pic>
        <p:nvPicPr>
          <p:cNvPr id="41" name="40 - Εικόνα" descr="antibody.png"/>
          <p:cNvPicPr>
            <a:picLocks noChangeAspect="1"/>
          </p:cNvPicPr>
          <p:nvPr/>
        </p:nvPicPr>
        <p:blipFill>
          <a:blip r:embed="rId4" cstate="print"/>
          <a:stretch>
            <a:fillRect/>
          </a:stretch>
        </p:blipFill>
        <p:spPr>
          <a:xfrm>
            <a:off x="1619672" y="3075806"/>
            <a:ext cx="205847" cy="205847"/>
          </a:xfrm>
          <a:prstGeom prst="rect">
            <a:avLst/>
          </a:prstGeom>
        </p:spPr>
      </p:pic>
      <p:pic>
        <p:nvPicPr>
          <p:cNvPr id="43" name="42 - Εικόνα" descr="antibody.png"/>
          <p:cNvPicPr>
            <a:picLocks noChangeAspect="1"/>
          </p:cNvPicPr>
          <p:nvPr/>
        </p:nvPicPr>
        <p:blipFill>
          <a:blip r:embed="rId4" cstate="print"/>
          <a:stretch>
            <a:fillRect/>
          </a:stretch>
        </p:blipFill>
        <p:spPr>
          <a:xfrm rot="20289477">
            <a:off x="1866600" y="3898799"/>
            <a:ext cx="205847" cy="205847"/>
          </a:xfrm>
          <a:prstGeom prst="rect">
            <a:avLst/>
          </a:prstGeom>
        </p:spPr>
      </p:pic>
      <p:pic>
        <p:nvPicPr>
          <p:cNvPr id="44" name="43 - Εικόνα" descr="antibody.png"/>
          <p:cNvPicPr>
            <a:picLocks noChangeAspect="1"/>
          </p:cNvPicPr>
          <p:nvPr/>
        </p:nvPicPr>
        <p:blipFill>
          <a:blip r:embed="rId4" cstate="print"/>
          <a:stretch>
            <a:fillRect/>
          </a:stretch>
        </p:blipFill>
        <p:spPr>
          <a:xfrm rot="20289477">
            <a:off x="1074512" y="2314623"/>
            <a:ext cx="205847" cy="205847"/>
          </a:xfrm>
          <a:prstGeom prst="rect">
            <a:avLst/>
          </a:prstGeom>
        </p:spPr>
      </p:pic>
      <p:pic>
        <p:nvPicPr>
          <p:cNvPr id="45" name="44 - Εικόνα" descr="antibody.png"/>
          <p:cNvPicPr>
            <a:picLocks noChangeAspect="1"/>
          </p:cNvPicPr>
          <p:nvPr/>
        </p:nvPicPr>
        <p:blipFill>
          <a:blip r:embed="rId4" cstate="print"/>
          <a:stretch>
            <a:fillRect/>
          </a:stretch>
        </p:blipFill>
        <p:spPr>
          <a:xfrm rot="15618523">
            <a:off x="1275490" y="2566069"/>
            <a:ext cx="205847" cy="205847"/>
          </a:xfrm>
          <a:prstGeom prst="rect">
            <a:avLst/>
          </a:prstGeom>
        </p:spPr>
      </p:pic>
      <p:pic>
        <p:nvPicPr>
          <p:cNvPr id="48" name="47 - Εικόνα" descr="antibody.png"/>
          <p:cNvPicPr>
            <a:picLocks noChangeAspect="1"/>
          </p:cNvPicPr>
          <p:nvPr/>
        </p:nvPicPr>
        <p:blipFill>
          <a:blip r:embed="rId4" cstate="print"/>
          <a:stretch>
            <a:fillRect/>
          </a:stretch>
        </p:blipFill>
        <p:spPr>
          <a:xfrm rot="10493244">
            <a:off x="1628434" y="2796537"/>
            <a:ext cx="205847" cy="205847"/>
          </a:xfrm>
          <a:prstGeom prst="rect">
            <a:avLst/>
          </a:prstGeom>
        </p:spPr>
      </p:pic>
      <p:pic>
        <p:nvPicPr>
          <p:cNvPr id="51" name="50 - Εικόνα" descr="antibody.png"/>
          <p:cNvPicPr>
            <a:picLocks noChangeAspect="1"/>
          </p:cNvPicPr>
          <p:nvPr/>
        </p:nvPicPr>
        <p:blipFill>
          <a:blip r:embed="rId4" cstate="print"/>
          <a:stretch>
            <a:fillRect/>
          </a:stretch>
        </p:blipFill>
        <p:spPr>
          <a:xfrm rot="9256966">
            <a:off x="285987" y="2547460"/>
            <a:ext cx="205847" cy="205847"/>
          </a:xfrm>
          <a:prstGeom prst="rect">
            <a:avLst/>
          </a:prstGeom>
        </p:spPr>
      </p:pic>
      <p:pic>
        <p:nvPicPr>
          <p:cNvPr id="53" name="52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043608" y="2211710"/>
            <a:ext cx="178470" cy="178470"/>
          </a:xfrm>
          <a:prstGeom prst="rect">
            <a:avLst/>
          </a:prstGeom>
        </p:spPr>
      </p:pic>
      <p:pic>
        <p:nvPicPr>
          <p:cNvPr id="54" name="53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323528" y="2715766"/>
            <a:ext cx="178470" cy="178470"/>
          </a:xfrm>
          <a:prstGeom prst="rect">
            <a:avLst/>
          </a:prstGeom>
        </p:spPr>
      </p:pic>
      <p:pic>
        <p:nvPicPr>
          <p:cNvPr id="56" name="55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153170" y="2571750"/>
            <a:ext cx="178470" cy="178470"/>
          </a:xfrm>
          <a:prstGeom prst="rect">
            <a:avLst/>
          </a:prstGeom>
        </p:spPr>
      </p:pic>
      <p:pic>
        <p:nvPicPr>
          <p:cNvPr id="60" name="59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619672" y="2931790"/>
            <a:ext cx="178470" cy="178470"/>
          </a:xfrm>
          <a:prstGeom prst="rect">
            <a:avLst/>
          </a:prstGeom>
        </p:spPr>
      </p:pic>
      <p:pic>
        <p:nvPicPr>
          <p:cNvPr id="61" name="60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835696" y="3795886"/>
            <a:ext cx="178470" cy="178470"/>
          </a:xfrm>
          <a:prstGeom prst="rect">
            <a:avLst/>
          </a:prstGeom>
        </p:spPr>
      </p:pic>
      <p:pic>
        <p:nvPicPr>
          <p:cNvPr id="62" name="61 - Εικόνα" descr="viruses.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115616" y="4011910"/>
            <a:ext cx="178470" cy="178470"/>
          </a:xfrm>
          <a:prstGeom prst="rect">
            <a:avLst/>
          </a:prstGeom>
        </p:spPr>
      </p:pic>
      <p:pic>
        <p:nvPicPr>
          <p:cNvPr id="63" name="62 - Εικόνα" descr="immune cell.png"/>
          <p:cNvPicPr>
            <a:picLocks noChangeAspect="1"/>
          </p:cNvPicPr>
          <p:nvPr/>
        </p:nvPicPr>
        <p:blipFill>
          <a:blip r:embed="rId6" cstate="print">
            <a:clrChange>
              <a:clrFrom>
                <a:srgbClr val="FFFFFF"/>
              </a:clrFrom>
              <a:clrTo>
                <a:srgbClr val="FFFFFF">
                  <a:alpha val="0"/>
                </a:srgbClr>
              </a:clrTo>
            </a:clrChange>
          </a:blip>
          <a:stretch>
            <a:fillRect/>
          </a:stretch>
        </p:blipFill>
        <p:spPr>
          <a:xfrm>
            <a:off x="5141391" y="3861221"/>
            <a:ext cx="510729" cy="510729"/>
          </a:xfrm>
          <a:prstGeom prst="rect">
            <a:avLst/>
          </a:prstGeom>
        </p:spPr>
      </p:pic>
      <p:pic>
        <p:nvPicPr>
          <p:cNvPr id="64" name="63 - Εικόνα" descr="immune cell.png"/>
          <p:cNvPicPr>
            <a:picLocks noChangeAspect="1"/>
          </p:cNvPicPr>
          <p:nvPr/>
        </p:nvPicPr>
        <p:blipFill>
          <a:blip r:embed="rId6" cstate="print">
            <a:clrChange>
              <a:clrFrom>
                <a:srgbClr val="FFFFFF"/>
              </a:clrFrom>
              <a:clrTo>
                <a:srgbClr val="FFFFFF">
                  <a:alpha val="0"/>
                </a:srgbClr>
              </a:clrTo>
            </a:clrChange>
          </a:blip>
          <a:stretch>
            <a:fillRect/>
          </a:stretch>
        </p:blipFill>
        <p:spPr>
          <a:xfrm>
            <a:off x="5069383" y="2853109"/>
            <a:ext cx="510729" cy="510729"/>
          </a:xfrm>
          <a:prstGeom prst="rect">
            <a:avLst/>
          </a:prstGeom>
        </p:spPr>
      </p:pic>
      <p:pic>
        <p:nvPicPr>
          <p:cNvPr id="65" name="64 - Εικόνα" descr="Τimmune cell.png"/>
          <p:cNvPicPr>
            <a:picLocks noChangeAspect="1"/>
          </p:cNvPicPr>
          <p:nvPr/>
        </p:nvPicPr>
        <p:blipFill>
          <a:blip r:embed="rId7" cstate="print">
            <a:clrChange>
              <a:clrFrom>
                <a:srgbClr val="FFFFFF"/>
              </a:clrFrom>
              <a:clrTo>
                <a:srgbClr val="FFFFFF">
                  <a:alpha val="0"/>
                </a:srgbClr>
              </a:clrTo>
            </a:clrChange>
          </a:blip>
          <a:stretch>
            <a:fillRect/>
          </a:stretch>
        </p:blipFill>
        <p:spPr>
          <a:xfrm>
            <a:off x="4925367" y="3357165"/>
            <a:ext cx="510729" cy="510729"/>
          </a:xfrm>
          <a:prstGeom prst="rect">
            <a:avLst/>
          </a:prstGeom>
        </p:spPr>
      </p:pic>
      <p:pic>
        <p:nvPicPr>
          <p:cNvPr id="66" name="65 - Εικόνα" descr="Τimmune cell.png"/>
          <p:cNvPicPr>
            <a:picLocks noChangeAspect="1"/>
          </p:cNvPicPr>
          <p:nvPr/>
        </p:nvPicPr>
        <p:blipFill>
          <a:blip r:embed="rId7" cstate="print">
            <a:clrChange>
              <a:clrFrom>
                <a:srgbClr val="FFFFFF"/>
              </a:clrFrom>
              <a:clrTo>
                <a:srgbClr val="FFFFFF">
                  <a:alpha val="0"/>
                </a:srgbClr>
              </a:clrTo>
            </a:clrChange>
          </a:blip>
          <a:stretch>
            <a:fillRect/>
          </a:stretch>
        </p:blipFill>
        <p:spPr>
          <a:xfrm>
            <a:off x="4853359" y="4365277"/>
            <a:ext cx="510729" cy="510729"/>
          </a:xfrm>
          <a:prstGeom prst="rect">
            <a:avLst/>
          </a:prstGeom>
        </p:spPr>
      </p:pic>
      <p:pic>
        <p:nvPicPr>
          <p:cNvPr id="67" name="66 - Εικόνα" descr="macrophage.png"/>
          <p:cNvPicPr>
            <a:picLocks noChangeAspect="1"/>
          </p:cNvPicPr>
          <p:nvPr/>
        </p:nvPicPr>
        <p:blipFill>
          <a:blip r:embed="rId8" cstate="print">
            <a:clrChange>
              <a:clrFrom>
                <a:srgbClr val="FFFFFF"/>
              </a:clrFrom>
              <a:clrTo>
                <a:srgbClr val="FFFFFF">
                  <a:alpha val="0"/>
                </a:srgbClr>
              </a:clrTo>
            </a:clrChange>
          </a:blip>
          <a:stretch>
            <a:fillRect/>
          </a:stretch>
        </p:blipFill>
        <p:spPr>
          <a:xfrm>
            <a:off x="4644008" y="2715766"/>
            <a:ext cx="516712" cy="516712"/>
          </a:xfrm>
          <a:prstGeom prst="rect">
            <a:avLst/>
          </a:prstGeom>
        </p:spPr>
      </p:pic>
      <p:pic>
        <p:nvPicPr>
          <p:cNvPr id="68" name="67 - Εικόνα" descr="macrophage.png"/>
          <p:cNvPicPr>
            <a:picLocks noChangeAspect="1"/>
          </p:cNvPicPr>
          <p:nvPr/>
        </p:nvPicPr>
        <p:blipFill>
          <a:blip r:embed="rId8" cstate="print">
            <a:clrChange>
              <a:clrFrom>
                <a:srgbClr val="FFFFFF"/>
              </a:clrFrom>
              <a:clrTo>
                <a:srgbClr val="FFFFFF">
                  <a:alpha val="0"/>
                </a:srgbClr>
              </a:clrTo>
            </a:clrChange>
          </a:blip>
          <a:stretch>
            <a:fillRect/>
          </a:stretch>
        </p:blipFill>
        <p:spPr>
          <a:xfrm>
            <a:off x="4499992" y="3363838"/>
            <a:ext cx="516712" cy="516712"/>
          </a:xfrm>
          <a:prstGeom prst="rect">
            <a:avLst/>
          </a:prstGeom>
        </p:spPr>
      </p:pic>
      <p:pic>
        <p:nvPicPr>
          <p:cNvPr id="69" name="68 - Εικόνα" descr="dendritic.png"/>
          <p:cNvPicPr>
            <a:picLocks noChangeAspect="1"/>
          </p:cNvPicPr>
          <p:nvPr/>
        </p:nvPicPr>
        <p:blipFill>
          <a:blip r:embed="rId9" cstate="print">
            <a:clrChange>
              <a:clrFrom>
                <a:srgbClr val="FFFFFF"/>
              </a:clrFrom>
              <a:clrTo>
                <a:srgbClr val="FFFFFF">
                  <a:alpha val="0"/>
                </a:srgbClr>
              </a:clrTo>
            </a:clrChange>
          </a:blip>
          <a:stretch>
            <a:fillRect/>
          </a:stretch>
        </p:blipFill>
        <p:spPr>
          <a:xfrm>
            <a:off x="4355976" y="4359294"/>
            <a:ext cx="516712" cy="516712"/>
          </a:xfrm>
          <a:prstGeom prst="rect">
            <a:avLst/>
          </a:prstGeom>
        </p:spPr>
      </p:pic>
      <p:pic>
        <p:nvPicPr>
          <p:cNvPr id="70" name="69 - Εικόνα" descr="dendritic.png"/>
          <p:cNvPicPr>
            <a:picLocks noChangeAspect="1"/>
          </p:cNvPicPr>
          <p:nvPr/>
        </p:nvPicPr>
        <p:blipFill>
          <a:blip r:embed="rId9" cstate="print">
            <a:clrChange>
              <a:clrFrom>
                <a:srgbClr val="FFFFFF"/>
              </a:clrFrom>
              <a:clrTo>
                <a:srgbClr val="FFFFFF">
                  <a:alpha val="0"/>
                </a:srgbClr>
              </a:clrTo>
            </a:clrChange>
          </a:blip>
          <a:stretch>
            <a:fillRect/>
          </a:stretch>
        </p:blipFill>
        <p:spPr>
          <a:xfrm>
            <a:off x="4644008" y="3795886"/>
            <a:ext cx="516712" cy="516712"/>
          </a:xfrm>
          <a:prstGeom prst="rect">
            <a:avLst/>
          </a:prstGeom>
        </p:spPr>
      </p:pic>
      <p:pic>
        <p:nvPicPr>
          <p:cNvPr id="71" name="70 - Εικόνα" descr="viruses.png"/>
          <p:cNvPicPr>
            <a:picLocks noChangeAspect="1"/>
          </p:cNvPicPr>
          <p:nvPr/>
        </p:nvPicPr>
        <p:blipFill>
          <a:blip r:embed="rId5" cstate="print">
            <a:clrChange>
              <a:clrFrom>
                <a:srgbClr val="FFFFFF"/>
              </a:clrFrom>
              <a:clrTo>
                <a:srgbClr val="FFFFFF">
                  <a:alpha val="0"/>
                </a:srgbClr>
              </a:clrTo>
            </a:clrChange>
          </a:blip>
          <a:srcRect l="40347" t="40347"/>
          <a:stretch>
            <a:fillRect/>
          </a:stretch>
        </p:blipFill>
        <p:spPr>
          <a:xfrm>
            <a:off x="5076056" y="3075806"/>
            <a:ext cx="106462" cy="106462"/>
          </a:xfrm>
          <a:prstGeom prst="rect">
            <a:avLst/>
          </a:prstGeom>
        </p:spPr>
      </p:pic>
      <p:pic>
        <p:nvPicPr>
          <p:cNvPr id="72" name="71 - Εικόνα" descr="viruses.png"/>
          <p:cNvPicPr>
            <a:picLocks noChangeAspect="1"/>
          </p:cNvPicPr>
          <p:nvPr/>
        </p:nvPicPr>
        <p:blipFill>
          <a:blip r:embed="rId5" cstate="print">
            <a:clrChange>
              <a:clrFrom>
                <a:srgbClr val="FFFFFF"/>
              </a:clrFrom>
              <a:clrTo>
                <a:srgbClr val="FFFFFF">
                  <a:alpha val="0"/>
                </a:srgbClr>
              </a:clrTo>
            </a:clrChange>
          </a:blip>
          <a:srcRect l="40347" t="40347"/>
          <a:stretch>
            <a:fillRect/>
          </a:stretch>
        </p:blipFill>
        <p:spPr>
          <a:xfrm>
            <a:off x="4932040" y="3435846"/>
            <a:ext cx="106462" cy="106462"/>
          </a:xfrm>
          <a:prstGeom prst="rect">
            <a:avLst/>
          </a:prstGeom>
        </p:spPr>
      </p:pic>
      <p:pic>
        <p:nvPicPr>
          <p:cNvPr id="73" name="72 - Εικόνα" descr="viruses.png"/>
          <p:cNvPicPr>
            <a:picLocks noChangeAspect="1"/>
          </p:cNvPicPr>
          <p:nvPr/>
        </p:nvPicPr>
        <p:blipFill>
          <a:blip r:embed="rId5" cstate="print">
            <a:clrChange>
              <a:clrFrom>
                <a:srgbClr val="FFFFFF"/>
              </a:clrFrom>
              <a:clrTo>
                <a:srgbClr val="FFFFFF">
                  <a:alpha val="0"/>
                </a:srgbClr>
              </a:clrTo>
            </a:clrChange>
          </a:blip>
          <a:srcRect l="40347" t="40347"/>
          <a:stretch>
            <a:fillRect/>
          </a:stretch>
        </p:blipFill>
        <p:spPr>
          <a:xfrm>
            <a:off x="5076056" y="4155926"/>
            <a:ext cx="106462" cy="106462"/>
          </a:xfrm>
          <a:prstGeom prst="rect">
            <a:avLst/>
          </a:prstGeom>
        </p:spPr>
      </p:pic>
      <p:pic>
        <p:nvPicPr>
          <p:cNvPr id="74" name="73 - Εικόνα" descr="viruses.png"/>
          <p:cNvPicPr>
            <a:picLocks noChangeAspect="1"/>
          </p:cNvPicPr>
          <p:nvPr/>
        </p:nvPicPr>
        <p:blipFill>
          <a:blip r:embed="rId5" cstate="print">
            <a:clrChange>
              <a:clrFrom>
                <a:srgbClr val="FFFFFF"/>
              </a:clrFrom>
              <a:clrTo>
                <a:srgbClr val="FFFFFF">
                  <a:alpha val="0"/>
                </a:srgbClr>
              </a:clrTo>
            </a:clrChange>
          </a:blip>
          <a:srcRect l="40347" t="40347"/>
          <a:stretch>
            <a:fillRect/>
          </a:stretch>
        </p:blipFill>
        <p:spPr>
          <a:xfrm>
            <a:off x="4788024" y="4515966"/>
            <a:ext cx="106462" cy="106462"/>
          </a:xfrm>
          <a:prstGeom prst="rect">
            <a:avLst/>
          </a:prstGeom>
        </p:spPr>
      </p:pic>
      <p:sp>
        <p:nvSpPr>
          <p:cNvPr id="39" name="38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39 - TextBox"/>
          <p:cNvSpPr txBox="1"/>
          <p:nvPr/>
        </p:nvSpPr>
        <p:spPr>
          <a:xfrm>
            <a:off x="504056" y="1040418"/>
            <a:ext cx="8172400" cy="523220"/>
          </a:xfrm>
          <a:prstGeom prst="rect">
            <a:avLst/>
          </a:prstGeom>
          <a:noFill/>
        </p:spPr>
        <p:txBody>
          <a:bodyPr wrap="square" rtlCol="0">
            <a:spAutoFit/>
          </a:bodyPr>
          <a:lstStyle/>
          <a:p>
            <a:pPr algn="ctr"/>
            <a:r>
              <a:rPr lang="el-GR" sz="1400" dirty="0" smtClean="0"/>
              <a:t>Τα Β</a:t>
            </a:r>
            <a:r>
              <a:rPr lang="en-US" sz="1400" dirty="0" smtClean="0"/>
              <a:t> </a:t>
            </a:r>
            <a:r>
              <a:rPr lang="el-GR" sz="1400" dirty="0" smtClean="0"/>
              <a:t>λεμφοκύτταρα και τα Τ</a:t>
            </a:r>
            <a:r>
              <a:rPr lang="en-US" sz="1400" dirty="0" smtClean="0"/>
              <a:t> </a:t>
            </a:r>
            <a:r>
              <a:rPr lang="el-GR" sz="1400" dirty="0" smtClean="0"/>
              <a:t>λεμφοκύτταρα έχουν αναγνωρίσει πλέον πιο ακριβώς είδος ιού είναι το παθογόνο και συντονίζουν μια άμυνα ακριβώς εξειδικευμένου στο συγκεκριμένο είδος παθογόνου.</a:t>
            </a:r>
          </a:p>
        </p:txBody>
      </p:sp>
      <p:sp>
        <p:nvSpPr>
          <p:cNvPr id="42" name="1 - Τίτλος"/>
          <p:cNvSpPr>
            <a:spLocks noGrp="1"/>
          </p:cNvSpPr>
          <p:nvPr>
            <p:ph type="title"/>
          </p:nvPr>
        </p:nvSpPr>
        <p:spPr>
          <a:xfrm>
            <a:off x="323528" y="-20538"/>
            <a:ext cx="8507288" cy="857250"/>
          </a:xfrm>
        </p:spPr>
        <p:txBody>
          <a:bodyPr>
            <a:normAutofit/>
          </a:bodyPr>
          <a:lstStyle/>
          <a:p>
            <a:r>
              <a:rPr lang="el-GR" sz="2400" dirty="0" smtClean="0"/>
              <a:t>Μόλυνση από ιούς (5/7)</a:t>
            </a:r>
            <a:endParaRPr lang="el-GR" sz="2400" dirty="0"/>
          </a:p>
        </p:txBody>
      </p:sp>
      <p:sp>
        <p:nvSpPr>
          <p:cNvPr id="46" name="45 - Στρογγυλεμένο ορθογώνιο"/>
          <p:cNvSpPr/>
          <p:nvPr/>
        </p:nvSpPr>
        <p:spPr>
          <a:xfrm>
            <a:off x="3635896" y="2427734"/>
            <a:ext cx="1944216"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000" dirty="0" smtClean="0"/>
              <a:t>Παραγωγή αντισωμάτων</a:t>
            </a:r>
          </a:p>
        </p:txBody>
      </p:sp>
      <p:sp>
        <p:nvSpPr>
          <p:cNvPr id="47" name="46 - Στρογγυλεμένο ορθογώνιο"/>
          <p:cNvSpPr/>
          <p:nvPr/>
        </p:nvSpPr>
        <p:spPr>
          <a:xfrm>
            <a:off x="3635896" y="1851670"/>
            <a:ext cx="1944216"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000" dirty="0" smtClean="0"/>
              <a:t>Ειδική ανοσολογική απόκριση </a:t>
            </a:r>
          </a:p>
          <a:p>
            <a:pPr algn="ctr"/>
            <a:r>
              <a:rPr lang="el-GR" sz="1000" dirty="0" smtClean="0"/>
              <a:t>(εξειδικευμένη για κάθε είδος παθογόνου)</a:t>
            </a:r>
            <a:endParaRPr lang="en-US" sz="1000" dirty="0" smtClean="0"/>
          </a:p>
        </p:txBody>
      </p:sp>
      <p:sp>
        <p:nvSpPr>
          <p:cNvPr id="50" name="49 - TextBox"/>
          <p:cNvSpPr txBox="1"/>
          <p:nvPr/>
        </p:nvSpPr>
        <p:spPr>
          <a:xfrm>
            <a:off x="5868144" y="1762819"/>
            <a:ext cx="3024336" cy="1384995"/>
          </a:xfrm>
          <a:prstGeom prst="rect">
            <a:avLst/>
          </a:prstGeom>
          <a:noFill/>
        </p:spPr>
        <p:txBody>
          <a:bodyPr wrap="square" rtlCol="0">
            <a:spAutoFit/>
          </a:bodyPr>
          <a:lstStyle/>
          <a:p>
            <a:pPr algn="ctr"/>
            <a:r>
              <a:rPr lang="el-GR" sz="1400" dirty="0" smtClean="0"/>
              <a:t>Τα Β</a:t>
            </a:r>
            <a:r>
              <a:rPr lang="en-US" sz="1400" dirty="0" smtClean="0"/>
              <a:t> </a:t>
            </a:r>
            <a:r>
              <a:rPr lang="el-GR" sz="1400" dirty="0" smtClean="0"/>
              <a:t>λεμφοκύτταρα δίνουν εντολή για την παραγωγή μεγάλων ποσοτήτων αντισωμάτων. Τα αντισώματα είναι πρωτεΐνες που «κλειδώνουν» ακριβώς πάνω στους ιούς επειδή είναι κατασκευασμένα ειδικά εναντίον τους. </a:t>
            </a:r>
            <a:endParaRPr lang="en-US" sz="1400" dirty="0" smtClean="0"/>
          </a:p>
        </p:txBody>
      </p:sp>
      <p:sp>
        <p:nvSpPr>
          <p:cNvPr id="52" name="51 - TextBox"/>
          <p:cNvSpPr txBox="1"/>
          <p:nvPr/>
        </p:nvSpPr>
        <p:spPr>
          <a:xfrm>
            <a:off x="5868144" y="3219822"/>
            <a:ext cx="3024336" cy="954107"/>
          </a:xfrm>
          <a:prstGeom prst="rect">
            <a:avLst/>
          </a:prstGeom>
          <a:noFill/>
        </p:spPr>
        <p:txBody>
          <a:bodyPr wrap="square" rtlCol="0">
            <a:spAutoFit/>
          </a:bodyPr>
          <a:lstStyle/>
          <a:p>
            <a:pPr algn="ctr"/>
            <a:r>
              <a:rPr lang="el-GR" sz="1400" dirty="0" smtClean="0"/>
              <a:t>Αφού τα αντισώματα «κολλήσουν» στα παθογόνα, τα απενεργοποιούν και έτσι η λοίμωξη καταπολεμάται και ο οργανισμός θεραπεύεται.</a:t>
            </a:r>
            <a:endParaRPr lang="en-US" sz="1400" dirty="0" smtClean="0"/>
          </a:p>
        </p:txBody>
      </p:sp>
      <p:sp>
        <p:nvSpPr>
          <p:cNvPr id="55" name="54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Μπροστά</a:t>
            </a:r>
            <a:endParaRPr lang="el-GR" sz="1100" b="1" dirty="0">
              <a:solidFill>
                <a:schemeClr val="accent1">
                  <a:lumMod val="50000"/>
                </a:schemeClr>
              </a:solidFill>
            </a:endParaRPr>
          </a:p>
        </p:txBody>
      </p:sp>
      <p:sp>
        <p:nvSpPr>
          <p:cNvPr id="57" name="56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Αρχικές επιλογές</a:t>
            </a:r>
            <a:endParaRPr lang="el-GR" sz="1100" b="1" dirty="0">
              <a:solidFill>
                <a:schemeClr val="accent1">
                  <a:lumMod val="50000"/>
                </a:schemeClr>
              </a:solidFill>
            </a:endParaRPr>
          </a:p>
        </p:txBody>
      </p:sp>
      <p:sp>
        <p:nvSpPr>
          <p:cNvPr id="58" name="57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Πίσω</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2000"/>
                                        <p:tgtEl>
                                          <p:spTgt spid="5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childTnLst>
                                </p:cTn>
                              </p:par>
                              <p:par>
                                <p:cTn id="22" presetID="10" presetClass="entr" presetSubtype="0"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1000"/>
                                        <p:tgtEl>
                                          <p:spTgt spid="51"/>
                                        </p:tgtEl>
                                      </p:cBhvr>
                                    </p:animEffect>
                                  </p:childTnLst>
                                </p:cTn>
                              </p:par>
                              <p:par>
                                <p:cTn id="25" presetID="10"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childTnLst>
                                </p:cTn>
                              </p:par>
                              <p:par>
                                <p:cTn id="28" presetID="10" presetClass="entr" presetSubtype="0"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1000"/>
                                        <p:tgtEl>
                                          <p:spTgt spid="41"/>
                                        </p:tgtEl>
                                      </p:cBhvr>
                                    </p:animEffect>
                                  </p:childTnLst>
                                </p:cTn>
                              </p:par>
                              <p:par>
                                <p:cTn id="31" presetID="10"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childTnLst>
                                </p:cTn>
                              </p:par>
                              <p:par>
                                <p:cTn id="34" presetID="10" presetClass="entr" presetSubtype="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1000"/>
                                        <p:tgtEl>
                                          <p:spTgt spid="48"/>
                                        </p:tgtEl>
                                      </p:cBhvr>
                                    </p:animEffect>
                                  </p:childTnLst>
                                </p:cTn>
                              </p:par>
                              <p:par>
                                <p:cTn id="37" presetID="0" presetClass="path" presetSubtype="0" accel="50000" decel="50000" fill="hold" nodeType="withEffect">
                                  <p:stCondLst>
                                    <p:cond delay="0"/>
                                  </p:stCondLst>
                                  <p:childTnLst>
                                    <p:animMotion origin="layout" path="M 0.42205 0.0219 L 2.77778E-7 4.42936E-6 " pathEditMode="relative" rAng="0" ptsTypes="AA">
                                      <p:cBhvr>
                                        <p:cTn id="38" dur="5000" fill="hold"/>
                                        <p:tgtEl>
                                          <p:spTgt spid="33"/>
                                        </p:tgtEl>
                                        <p:attrNameLst>
                                          <p:attrName>ppt_x</p:attrName>
                                          <p:attrName>ppt_y</p:attrName>
                                        </p:attrNameLst>
                                      </p:cBhvr>
                                      <p:rCtr x="-211" y="-11"/>
                                    </p:animMotion>
                                  </p:childTnLst>
                                </p:cTn>
                              </p:par>
                              <p:par>
                                <p:cTn id="39" presetID="0" presetClass="path" presetSubtype="0" accel="50000" decel="50000" fill="hold" nodeType="withEffect">
                                  <p:stCondLst>
                                    <p:cond delay="0"/>
                                  </p:stCondLst>
                                  <p:childTnLst>
                                    <p:animMotion origin="layout" path="M 0.50868 0.20389 L 2.22222E-6 -3.14621E-7 " pathEditMode="relative" rAng="0" ptsTypes="AA">
                                      <p:cBhvr>
                                        <p:cTn id="40" dur="5000" fill="hold"/>
                                        <p:tgtEl>
                                          <p:spTgt spid="35"/>
                                        </p:tgtEl>
                                        <p:attrNameLst>
                                          <p:attrName>ppt_x</p:attrName>
                                          <p:attrName>ppt_y</p:attrName>
                                        </p:attrNameLst>
                                      </p:cBhvr>
                                      <p:rCtr x="-254" y="-102"/>
                                    </p:animMotion>
                                  </p:childTnLst>
                                </p:cTn>
                              </p:par>
                              <p:par>
                                <p:cTn id="41" presetID="0" presetClass="path" presetSubtype="0" accel="50000" decel="50000" fill="hold" nodeType="withEffect">
                                  <p:stCondLst>
                                    <p:cond delay="0"/>
                                  </p:stCondLst>
                                  <p:childTnLst>
                                    <p:animMotion origin="layout" path="M 0.34653 0.07002 L -1.94444E-6 -5.55213E-8 " pathEditMode="relative" rAng="0" ptsTypes="AA">
                                      <p:cBhvr>
                                        <p:cTn id="42" dur="5000" fill="hold"/>
                                        <p:tgtEl>
                                          <p:spTgt spid="48"/>
                                        </p:tgtEl>
                                        <p:attrNameLst>
                                          <p:attrName>ppt_x</p:attrName>
                                          <p:attrName>ppt_y</p:attrName>
                                        </p:attrNameLst>
                                      </p:cBhvr>
                                      <p:rCtr x="-173" y="-35"/>
                                    </p:animMotion>
                                  </p:childTnLst>
                                </p:cTn>
                              </p:par>
                              <p:par>
                                <p:cTn id="43" presetID="0" presetClass="path" presetSubtype="0" accel="50000" decel="50000" fill="hold" nodeType="withEffect">
                                  <p:stCondLst>
                                    <p:cond delay="0"/>
                                  </p:stCondLst>
                                  <p:childTnLst>
                                    <p:animMotion origin="layout" path="M 0.40452 0.20512 L -4.44444E-6 2.90561E-6 " pathEditMode="relative" rAng="0" ptsTypes="AA">
                                      <p:cBhvr>
                                        <p:cTn id="44" dur="5000" fill="hold"/>
                                        <p:tgtEl>
                                          <p:spTgt spid="45"/>
                                        </p:tgtEl>
                                        <p:attrNameLst>
                                          <p:attrName>ppt_x</p:attrName>
                                          <p:attrName>ppt_y</p:attrName>
                                        </p:attrNameLst>
                                      </p:cBhvr>
                                      <p:rCtr x="-202" y="-103"/>
                                    </p:animMotion>
                                  </p:childTnLst>
                                </p:cTn>
                              </p:par>
                              <p:par>
                                <p:cTn id="45" presetID="0" presetClass="path" presetSubtype="0" accel="50000" decel="50000" fill="hold" nodeType="withEffect">
                                  <p:stCondLst>
                                    <p:cond delay="0"/>
                                  </p:stCondLst>
                                  <p:childTnLst>
                                    <p:animMotion origin="layout" path="M 0.47327 0.39352 L -4.72222E-6 -3.20988E-6 " pathEditMode="relative" rAng="0" ptsTypes="AA">
                                      <p:cBhvr>
                                        <p:cTn id="46" dur="5000" fill="hold"/>
                                        <p:tgtEl>
                                          <p:spTgt spid="51"/>
                                        </p:tgtEl>
                                        <p:attrNameLst>
                                          <p:attrName>ppt_x</p:attrName>
                                          <p:attrName>ppt_y</p:attrName>
                                        </p:attrNameLst>
                                      </p:cBhvr>
                                      <p:rCtr x="-237" y="-197"/>
                                    </p:animMotion>
                                  </p:childTnLst>
                                </p:cTn>
                              </p:par>
                              <p:par>
                                <p:cTn id="47" presetID="0" presetClass="path" presetSubtype="0" accel="50000" decel="50000" fill="hold" nodeType="withEffect">
                                  <p:stCondLst>
                                    <p:cond delay="0"/>
                                  </p:stCondLst>
                                  <p:childTnLst>
                                    <p:animMotion origin="layout" path="M 0.39826 0.17613 L 1.94444E-6 -4.93523E-8 " pathEditMode="relative" rAng="0" ptsTypes="AA">
                                      <p:cBhvr>
                                        <p:cTn id="48" dur="5000" fill="hold"/>
                                        <p:tgtEl>
                                          <p:spTgt spid="41"/>
                                        </p:tgtEl>
                                        <p:attrNameLst>
                                          <p:attrName>ppt_x</p:attrName>
                                          <p:attrName>ppt_y</p:attrName>
                                        </p:attrNameLst>
                                      </p:cBhvr>
                                      <p:rCtr x="-199" y="-88"/>
                                    </p:animMotion>
                                  </p:childTnLst>
                                </p:cTn>
                              </p:par>
                              <p:par>
                                <p:cTn id="49" presetID="0" presetClass="path" presetSubtype="0" accel="50000" decel="50000" fill="hold" nodeType="withEffect">
                                  <p:stCondLst>
                                    <p:cond delay="0"/>
                                  </p:stCondLst>
                                  <p:childTnLst>
                                    <p:animMotion origin="layout" path="M 0.33993 -0.19402 L 2.22222E-6 3.58421E-6 " pathEditMode="relative" rAng="0" ptsTypes="AA">
                                      <p:cBhvr>
                                        <p:cTn id="50" dur="5000" fill="hold"/>
                                        <p:tgtEl>
                                          <p:spTgt spid="43"/>
                                        </p:tgtEl>
                                        <p:attrNameLst>
                                          <p:attrName>ppt_x</p:attrName>
                                          <p:attrName>ppt_y</p:attrName>
                                        </p:attrNameLst>
                                      </p:cBhvr>
                                      <p:rCtr x="-170" y="97"/>
                                    </p:animMotion>
                                  </p:childTnLst>
                                </p:cTn>
                              </p:par>
                              <p:par>
                                <p:cTn id="51" presetID="0" presetClass="path" presetSubtype="0" accel="50000" decel="50000" fill="hold" nodeType="withEffect">
                                  <p:stCondLst>
                                    <p:cond delay="0"/>
                                  </p:stCondLst>
                                  <p:childTnLst>
                                    <p:animMotion origin="layout" path="M 0.4026 0.37971 L 5.55556E-7 -1.74584E-6 " pathEditMode="relative" rAng="0" ptsTypes="AA">
                                      <p:cBhvr>
                                        <p:cTn id="52" dur="5000" fill="hold"/>
                                        <p:tgtEl>
                                          <p:spTgt spid="44"/>
                                        </p:tgtEl>
                                        <p:attrNameLst>
                                          <p:attrName>ppt_x</p:attrName>
                                          <p:attrName>ppt_y</p:attrName>
                                        </p:attrNameLst>
                                      </p:cBhvr>
                                      <p:rCtr x="-201" y="-190"/>
                                    </p:animMotion>
                                  </p:childTnLst>
                                </p:cTn>
                              </p:par>
                            </p:childTnLst>
                          </p:cTn>
                        </p:par>
                        <p:par>
                          <p:cTn id="53" fill="hold">
                            <p:stCondLst>
                              <p:cond delay="9000"/>
                            </p:stCondLst>
                            <p:childTnLst>
                              <p:par>
                                <p:cTn id="54" presetID="10" presetClass="entr" presetSubtype="0"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2000"/>
                                        <p:tgtEl>
                                          <p:spTgt spid="52"/>
                                        </p:tgtEl>
                                      </p:cBhvr>
                                    </p:animEffect>
                                  </p:childTnLst>
                                </p:cTn>
                              </p:par>
                            </p:childTnLst>
                          </p:cTn>
                        </p:par>
                        <p:par>
                          <p:cTn id="57" fill="hold">
                            <p:stCondLst>
                              <p:cond delay="11000"/>
                            </p:stCondLst>
                            <p:childTnLst>
                              <p:par>
                                <p:cTn id="58" presetID="10" presetClass="exit" presetSubtype="0" fill="hold" nodeType="afterEffect">
                                  <p:stCondLst>
                                    <p:cond delay="0"/>
                                  </p:stCondLst>
                                  <p:childTnLst>
                                    <p:animEffect transition="out" filter="fade">
                                      <p:cBhvr>
                                        <p:cTn id="59" dur="5000"/>
                                        <p:tgtEl>
                                          <p:spTgt spid="33"/>
                                        </p:tgtEl>
                                      </p:cBhvr>
                                    </p:animEffect>
                                    <p:set>
                                      <p:cBhvr>
                                        <p:cTn id="60" dur="1" fill="hold">
                                          <p:stCondLst>
                                            <p:cond delay="4999"/>
                                          </p:stCondLst>
                                        </p:cTn>
                                        <p:tgtEl>
                                          <p:spTgt spid="33"/>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0"/>
                                        <p:tgtEl>
                                          <p:spTgt spid="35"/>
                                        </p:tgtEl>
                                      </p:cBhvr>
                                    </p:animEffect>
                                    <p:set>
                                      <p:cBhvr>
                                        <p:cTn id="63" dur="1" fill="hold">
                                          <p:stCondLst>
                                            <p:cond delay="4999"/>
                                          </p:stCondLst>
                                        </p:cTn>
                                        <p:tgtEl>
                                          <p:spTgt spid="35"/>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0"/>
                                        <p:tgtEl>
                                          <p:spTgt spid="41"/>
                                        </p:tgtEl>
                                      </p:cBhvr>
                                    </p:animEffect>
                                    <p:set>
                                      <p:cBhvr>
                                        <p:cTn id="66" dur="1" fill="hold">
                                          <p:stCondLst>
                                            <p:cond delay="4999"/>
                                          </p:stCondLst>
                                        </p:cTn>
                                        <p:tgtEl>
                                          <p:spTgt spid="41"/>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0"/>
                                        <p:tgtEl>
                                          <p:spTgt spid="43"/>
                                        </p:tgtEl>
                                      </p:cBhvr>
                                    </p:animEffect>
                                    <p:set>
                                      <p:cBhvr>
                                        <p:cTn id="69" dur="1" fill="hold">
                                          <p:stCondLst>
                                            <p:cond delay="4999"/>
                                          </p:stCondLst>
                                        </p:cTn>
                                        <p:tgtEl>
                                          <p:spTgt spid="43"/>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0"/>
                                        <p:tgtEl>
                                          <p:spTgt spid="44"/>
                                        </p:tgtEl>
                                      </p:cBhvr>
                                    </p:animEffect>
                                    <p:set>
                                      <p:cBhvr>
                                        <p:cTn id="72" dur="1" fill="hold">
                                          <p:stCondLst>
                                            <p:cond delay="4999"/>
                                          </p:stCondLst>
                                        </p:cTn>
                                        <p:tgtEl>
                                          <p:spTgt spid="44"/>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0"/>
                                        <p:tgtEl>
                                          <p:spTgt spid="45"/>
                                        </p:tgtEl>
                                      </p:cBhvr>
                                    </p:animEffect>
                                    <p:set>
                                      <p:cBhvr>
                                        <p:cTn id="75" dur="1" fill="hold">
                                          <p:stCondLst>
                                            <p:cond delay="4999"/>
                                          </p:stCondLst>
                                        </p:cTn>
                                        <p:tgtEl>
                                          <p:spTgt spid="45"/>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0"/>
                                        <p:tgtEl>
                                          <p:spTgt spid="48"/>
                                        </p:tgtEl>
                                      </p:cBhvr>
                                    </p:animEffect>
                                    <p:set>
                                      <p:cBhvr>
                                        <p:cTn id="78" dur="1" fill="hold">
                                          <p:stCondLst>
                                            <p:cond delay="4999"/>
                                          </p:stCondLst>
                                        </p:cTn>
                                        <p:tgtEl>
                                          <p:spTgt spid="48"/>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0"/>
                                        <p:tgtEl>
                                          <p:spTgt spid="51"/>
                                        </p:tgtEl>
                                      </p:cBhvr>
                                    </p:animEffect>
                                    <p:set>
                                      <p:cBhvr>
                                        <p:cTn id="81" dur="1" fill="hold">
                                          <p:stCondLst>
                                            <p:cond delay="4999"/>
                                          </p:stCondLst>
                                        </p:cTn>
                                        <p:tgtEl>
                                          <p:spTgt spid="51"/>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0"/>
                                        <p:tgtEl>
                                          <p:spTgt spid="54"/>
                                        </p:tgtEl>
                                      </p:cBhvr>
                                    </p:animEffect>
                                    <p:set>
                                      <p:cBhvr>
                                        <p:cTn id="84" dur="1" fill="hold">
                                          <p:stCondLst>
                                            <p:cond delay="4999"/>
                                          </p:stCondLst>
                                        </p:cTn>
                                        <p:tgtEl>
                                          <p:spTgt spid="54"/>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0"/>
                                        <p:tgtEl>
                                          <p:spTgt spid="53"/>
                                        </p:tgtEl>
                                      </p:cBhvr>
                                    </p:animEffect>
                                    <p:set>
                                      <p:cBhvr>
                                        <p:cTn id="87" dur="1" fill="hold">
                                          <p:stCondLst>
                                            <p:cond delay="4999"/>
                                          </p:stCondLst>
                                        </p:cTn>
                                        <p:tgtEl>
                                          <p:spTgt spid="53"/>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0"/>
                                        <p:tgtEl>
                                          <p:spTgt spid="56"/>
                                        </p:tgtEl>
                                      </p:cBhvr>
                                    </p:animEffect>
                                    <p:set>
                                      <p:cBhvr>
                                        <p:cTn id="90" dur="1" fill="hold">
                                          <p:stCondLst>
                                            <p:cond delay="4999"/>
                                          </p:stCondLst>
                                        </p:cTn>
                                        <p:tgtEl>
                                          <p:spTgt spid="56"/>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0"/>
                                        <p:tgtEl>
                                          <p:spTgt spid="60"/>
                                        </p:tgtEl>
                                      </p:cBhvr>
                                    </p:animEffect>
                                    <p:set>
                                      <p:cBhvr>
                                        <p:cTn id="93" dur="1" fill="hold">
                                          <p:stCondLst>
                                            <p:cond delay="4999"/>
                                          </p:stCondLst>
                                        </p:cTn>
                                        <p:tgtEl>
                                          <p:spTgt spid="60"/>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0"/>
                                        <p:tgtEl>
                                          <p:spTgt spid="61"/>
                                        </p:tgtEl>
                                      </p:cBhvr>
                                    </p:animEffect>
                                    <p:set>
                                      <p:cBhvr>
                                        <p:cTn id="96" dur="1" fill="hold">
                                          <p:stCondLst>
                                            <p:cond delay="4999"/>
                                          </p:stCondLst>
                                        </p:cTn>
                                        <p:tgtEl>
                                          <p:spTgt spid="61"/>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0"/>
                                        <p:tgtEl>
                                          <p:spTgt spid="62"/>
                                        </p:tgtEl>
                                      </p:cBhvr>
                                    </p:animEffect>
                                    <p:set>
                                      <p:cBhvr>
                                        <p:cTn id="99" dur="1" fill="hold">
                                          <p:stCondLst>
                                            <p:cond delay="49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0"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49 - Δεξιό βέλος">
            <a:hlinkClick r:id="" action="ppaction://hlinkshowjump?jump=nextslide"/>
          </p:cNvPr>
          <p:cNvSpPr/>
          <p:nvPr/>
        </p:nvSpPr>
        <p:spPr>
          <a:xfrm>
            <a:off x="8189017"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Μπροστά</a:t>
            </a:r>
            <a:endParaRPr lang="el-GR" sz="1100" b="1" dirty="0">
              <a:solidFill>
                <a:schemeClr val="accent1">
                  <a:lumMod val="50000"/>
                </a:schemeClr>
              </a:solidFill>
            </a:endParaRPr>
          </a:p>
        </p:txBody>
      </p:sp>
      <p:sp>
        <p:nvSpPr>
          <p:cNvPr id="51" name="50 - Καμπύλο αριστερό βέλος">
            <a:hlinkClick r:id="" action="ppaction://hlinkshowjump?jump=firstslide"/>
          </p:cNvPr>
          <p:cNvSpPr/>
          <p:nvPr/>
        </p:nvSpPr>
        <p:spPr>
          <a:xfrm>
            <a:off x="6156176"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Αρχικές επιλογές</a:t>
            </a:r>
            <a:endParaRPr lang="el-GR" sz="1100" b="1" dirty="0">
              <a:solidFill>
                <a:schemeClr val="accent1">
                  <a:lumMod val="50000"/>
                </a:schemeClr>
              </a:solidFill>
            </a:endParaRPr>
          </a:p>
        </p:txBody>
      </p:sp>
      <p:sp>
        <p:nvSpPr>
          <p:cNvPr id="52" name="51 - Δεξιό βέλος">
            <a:hlinkClick r:id="" action="ppaction://hlinkshowjump?jump=previousslide"/>
          </p:cNvPr>
          <p:cNvSpPr/>
          <p:nvPr/>
        </p:nvSpPr>
        <p:spPr>
          <a:xfrm flipH="1">
            <a:off x="7164287"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Πίσω</a:t>
            </a:r>
            <a:endParaRPr lang="el-GR" sz="1100" b="1" dirty="0">
              <a:solidFill>
                <a:schemeClr val="accent1">
                  <a:lumMod val="50000"/>
                </a:schemeClr>
              </a:solidFill>
            </a:endParaRPr>
          </a:p>
        </p:txBody>
      </p:sp>
      <p:pic>
        <p:nvPicPr>
          <p:cNvPr id="62" name="61 - Εικόνα" descr="animal-tissue1.png"/>
          <p:cNvPicPr>
            <a:picLocks noChangeAspect="1"/>
          </p:cNvPicPr>
          <p:nvPr/>
        </p:nvPicPr>
        <p:blipFill>
          <a:blip r:embed="rId3" cstate="print"/>
          <a:stretch>
            <a:fillRect/>
          </a:stretch>
        </p:blipFill>
        <p:spPr>
          <a:xfrm>
            <a:off x="179512" y="1419622"/>
            <a:ext cx="4176464" cy="4176464"/>
          </a:xfrm>
          <a:prstGeom prst="rect">
            <a:avLst/>
          </a:prstGeom>
        </p:spPr>
      </p:pic>
      <p:pic>
        <p:nvPicPr>
          <p:cNvPr id="49" name="48 - Εικόνα" descr="animal-tissue-inflamation.png"/>
          <p:cNvPicPr>
            <a:picLocks noChangeAspect="1"/>
          </p:cNvPicPr>
          <p:nvPr/>
        </p:nvPicPr>
        <p:blipFill>
          <a:blip r:embed="rId4" cstate="print"/>
          <a:stretch>
            <a:fillRect/>
          </a:stretch>
        </p:blipFill>
        <p:spPr>
          <a:xfrm>
            <a:off x="179512" y="1419622"/>
            <a:ext cx="4176464" cy="4176464"/>
          </a:xfrm>
          <a:prstGeom prst="rect">
            <a:avLst/>
          </a:prstGeom>
        </p:spPr>
      </p:pic>
      <p:pic>
        <p:nvPicPr>
          <p:cNvPr id="53" name="52 - Εικόνα" descr="memory-cell.png"/>
          <p:cNvPicPr>
            <a:picLocks noChangeAspect="1"/>
          </p:cNvPicPr>
          <p:nvPr/>
        </p:nvPicPr>
        <p:blipFill>
          <a:blip r:embed="rId5" cstate="print"/>
          <a:stretch>
            <a:fillRect/>
          </a:stretch>
        </p:blipFill>
        <p:spPr>
          <a:xfrm>
            <a:off x="5796136" y="4155926"/>
            <a:ext cx="565887" cy="565887"/>
          </a:xfrm>
          <a:prstGeom prst="rect">
            <a:avLst/>
          </a:prstGeom>
        </p:spPr>
      </p:pic>
      <p:pic>
        <p:nvPicPr>
          <p:cNvPr id="54" name="53 - Εικόνα" descr="memory-cell.png"/>
          <p:cNvPicPr>
            <a:picLocks noChangeAspect="1"/>
          </p:cNvPicPr>
          <p:nvPr/>
        </p:nvPicPr>
        <p:blipFill>
          <a:blip r:embed="rId5" cstate="print"/>
          <a:stretch>
            <a:fillRect/>
          </a:stretch>
        </p:blipFill>
        <p:spPr>
          <a:xfrm>
            <a:off x="5508104" y="3291830"/>
            <a:ext cx="565887" cy="565887"/>
          </a:xfrm>
          <a:prstGeom prst="rect">
            <a:avLst/>
          </a:prstGeom>
        </p:spPr>
      </p:pic>
      <p:pic>
        <p:nvPicPr>
          <p:cNvPr id="56" name="55 - Εικόνα" descr="memory-cell.png"/>
          <p:cNvPicPr>
            <a:picLocks noChangeAspect="1"/>
          </p:cNvPicPr>
          <p:nvPr/>
        </p:nvPicPr>
        <p:blipFill>
          <a:blip r:embed="rId5" cstate="print"/>
          <a:stretch>
            <a:fillRect/>
          </a:stretch>
        </p:blipFill>
        <p:spPr>
          <a:xfrm>
            <a:off x="5364088" y="4577613"/>
            <a:ext cx="565887" cy="565887"/>
          </a:xfrm>
          <a:prstGeom prst="rect">
            <a:avLst/>
          </a:prstGeom>
        </p:spPr>
      </p:pic>
      <p:pic>
        <p:nvPicPr>
          <p:cNvPr id="60" name="59 - Εικόνα" descr="memory-cell.png"/>
          <p:cNvPicPr>
            <a:picLocks noChangeAspect="1"/>
          </p:cNvPicPr>
          <p:nvPr/>
        </p:nvPicPr>
        <p:blipFill>
          <a:blip r:embed="rId5" cstate="print"/>
          <a:stretch>
            <a:fillRect/>
          </a:stretch>
        </p:blipFill>
        <p:spPr>
          <a:xfrm>
            <a:off x="5796136" y="2859782"/>
            <a:ext cx="565887" cy="565887"/>
          </a:xfrm>
          <a:prstGeom prst="rect">
            <a:avLst/>
          </a:prstGeom>
        </p:spPr>
      </p:pic>
      <p:pic>
        <p:nvPicPr>
          <p:cNvPr id="61" name="60 - Εικόνα" descr="memory-cell.png"/>
          <p:cNvPicPr>
            <a:picLocks noChangeAspect="1"/>
          </p:cNvPicPr>
          <p:nvPr/>
        </p:nvPicPr>
        <p:blipFill>
          <a:blip r:embed="rId5" cstate="print"/>
          <a:stretch>
            <a:fillRect/>
          </a:stretch>
        </p:blipFill>
        <p:spPr>
          <a:xfrm>
            <a:off x="5580112" y="3723878"/>
            <a:ext cx="565887" cy="565887"/>
          </a:xfrm>
          <a:prstGeom prst="rect">
            <a:avLst/>
          </a:prstGeom>
        </p:spPr>
      </p:pic>
      <p:pic>
        <p:nvPicPr>
          <p:cNvPr id="24" name="23 - Εικόνα" descr="immune cell.png"/>
          <p:cNvPicPr>
            <a:picLocks noChangeAspect="1"/>
          </p:cNvPicPr>
          <p:nvPr/>
        </p:nvPicPr>
        <p:blipFill>
          <a:blip r:embed="rId6" cstate="print">
            <a:clrChange>
              <a:clrFrom>
                <a:srgbClr val="FFFFFF"/>
              </a:clrFrom>
              <a:clrTo>
                <a:srgbClr val="FFFFFF">
                  <a:alpha val="0"/>
                </a:srgbClr>
              </a:clrTo>
            </a:clrChange>
          </a:blip>
          <a:stretch>
            <a:fillRect/>
          </a:stretch>
        </p:blipFill>
        <p:spPr>
          <a:xfrm>
            <a:off x="5141391" y="3861221"/>
            <a:ext cx="510729" cy="510729"/>
          </a:xfrm>
          <a:prstGeom prst="rect">
            <a:avLst/>
          </a:prstGeom>
        </p:spPr>
      </p:pic>
      <p:pic>
        <p:nvPicPr>
          <p:cNvPr id="28" name="27 - Εικόνα" descr="immune cell.png"/>
          <p:cNvPicPr>
            <a:picLocks noChangeAspect="1"/>
          </p:cNvPicPr>
          <p:nvPr/>
        </p:nvPicPr>
        <p:blipFill>
          <a:blip r:embed="rId6" cstate="print">
            <a:clrChange>
              <a:clrFrom>
                <a:srgbClr val="FFFFFF"/>
              </a:clrFrom>
              <a:clrTo>
                <a:srgbClr val="FFFFFF">
                  <a:alpha val="0"/>
                </a:srgbClr>
              </a:clrTo>
            </a:clrChange>
          </a:blip>
          <a:stretch>
            <a:fillRect/>
          </a:stretch>
        </p:blipFill>
        <p:spPr>
          <a:xfrm>
            <a:off x="5069383" y="2853109"/>
            <a:ext cx="510729" cy="510729"/>
          </a:xfrm>
          <a:prstGeom prst="rect">
            <a:avLst/>
          </a:prstGeom>
        </p:spPr>
      </p:pic>
      <p:pic>
        <p:nvPicPr>
          <p:cNvPr id="31" name="30 - Εικόνα" descr="Τimmune cell.png"/>
          <p:cNvPicPr>
            <a:picLocks noChangeAspect="1"/>
          </p:cNvPicPr>
          <p:nvPr/>
        </p:nvPicPr>
        <p:blipFill>
          <a:blip r:embed="rId7" cstate="print">
            <a:clrChange>
              <a:clrFrom>
                <a:srgbClr val="FFFFFF"/>
              </a:clrFrom>
              <a:clrTo>
                <a:srgbClr val="FFFFFF">
                  <a:alpha val="0"/>
                </a:srgbClr>
              </a:clrTo>
            </a:clrChange>
          </a:blip>
          <a:stretch>
            <a:fillRect/>
          </a:stretch>
        </p:blipFill>
        <p:spPr>
          <a:xfrm>
            <a:off x="4925367" y="3357165"/>
            <a:ext cx="510729" cy="510729"/>
          </a:xfrm>
          <a:prstGeom prst="rect">
            <a:avLst/>
          </a:prstGeom>
        </p:spPr>
      </p:pic>
      <p:pic>
        <p:nvPicPr>
          <p:cNvPr id="32" name="31 - Εικόνα" descr="Τimmune cell.png"/>
          <p:cNvPicPr>
            <a:picLocks noChangeAspect="1"/>
          </p:cNvPicPr>
          <p:nvPr/>
        </p:nvPicPr>
        <p:blipFill>
          <a:blip r:embed="rId7" cstate="print">
            <a:clrChange>
              <a:clrFrom>
                <a:srgbClr val="FFFFFF"/>
              </a:clrFrom>
              <a:clrTo>
                <a:srgbClr val="FFFFFF">
                  <a:alpha val="0"/>
                </a:srgbClr>
              </a:clrTo>
            </a:clrChange>
          </a:blip>
          <a:stretch>
            <a:fillRect/>
          </a:stretch>
        </p:blipFill>
        <p:spPr>
          <a:xfrm>
            <a:off x="4853359" y="4365277"/>
            <a:ext cx="510729" cy="510729"/>
          </a:xfrm>
          <a:prstGeom prst="rect">
            <a:avLst/>
          </a:prstGeom>
        </p:spPr>
      </p:pic>
      <p:pic>
        <p:nvPicPr>
          <p:cNvPr id="33" name="32 - Εικόνα" descr="macrophage.png"/>
          <p:cNvPicPr>
            <a:picLocks noChangeAspect="1"/>
          </p:cNvPicPr>
          <p:nvPr/>
        </p:nvPicPr>
        <p:blipFill>
          <a:blip r:embed="rId8" cstate="print">
            <a:clrChange>
              <a:clrFrom>
                <a:srgbClr val="FFFFFF"/>
              </a:clrFrom>
              <a:clrTo>
                <a:srgbClr val="FFFFFF">
                  <a:alpha val="0"/>
                </a:srgbClr>
              </a:clrTo>
            </a:clrChange>
          </a:blip>
          <a:stretch>
            <a:fillRect/>
          </a:stretch>
        </p:blipFill>
        <p:spPr>
          <a:xfrm>
            <a:off x="4644008" y="2715766"/>
            <a:ext cx="516712" cy="516712"/>
          </a:xfrm>
          <a:prstGeom prst="rect">
            <a:avLst/>
          </a:prstGeom>
        </p:spPr>
      </p:pic>
      <p:pic>
        <p:nvPicPr>
          <p:cNvPr id="34" name="33 - Εικόνα" descr="macrophage.png"/>
          <p:cNvPicPr>
            <a:picLocks noChangeAspect="1"/>
          </p:cNvPicPr>
          <p:nvPr/>
        </p:nvPicPr>
        <p:blipFill>
          <a:blip r:embed="rId8" cstate="print">
            <a:clrChange>
              <a:clrFrom>
                <a:srgbClr val="FFFFFF"/>
              </a:clrFrom>
              <a:clrTo>
                <a:srgbClr val="FFFFFF">
                  <a:alpha val="0"/>
                </a:srgbClr>
              </a:clrTo>
            </a:clrChange>
          </a:blip>
          <a:stretch>
            <a:fillRect/>
          </a:stretch>
        </p:blipFill>
        <p:spPr>
          <a:xfrm>
            <a:off x="4499992" y="3363838"/>
            <a:ext cx="516712" cy="516712"/>
          </a:xfrm>
          <a:prstGeom prst="rect">
            <a:avLst/>
          </a:prstGeom>
        </p:spPr>
      </p:pic>
      <p:pic>
        <p:nvPicPr>
          <p:cNvPr id="35" name="34 - Εικόνα" descr="dendritic.png"/>
          <p:cNvPicPr>
            <a:picLocks noChangeAspect="1"/>
          </p:cNvPicPr>
          <p:nvPr/>
        </p:nvPicPr>
        <p:blipFill>
          <a:blip r:embed="rId9" cstate="print">
            <a:clrChange>
              <a:clrFrom>
                <a:srgbClr val="FFFFFF"/>
              </a:clrFrom>
              <a:clrTo>
                <a:srgbClr val="FFFFFF">
                  <a:alpha val="0"/>
                </a:srgbClr>
              </a:clrTo>
            </a:clrChange>
          </a:blip>
          <a:stretch>
            <a:fillRect/>
          </a:stretch>
        </p:blipFill>
        <p:spPr>
          <a:xfrm>
            <a:off x="4355976" y="4359294"/>
            <a:ext cx="516712" cy="516712"/>
          </a:xfrm>
          <a:prstGeom prst="rect">
            <a:avLst/>
          </a:prstGeom>
        </p:spPr>
      </p:pic>
      <p:pic>
        <p:nvPicPr>
          <p:cNvPr id="36" name="35 - Εικόνα" descr="dendritic.png"/>
          <p:cNvPicPr>
            <a:picLocks noChangeAspect="1"/>
          </p:cNvPicPr>
          <p:nvPr/>
        </p:nvPicPr>
        <p:blipFill>
          <a:blip r:embed="rId9" cstate="print">
            <a:clrChange>
              <a:clrFrom>
                <a:srgbClr val="FFFFFF"/>
              </a:clrFrom>
              <a:clrTo>
                <a:srgbClr val="FFFFFF">
                  <a:alpha val="0"/>
                </a:srgbClr>
              </a:clrTo>
            </a:clrChange>
          </a:blip>
          <a:stretch>
            <a:fillRect/>
          </a:stretch>
        </p:blipFill>
        <p:spPr>
          <a:xfrm>
            <a:off x="4644008" y="3795886"/>
            <a:ext cx="516712" cy="516712"/>
          </a:xfrm>
          <a:prstGeom prst="rect">
            <a:avLst/>
          </a:prstGeom>
        </p:spPr>
      </p:pic>
      <p:pic>
        <p:nvPicPr>
          <p:cNvPr id="37" name="36 - Εικόνα" descr="viruses.png"/>
          <p:cNvPicPr>
            <a:picLocks noChangeAspect="1"/>
          </p:cNvPicPr>
          <p:nvPr/>
        </p:nvPicPr>
        <p:blipFill>
          <a:blip r:embed="rId10" cstate="print">
            <a:clrChange>
              <a:clrFrom>
                <a:srgbClr val="FFFFFF"/>
              </a:clrFrom>
              <a:clrTo>
                <a:srgbClr val="FFFFFF">
                  <a:alpha val="0"/>
                </a:srgbClr>
              </a:clrTo>
            </a:clrChange>
          </a:blip>
          <a:srcRect l="40347" t="40347"/>
          <a:stretch>
            <a:fillRect/>
          </a:stretch>
        </p:blipFill>
        <p:spPr>
          <a:xfrm>
            <a:off x="5076056" y="3075806"/>
            <a:ext cx="106462" cy="106462"/>
          </a:xfrm>
          <a:prstGeom prst="rect">
            <a:avLst/>
          </a:prstGeom>
        </p:spPr>
      </p:pic>
      <p:pic>
        <p:nvPicPr>
          <p:cNvPr id="38" name="37 - Εικόνα" descr="viruses.png"/>
          <p:cNvPicPr>
            <a:picLocks noChangeAspect="1"/>
          </p:cNvPicPr>
          <p:nvPr/>
        </p:nvPicPr>
        <p:blipFill>
          <a:blip r:embed="rId10" cstate="print">
            <a:clrChange>
              <a:clrFrom>
                <a:srgbClr val="FFFFFF"/>
              </a:clrFrom>
              <a:clrTo>
                <a:srgbClr val="FFFFFF">
                  <a:alpha val="0"/>
                </a:srgbClr>
              </a:clrTo>
            </a:clrChange>
          </a:blip>
          <a:srcRect l="40347" t="40347"/>
          <a:stretch>
            <a:fillRect/>
          </a:stretch>
        </p:blipFill>
        <p:spPr>
          <a:xfrm>
            <a:off x="4932040" y="3435846"/>
            <a:ext cx="106462" cy="106462"/>
          </a:xfrm>
          <a:prstGeom prst="rect">
            <a:avLst/>
          </a:prstGeom>
        </p:spPr>
      </p:pic>
      <p:pic>
        <p:nvPicPr>
          <p:cNvPr id="39" name="38 - Εικόνα" descr="viruses.png"/>
          <p:cNvPicPr>
            <a:picLocks noChangeAspect="1"/>
          </p:cNvPicPr>
          <p:nvPr/>
        </p:nvPicPr>
        <p:blipFill>
          <a:blip r:embed="rId10" cstate="print">
            <a:clrChange>
              <a:clrFrom>
                <a:srgbClr val="FFFFFF"/>
              </a:clrFrom>
              <a:clrTo>
                <a:srgbClr val="FFFFFF">
                  <a:alpha val="0"/>
                </a:srgbClr>
              </a:clrTo>
            </a:clrChange>
          </a:blip>
          <a:srcRect l="40347" t="40347"/>
          <a:stretch>
            <a:fillRect/>
          </a:stretch>
        </p:blipFill>
        <p:spPr>
          <a:xfrm>
            <a:off x="5076056" y="4155926"/>
            <a:ext cx="106462" cy="106462"/>
          </a:xfrm>
          <a:prstGeom prst="rect">
            <a:avLst/>
          </a:prstGeom>
        </p:spPr>
      </p:pic>
      <p:pic>
        <p:nvPicPr>
          <p:cNvPr id="40" name="39 - Εικόνα" descr="viruses.png"/>
          <p:cNvPicPr>
            <a:picLocks noChangeAspect="1"/>
          </p:cNvPicPr>
          <p:nvPr/>
        </p:nvPicPr>
        <p:blipFill>
          <a:blip r:embed="rId10" cstate="print">
            <a:clrChange>
              <a:clrFrom>
                <a:srgbClr val="FFFFFF"/>
              </a:clrFrom>
              <a:clrTo>
                <a:srgbClr val="FFFFFF">
                  <a:alpha val="0"/>
                </a:srgbClr>
              </a:clrTo>
            </a:clrChange>
          </a:blip>
          <a:srcRect l="40347" t="40347"/>
          <a:stretch>
            <a:fillRect/>
          </a:stretch>
        </p:blipFill>
        <p:spPr>
          <a:xfrm>
            <a:off x="4788024" y="4515966"/>
            <a:ext cx="106462" cy="106462"/>
          </a:xfrm>
          <a:prstGeom prst="rect">
            <a:avLst/>
          </a:prstGeom>
        </p:spPr>
      </p:pic>
      <p:sp>
        <p:nvSpPr>
          <p:cNvPr id="42" name="41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42 - TextBox"/>
          <p:cNvSpPr txBox="1"/>
          <p:nvPr/>
        </p:nvSpPr>
        <p:spPr>
          <a:xfrm>
            <a:off x="504056" y="896402"/>
            <a:ext cx="8172400" cy="523220"/>
          </a:xfrm>
          <a:prstGeom prst="rect">
            <a:avLst/>
          </a:prstGeom>
          <a:noFill/>
        </p:spPr>
        <p:txBody>
          <a:bodyPr wrap="square" rtlCol="0">
            <a:spAutoFit/>
          </a:bodyPr>
          <a:lstStyle/>
          <a:p>
            <a:pPr algn="ctr"/>
            <a:r>
              <a:rPr lang="el-GR" sz="1400" dirty="0" smtClean="0"/>
              <a:t>Η λοίμωξη έχει αντιμετωπιστεί και οι παθογόνοι μικροοργανισμοί έχουν καταπολεμηθεί με επιτυχία. Η διαδικασία αυτή παίρνει συνήθως 10-20 ημέρες.</a:t>
            </a:r>
          </a:p>
        </p:txBody>
      </p:sp>
      <p:sp>
        <p:nvSpPr>
          <p:cNvPr id="44" name="1 - Τίτλος"/>
          <p:cNvSpPr>
            <a:spLocks noGrp="1"/>
          </p:cNvSpPr>
          <p:nvPr>
            <p:ph type="title"/>
          </p:nvPr>
        </p:nvSpPr>
        <p:spPr>
          <a:xfrm>
            <a:off x="323528" y="-20538"/>
            <a:ext cx="8507288" cy="857250"/>
          </a:xfrm>
        </p:spPr>
        <p:txBody>
          <a:bodyPr>
            <a:normAutofit/>
          </a:bodyPr>
          <a:lstStyle/>
          <a:p>
            <a:r>
              <a:rPr lang="el-GR" sz="2400" dirty="0" smtClean="0"/>
              <a:t>Μόλυνση από ιούς (6/7)</a:t>
            </a:r>
            <a:endParaRPr lang="el-GR" sz="2400" dirty="0"/>
          </a:p>
        </p:txBody>
      </p:sp>
      <p:sp>
        <p:nvSpPr>
          <p:cNvPr id="45" name="44 - Στρογγυλεμένο ορθογώνιο"/>
          <p:cNvSpPr/>
          <p:nvPr/>
        </p:nvSpPr>
        <p:spPr>
          <a:xfrm>
            <a:off x="3203848" y="2427734"/>
            <a:ext cx="1944216"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000" dirty="0" smtClean="0"/>
              <a:t>Παραγωγή κυττάρων μνήμης</a:t>
            </a:r>
          </a:p>
        </p:txBody>
      </p:sp>
      <p:sp>
        <p:nvSpPr>
          <p:cNvPr id="46" name="45 - Στρογγυλεμένο ορθογώνιο"/>
          <p:cNvSpPr/>
          <p:nvPr/>
        </p:nvSpPr>
        <p:spPr>
          <a:xfrm>
            <a:off x="3203848" y="1851670"/>
            <a:ext cx="1944216"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000" dirty="0" smtClean="0"/>
              <a:t>Ειδική ανοσολογική απόκριση </a:t>
            </a:r>
          </a:p>
          <a:p>
            <a:pPr algn="ctr"/>
            <a:r>
              <a:rPr lang="el-GR" sz="1000" dirty="0" smtClean="0"/>
              <a:t>(εξειδικευμένη για κάθε είδος παθογόνου)</a:t>
            </a:r>
            <a:endParaRPr lang="en-US" sz="1000" dirty="0" smtClean="0"/>
          </a:p>
        </p:txBody>
      </p:sp>
      <p:sp>
        <p:nvSpPr>
          <p:cNvPr id="47" name="46 - TextBox"/>
          <p:cNvSpPr txBox="1"/>
          <p:nvPr/>
        </p:nvSpPr>
        <p:spPr>
          <a:xfrm>
            <a:off x="5148064" y="1403940"/>
            <a:ext cx="3995936" cy="1815882"/>
          </a:xfrm>
          <a:prstGeom prst="rect">
            <a:avLst/>
          </a:prstGeom>
          <a:noFill/>
        </p:spPr>
        <p:txBody>
          <a:bodyPr wrap="square" rtlCol="0">
            <a:spAutoFit/>
          </a:bodyPr>
          <a:lstStyle/>
          <a:p>
            <a:pPr algn="ctr"/>
            <a:r>
              <a:rPr lang="el-GR" sz="1400" dirty="0" smtClean="0"/>
              <a:t>Τα Β</a:t>
            </a:r>
            <a:r>
              <a:rPr lang="en-US" sz="1400" dirty="0" smtClean="0"/>
              <a:t> </a:t>
            </a:r>
            <a:r>
              <a:rPr lang="el-GR" sz="1400" dirty="0" smtClean="0"/>
              <a:t>λεμφοκύτταρα μαζί με τα Τ</a:t>
            </a:r>
            <a:r>
              <a:rPr lang="en-US" sz="1400" dirty="0" smtClean="0"/>
              <a:t> </a:t>
            </a:r>
            <a:r>
              <a:rPr lang="el-GR" sz="1400" dirty="0" smtClean="0"/>
              <a:t>λεμφοκύτταρα παράλληλα δίνουν την εντολή δημιουργίας ενός μικρού αριθμού κυττάρων μνήμης εξειδικευμένα ενάντια στα συγκεκριμένα παθογόνα. Δουλειά τους είναι να παραμείνουν στο σώμα και να «θυμούνται» τα συγκεκριμένα παθογόνα, ώστε αν ξαναμπούν στον οργανισμό να τα αντιμετωπίσουν πολύ πιο γρήγορα.</a:t>
            </a:r>
          </a:p>
        </p:txBody>
      </p:sp>
      <p:sp>
        <p:nvSpPr>
          <p:cNvPr id="48" name="47 - TextBox"/>
          <p:cNvSpPr txBox="1"/>
          <p:nvPr/>
        </p:nvSpPr>
        <p:spPr>
          <a:xfrm>
            <a:off x="6084168" y="3274407"/>
            <a:ext cx="3059832" cy="1169551"/>
          </a:xfrm>
          <a:prstGeom prst="rect">
            <a:avLst/>
          </a:prstGeom>
          <a:noFill/>
        </p:spPr>
        <p:txBody>
          <a:bodyPr wrap="square" rtlCol="0">
            <a:spAutoFit/>
          </a:bodyPr>
          <a:lstStyle/>
          <a:p>
            <a:pPr algn="ctr"/>
            <a:r>
              <a:rPr lang="el-GR" sz="1400" dirty="0" smtClean="0"/>
              <a:t>Τα μολυσμένα κύτταρα του ιστού καταστρέφονται και αντικαθιστώνται από νέα υγιή κύτταρα. Ο τραυματισμένος ιστός μετά από λίγες επουλώνεται.</a:t>
            </a:r>
            <a:endParaRPr lang="en-US" sz="1400" dirty="0" smtClean="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2000"/>
                                        <p:tgtEl>
                                          <p:spTgt spid="4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3000"/>
                                        <p:tgtEl>
                                          <p:spTgt spid="53"/>
                                        </p:tgtEl>
                                      </p:cBhvr>
                                    </p:animEffect>
                                  </p:childTnLst>
                                </p:cTn>
                              </p:par>
                              <p:par>
                                <p:cTn id="16" presetID="10" presetClass="entr" presetSubtype="0"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3000"/>
                                        <p:tgtEl>
                                          <p:spTgt spid="54"/>
                                        </p:tgtEl>
                                      </p:cBhvr>
                                    </p:animEffect>
                                  </p:childTnLst>
                                </p:cTn>
                              </p:par>
                              <p:par>
                                <p:cTn id="19" presetID="10"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3000"/>
                                        <p:tgtEl>
                                          <p:spTgt spid="56"/>
                                        </p:tgtEl>
                                      </p:cBhvr>
                                    </p:animEffect>
                                  </p:childTnLst>
                                </p:cTn>
                              </p:par>
                              <p:par>
                                <p:cTn id="22" presetID="10" presetClass="entr" presetSubtype="0" fill="hold" nodeType="with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3000"/>
                                        <p:tgtEl>
                                          <p:spTgt spid="60"/>
                                        </p:tgtEl>
                                      </p:cBhvr>
                                    </p:animEffect>
                                  </p:childTnLst>
                                </p:cTn>
                              </p:par>
                              <p:par>
                                <p:cTn id="25" presetID="10"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3000"/>
                                        <p:tgtEl>
                                          <p:spTgt spid="61"/>
                                        </p:tgtEl>
                                      </p:cBhvr>
                                    </p:animEffect>
                                  </p:childTnLst>
                                </p:cTn>
                              </p:par>
                            </p:childTnLst>
                          </p:cTn>
                        </p:par>
                        <p:par>
                          <p:cTn id="28" fill="hold">
                            <p:stCondLst>
                              <p:cond delay="7000"/>
                            </p:stCondLst>
                            <p:childTnLst>
                              <p:par>
                                <p:cTn id="29" presetID="10"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2000"/>
                                        <p:tgtEl>
                                          <p:spTgt spid="45"/>
                                        </p:tgtEl>
                                      </p:cBhvr>
                                    </p:animEffect>
                                  </p:childTnLst>
                                </p:cTn>
                              </p:par>
                            </p:childTnLst>
                          </p:cTn>
                        </p:par>
                        <p:par>
                          <p:cTn id="32" fill="hold">
                            <p:stCondLst>
                              <p:cond delay="9000"/>
                            </p:stCondLst>
                            <p:childTnLst>
                              <p:par>
                                <p:cTn id="33" presetID="10" presetClass="exit" presetSubtype="0" fill="hold" nodeType="afterEffect">
                                  <p:stCondLst>
                                    <p:cond delay="0"/>
                                  </p:stCondLst>
                                  <p:childTnLst>
                                    <p:animEffect transition="out" filter="fade">
                                      <p:cBhvr>
                                        <p:cTn id="34" dur="3000"/>
                                        <p:tgtEl>
                                          <p:spTgt spid="24"/>
                                        </p:tgtEl>
                                      </p:cBhvr>
                                    </p:animEffect>
                                    <p:set>
                                      <p:cBhvr>
                                        <p:cTn id="35" dur="1" fill="hold">
                                          <p:stCondLst>
                                            <p:cond delay="2999"/>
                                          </p:stCondLst>
                                        </p:cTn>
                                        <p:tgtEl>
                                          <p:spTgt spid="2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3000"/>
                                        <p:tgtEl>
                                          <p:spTgt spid="28"/>
                                        </p:tgtEl>
                                      </p:cBhvr>
                                    </p:animEffect>
                                    <p:set>
                                      <p:cBhvr>
                                        <p:cTn id="38" dur="1" fill="hold">
                                          <p:stCondLst>
                                            <p:cond delay="2999"/>
                                          </p:stCondLst>
                                        </p:cTn>
                                        <p:tgtEl>
                                          <p:spTgt spid="2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3000"/>
                                        <p:tgtEl>
                                          <p:spTgt spid="31"/>
                                        </p:tgtEl>
                                      </p:cBhvr>
                                    </p:animEffect>
                                    <p:set>
                                      <p:cBhvr>
                                        <p:cTn id="41" dur="1" fill="hold">
                                          <p:stCondLst>
                                            <p:cond delay="2999"/>
                                          </p:stCondLst>
                                        </p:cTn>
                                        <p:tgtEl>
                                          <p:spTgt spid="3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3000"/>
                                        <p:tgtEl>
                                          <p:spTgt spid="32"/>
                                        </p:tgtEl>
                                      </p:cBhvr>
                                    </p:animEffect>
                                    <p:set>
                                      <p:cBhvr>
                                        <p:cTn id="44" dur="1" fill="hold">
                                          <p:stCondLst>
                                            <p:cond delay="2999"/>
                                          </p:stCondLst>
                                        </p:cTn>
                                        <p:tgtEl>
                                          <p:spTgt spid="3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3000"/>
                                        <p:tgtEl>
                                          <p:spTgt spid="33"/>
                                        </p:tgtEl>
                                      </p:cBhvr>
                                    </p:animEffect>
                                    <p:set>
                                      <p:cBhvr>
                                        <p:cTn id="47" dur="1" fill="hold">
                                          <p:stCondLst>
                                            <p:cond delay="2999"/>
                                          </p:stCondLst>
                                        </p:cTn>
                                        <p:tgtEl>
                                          <p:spTgt spid="33"/>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3000"/>
                                        <p:tgtEl>
                                          <p:spTgt spid="34"/>
                                        </p:tgtEl>
                                      </p:cBhvr>
                                    </p:animEffect>
                                    <p:set>
                                      <p:cBhvr>
                                        <p:cTn id="50" dur="1" fill="hold">
                                          <p:stCondLst>
                                            <p:cond delay="2999"/>
                                          </p:stCondLst>
                                        </p:cTn>
                                        <p:tgtEl>
                                          <p:spTgt spid="34"/>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3000"/>
                                        <p:tgtEl>
                                          <p:spTgt spid="35"/>
                                        </p:tgtEl>
                                      </p:cBhvr>
                                    </p:animEffect>
                                    <p:set>
                                      <p:cBhvr>
                                        <p:cTn id="53" dur="1" fill="hold">
                                          <p:stCondLst>
                                            <p:cond delay="2999"/>
                                          </p:stCondLst>
                                        </p:cTn>
                                        <p:tgtEl>
                                          <p:spTgt spid="35"/>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3000"/>
                                        <p:tgtEl>
                                          <p:spTgt spid="36"/>
                                        </p:tgtEl>
                                      </p:cBhvr>
                                    </p:animEffect>
                                    <p:set>
                                      <p:cBhvr>
                                        <p:cTn id="56" dur="1" fill="hold">
                                          <p:stCondLst>
                                            <p:cond delay="2999"/>
                                          </p:stCondLst>
                                        </p:cTn>
                                        <p:tgtEl>
                                          <p:spTgt spid="3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3000"/>
                                        <p:tgtEl>
                                          <p:spTgt spid="37"/>
                                        </p:tgtEl>
                                      </p:cBhvr>
                                    </p:animEffect>
                                    <p:set>
                                      <p:cBhvr>
                                        <p:cTn id="59" dur="1" fill="hold">
                                          <p:stCondLst>
                                            <p:cond delay="2999"/>
                                          </p:stCondLst>
                                        </p:cTn>
                                        <p:tgtEl>
                                          <p:spTgt spid="3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3000"/>
                                        <p:tgtEl>
                                          <p:spTgt spid="38"/>
                                        </p:tgtEl>
                                      </p:cBhvr>
                                    </p:animEffect>
                                    <p:set>
                                      <p:cBhvr>
                                        <p:cTn id="62" dur="1" fill="hold">
                                          <p:stCondLst>
                                            <p:cond delay="2999"/>
                                          </p:stCondLst>
                                        </p:cTn>
                                        <p:tgtEl>
                                          <p:spTgt spid="38"/>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3000"/>
                                        <p:tgtEl>
                                          <p:spTgt spid="39"/>
                                        </p:tgtEl>
                                      </p:cBhvr>
                                    </p:animEffect>
                                    <p:set>
                                      <p:cBhvr>
                                        <p:cTn id="65" dur="1" fill="hold">
                                          <p:stCondLst>
                                            <p:cond delay="2999"/>
                                          </p:stCondLst>
                                        </p:cTn>
                                        <p:tgtEl>
                                          <p:spTgt spid="39"/>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3000"/>
                                        <p:tgtEl>
                                          <p:spTgt spid="40"/>
                                        </p:tgtEl>
                                      </p:cBhvr>
                                    </p:animEffect>
                                    <p:set>
                                      <p:cBhvr>
                                        <p:cTn id="68" dur="1" fill="hold">
                                          <p:stCondLst>
                                            <p:cond delay="2999"/>
                                          </p:stCondLst>
                                        </p:cTn>
                                        <p:tgtEl>
                                          <p:spTgt spid="40"/>
                                        </p:tgtEl>
                                        <p:attrNameLst>
                                          <p:attrName>style.visibility</p:attrName>
                                        </p:attrNameLst>
                                      </p:cBhvr>
                                      <p:to>
                                        <p:strVal val="hidden"/>
                                      </p:to>
                                    </p:set>
                                  </p:childTnLst>
                                </p:cTn>
                              </p:par>
                            </p:childTnLst>
                          </p:cTn>
                        </p:par>
                        <p:par>
                          <p:cTn id="69" fill="hold">
                            <p:stCondLst>
                              <p:cond delay="12000"/>
                            </p:stCondLst>
                            <p:childTnLst>
                              <p:par>
                                <p:cTn id="70" presetID="1"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par>
                          <p:cTn id="72" fill="hold">
                            <p:stCondLst>
                              <p:cond delay="12000"/>
                            </p:stCondLst>
                            <p:childTnLst>
                              <p:par>
                                <p:cTn id="73" presetID="10" presetClass="exit" presetSubtype="0" fill="hold" nodeType="afterEffect">
                                  <p:stCondLst>
                                    <p:cond delay="0"/>
                                  </p:stCondLst>
                                  <p:childTnLst>
                                    <p:animEffect transition="out" filter="fade">
                                      <p:cBhvr>
                                        <p:cTn id="74" dur="5000"/>
                                        <p:tgtEl>
                                          <p:spTgt spid="49"/>
                                        </p:tgtEl>
                                      </p:cBhvr>
                                    </p:animEffect>
                                    <p:set>
                                      <p:cBhvr>
                                        <p:cTn id="75" dur="1" fill="hold">
                                          <p:stCondLst>
                                            <p:cond delay="4999"/>
                                          </p:stCondLst>
                                        </p:cTn>
                                        <p:tgtEl>
                                          <p:spTgt spid="49"/>
                                        </p:tgtEl>
                                        <p:attrNameLst>
                                          <p:attrName>style.visibility</p:attrName>
                                        </p:attrNameLst>
                                      </p:cBhvr>
                                      <p:to>
                                        <p:strVal val="hidden"/>
                                      </p:to>
                                    </p:set>
                                  </p:childTnLst>
                                </p:cTn>
                              </p:par>
                              <p:par>
                                <p:cTn id="76" presetID="10"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 TextBox"/>
          <p:cNvSpPr txBox="1"/>
          <p:nvPr/>
        </p:nvSpPr>
        <p:spPr>
          <a:xfrm>
            <a:off x="0" y="926599"/>
            <a:ext cx="9144000" cy="830997"/>
          </a:xfrm>
          <a:prstGeom prst="rect">
            <a:avLst/>
          </a:prstGeom>
          <a:noFill/>
        </p:spPr>
        <p:txBody>
          <a:bodyPr wrap="square" rtlCol="0">
            <a:spAutoFit/>
          </a:bodyPr>
          <a:lstStyle/>
          <a:p>
            <a:pPr marL="228600" indent="-228600"/>
            <a:r>
              <a:rPr lang="el-GR" sz="1200" dirty="0" smtClean="0"/>
              <a:t>1.	Με ποιον από τους παρακάτω τρόπους βλάπτονται τα ανθρώπινα κύτταρα από τους ιούς;</a:t>
            </a:r>
          </a:p>
          <a:p>
            <a:pPr marL="685800" lvl="1" indent="-228600">
              <a:buFont typeface="+mj-lt"/>
              <a:buAutoNum type="alphaLcPeriod"/>
            </a:pPr>
            <a:r>
              <a:rPr lang="el-GR" sz="1200" dirty="0" smtClean="0"/>
              <a:t>Οι ιοί αναπαράγονται μέσα στα ανθρώπινα κύτταρα και τα βλάπτουν. </a:t>
            </a:r>
          </a:p>
          <a:p>
            <a:pPr marL="685800" lvl="1" indent="-228600">
              <a:buFont typeface="+mj-lt"/>
              <a:buAutoNum type="alphaLcPeriod"/>
            </a:pPr>
            <a:r>
              <a:rPr lang="el-GR" sz="1200" dirty="0" smtClean="0"/>
              <a:t>Οι ιοί </a:t>
            </a:r>
            <a:r>
              <a:rPr lang="el-GR" sz="1200" dirty="0" err="1" smtClean="0"/>
              <a:t>φαγοκυτταρώνουν</a:t>
            </a:r>
            <a:r>
              <a:rPr lang="el-GR" sz="1200" dirty="0" smtClean="0"/>
              <a:t> τα κύτταρα του ανοσοποιητικού συστήματος.</a:t>
            </a:r>
          </a:p>
          <a:p>
            <a:pPr marL="685800" lvl="1" indent="-228600">
              <a:buFont typeface="+mj-lt"/>
              <a:buAutoNum type="alphaLcPeriod"/>
            </a:pPr>
            <a:r>
              <a:rPr lang="el-GR" sz="1200" dirty="0" smtClean="0"/>
              <a:t>Οι ιοί παράγουν τοξικές ουσίες</a:t>
            </a:r>
            <a:r>
              <a:rPr lang="en-US" sz="1200" dirty="0" smtClean="0"/>
              <a:t>, </a:t>
            </a:r>
            <a:r>
              <a:rPr lang="el-GR" sz="1200" dirty="0" smtClean="0"/>
              <a:t>οι οποίες παρεμποδίζουν τη λειτουργία του οργανισμού.</a:t>
            </a:r>
            <a:endParaRPr lang="el-GR" sz="2400" b="1" dirty="0" smtClean="0">
              <a:solidFill>
                <a:srgbClr val="00B050"/>
              </a:solidFill>
            </a:endParaRPr>
          </a:p>
        </p:txBody>
      </p:sp>
      <p:sp>
        <p:nvSpPr>
          <p:cNvPr id="12" name="11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 - Τίτλος"/>
          <p:cNvSpPr>
            <a:spLocks noGrp="1"/>
          </p:cNvSpPr>
          <p:nvPr>
            <p:ph type="title"/>
          </p:nvPr>
        </p:nvSpPr>
        <p:spPr>
          <a:xfrm>
            <a:off x="323528" y="-20538"/>
            <a:ext cx="8507288" cy="857250"/>
          </a:xfrm>
        </p:spPr>
        <p:txBody>
          <a:bodyPr>
            <a:normAutofit/>
          </a:bodyPr>
          <a:lstStyle/>
          <a:p>
            <a:r>
              <a:rPr lang="el-GR" sz="2400" dirty="0" smtClean="0"/>
              <a:t>Μόλυνση από ιούς (7/7)</a:t>
            </a:r>
            <a:endParaRPr lang="el-GR" sz="2400" dirty="0"/>
          </a:p>
        </p:txBody>
      </p:sp>
      <p:sp>
        <p:nvSpPr>
          <p:cNvPr id="15" name="14 - TextBox"/>
          <p:cNvSpPr txBox="1"/>
          <p:nvPr/>
        </p:nvSpPr>
        <p:spPr>
          <a:xfrm>
            <a:off x="0" y="2100793"/>
            <a:ext cx="9144000" cy="830997"/>
          </a:xfrm>
          <a:prstGeom prst="rect">
            <a:avLst/>
          </a:prstGeom>
          <a:noFill/>
        </p:spPr>
        <p:txBody>
          <a:bodyPr wrap="square" rtlCol="0">
            <a:spAutoFit/>
          </a:bodyPr>
          <a:lstStyle/>
          <a:p>
            <a:pPr marL="228600" indent="-228600"/>
            <a:r>
              <a:rPr lang="el-GR" sz="1200" dirty="0" smtClean="0"/>
              <a:t>2.	Ποιο από τα παρακάτω είδη κυττάρων του ανοσοποιητικού συστήματος συμμετέχει στη φαγοκυττάρωση;</a:t>
            </a:r>
          </a:p>
          <a:p>
            <a:pPr marL="685800" lvl="1" indent="-228600">
              <a:buFont typeface="+mj-lt"/>
              <a:buAutoNum type="alphaLcPeriod"/>
            </a:pPr>
            <a:r>
              <a:rPr lang="el-GR" sz="1200" dirty="0" smtClean="0"/>
              <a:t>Τα </a:t>
            </a:r>
            <a:r>
              <a:rPr lang="el-GR" sz="1200" dirty="0" err="1" smtClean="0"/>
              <a:t>μακροφάγα</a:t>
            </a:r>
            <a:r>
              <a:rPr lang="el-GR" sz="1200" dirty="0" smtClean="0"/>
              <a:t>.</a:t>
            </a:r>
          </a:p>
          <a:p>
            <a:pPr marL="685800" lvl="1" indent="-228600">
              <a:buFont typeface="+mj-lt"/>
              <a:buAutoNum type="alphaLcPeriod"/>
            </a:pPr>
            <a:r>
              <a:rPr lang="el-GR" sz="1200" dirty="0" smtClean="0"/>
              <a:t>Τα κύτταρα μνήμης.</a:t>
            </a:r>
          </a:p>
          <a:p>
            <a:pPr marL="685800" lvl="1" indent="-228600">
              <a:buFont typeface="+mj-lt"/>
              <a:buAutoNum type="alphaLcPeriod"/>
            </a:pPr>
            <a:r>
              <a:rPr lang="el-GR" sz="1200" dirty="0" smtClean="0"/>
              <a:t>Τα Β</a:t>
            </a:r>
            <a:r>
              <a:rPr lang="en-US" sz="1200" dirty="0" smtClean="0"/>
              <a:t> </a:t>
            </a:r>
            <a:r>
              <a:rPr lang="el-GR" sz="1200" dirty="0" smtClean="0"/>
              <a:t>λεμφοκύτταρα.</a:t>
            </a:r>
          </a:p>
        </p:txBody>
      </p:sp>
      <p:sp>
        <p:nvSpPr>
          <p:cNvPr id="16" name="15 - TextBox"/>
          <p:cNvSpPr txBox="1"/>
          <p:nvPr/>
        </p:nvSpPr>
        <p:spPr>
          <a:xfrm>
            <a:off x="0" y="3291830"/>
            <a:ext cx="9144000" cy="830997"/>
          </a:xfrm>
          <a:prstGeom prst="rect">
            <a:avLst/>
          </a:prstGeom>
          <a:noFill/>
        </p:spPr>
        <p:txBody>
          <a:bodyPr wrap="square" rtlCol="0">
            <a:spAutoFit/>
          </a:bodyPr>
          <a:lstStyle/>
          <a:p>
            <a:pPr marL="228600" indent="-228600"/>
            <a:r>
              <a:rPr lang="el-GR" sz="1200" dirty="0" smtClean="0"/>
              <a:t>3.	Ποιο από τα παρακάτω είναι υπεύθυνο για τη διατήρηση της ανοσίας σε βάθος χρόνου;</a:t>
            </a:r>
          </a:p>
          <a:p>
            <a:pPr marL="685800" lvl="1" indent="-228600">
              <a:buFont typeface="+mj-lt"/>
              <a:buAutoNum type="alphaLcPeriod"/>
            </a:pPr>
            <a:r>
              <a:rPr lang="el-GR" sz="1200" dirty="0" smtClean="0"/>
              <a:t>Τα </a:t>
            </a:r>
            <a:r>
              <a:rPr lang="el-GR" sz="1200" dirty="0" err="1" smtClean="0"/>
              <a:t>δενδριτικά</a:t>
            </a:r>
            <a:r>
              <a:rPr lang="el-GR" sz="1200" dirty="0" smtClean="0"/>
              <a:t> κύτταρα.</a:t>
            </a:r>
          </a:p>
          <a:p>
            <a:pPr marL="685800" lvl="1" indent="-228600">
              <a:buFont typeface="+mj-lt"/>
              <a:buAutoNum type="alphaLcPeriod"/>
            </a:pPr>
            <a:r>
              <a:rPr lang="el-GR" sz="1200" dirty="0" smtClean="0"/>
              <a:t>Τα αντισώματα. </a:t>
            </a:r>
          </a:p>
          <a:p>
            <a:pPr marL="685800" lvl="1" indent="-228600">
              <a:buFont typeface="+mj-lt"/>
              <a:buAutoNum type="alphaLcPeriod"/>
            </a:pPr>
            <a:r>
              <a:rPr lang="el-GR" sz="1200" dirty="0" smtClean="0"/>
              <a:t>Τα κύτταρα μνήμης.</a:t>
            </a:r>
          </a:p>
        </p:txBody>
      </p:sp>
      <p:sp>
        <p:nvSpPr>
          <p:cNvPr id="17" name="16 - TextBox">
            <a:hlinkClick r:id="" action="ppaction://hlinkshowjump?jump=nextslide"/>
          </p:cNvPr>
          <p:cNvSpPr txBox="1"/>
          <p:nvPr/>
        </p:nvSpPr>
        <p:spPr>
          <a:xfrm>
            <a:off x="7020272" y="987574"/>
            <a:ext cx="1944216" cy="276999"/>
          </a:xfrm>
          <a:prstGeom prst="rect">
            <a:avLst/>
          </a:prstGeom>
          <a:solidFill>
            <a:schemeClr val="accent6">
              <a:lumMod val="60000"/>
              <a:lumOff val="40000"/>
            </a:schemeClr>
          </a:solidFill>
          <a:ln>
            <a:solidFill>
              <a:schemeClr val="accent6">
                <a:lumMod val="50000"/>
              </a:schemeClr>
            </a:solidFill>
          </a:ln>
        </p:spPr>
        <p:txBody>
          <a:bodyPr wrap="square" rtlCol="0">
            <a:spAutoFit/>
          </a:bodyPr>
          <a:lstStyle/>
          <a:p>
            <a:pPr algn="ctr"/>
            <a:r>
              <a:rPr lang="el-GR" sz="1200" dirty="0" smtClean="0"/>
              <a:t>Εμφάνιση απαντήσεων</a:t>
            </a:r>
            <a:endParaRPr lang="el-GR" sz="1200" dirty="0"/>
          </a:p>
        </p:txBody>
      </p:sp>
      <p:sp>
        <p:nvSpPr>
          <p:cNvPr id="18" name="17 - Δεξιό βέλος"/>
          <p:cNvSpPr/>
          <p:nvPr/>
        </p:nvSpPr>
        <p:spPr>
          <a:xfrm>
            <a:off x="8045001" y="4587974"/>
            <a:ext cx="847479" cy="221563"/>
          </a:xfrm>
          <a:prstGeom prst="rightArrow">
            <a:avLst/>
          </a:prstGeom>
          <a:solidFill>
            <a:schemeClr val="accent1">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r>
              <a:rPr lang="el-GR" sz="1100" b="1" dirty="0" smtClean="0">
                <a:solidFill>
                  <a:schemeClr val="accent1">
                    <a:lumMod val="40000"/>
                    <a:lumOff val="60000"/>
                  </a:schemeClr>
                </a:solidFill>
              </a:rPr>
              <a:t>Μπροστά</a:t>
            </a:r>
            <a:endParaRPr lang="el-GR" sz="1100" b="1" dirty="0">
              <a:solidFill>
                <a:schemeClr val="accent1">
                  <a:lumMod val="40000"/>
                  <a:lumOff val="60000"/>
                </a:schemeClr>
              </a:solidFill>
            </a:endParaRPr>
          </a:p>
        </p:txBody>
      </p:sp>
      <p:sp>
        <p:nvSpPr>
          <p:cNvPr id="21" name="20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Αρχικές επιλογές</a:t>
            </a:r>
            <a:endParaRPr lang="el-GR" sz="1100" b="1" dirty="0">
              <a:solidFill>
                <a:schemeClr val="accent1">
                  <a:lumMod val="50000"/>
                </a:schemeClr>
              </a:solidFill>
            </a:endParaRPr>
          </a:p>
        </p:txBody>
      </p:sp>
      <p:sp>
        <p:nvSpPr>
          <p:cNvPr id="22" name="21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Πίσω</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 TextBox"/>
          <p:cNvSpPr txBox="1"/>
          <p:nvPr/>
        </p:nvSpPr>
        <p:spPr>
          <a:xfrm>
            <a:off x="0" y="926599"/>
            <a:ext cx="9144000" cy="830997"/>
          </a:xfrm>
          <a:prstGeom prst="rect">
            <a:avLst/>
          </a:prstGeom>
          <a:noFill/>
        </p:spPr>
        <p:txBody>
          <a:bodyPr wrap="square" rtlCol="0">
            <a:spAutoFit/>
          </a:bodyPr>
          <a:lstStyle/>
          <a:p>
            <a:pPr marL="228600" indent="-228600"/>
            <a:r>
              <a:rPr lang="el-GR" sz="1200" dirty="0" smtClean="0"/>
              <a:t>1.	Με ποιον από τους παρακάτω τρόπους βλάπτονται τα ανθρώπινα κύτταρα από τους ιούς;</a:t>
            </a:r>
          </a:p>
          <a:p>
            <a:pPr marL="685800" lvl="1" indent="-228600">
              <a:buFont typeface="+mj-lt"/>
              <a:buAutoNum type="alphaLcPeriod"/>
            </a:pPr>
            <a:r>
              <a:rPr lang="el-GR" sz="1200" b="1" dirty="0" smtClean="0">
                <a:solidFill>
                  <a:srgbClr val="00B050"/>
                </a:solidFill>
              </a:rPr>
              <a:t>Οι ιοί αναπαράγονται μέσα στα ανθρώπινα κύτταρα και τα βλάπτουν. </a:t>
            </a:r>
          </a:p>
          <a:p>
            <a:pPr marL="685800" lvl="1" indent="-228600">
              <a:buFont typeface="+mj-lt"/>
              <a:buAutoNum type="alphaLcPeriod"/>
            </a:pPr>
            <a:r>
              <a:rPr lang="el-GR" sz="1200" dirty="0" smtClean="0"/>
              <a:t>Οι ιοί </a:t>
            </a:r>
            <a:r>
              <a:rPr lang="el-GR" sz="1200" dirty="0" err="1" smtClean="0"/>
              <a:t>φαγοκυτταρώνουν</a:t>
            </a:r>
            <a:r>
              <a:rPr lang="el-GR" sz="1200" dirty="0" smtClean="0"/>
              <a:t> τα κύτταρα του ανοσοποιητικού συστήματος.</a:t>
            </a:r>
          </a:p>
          <a:p>
            <a:pPr marL="685800" lvl="1" indent="-228600">
              <a:buFont typeface="+mj-lt"/>
              <a:buAutoNum type="alphaLcPeriod"/>
            </a:pPr>
            <a:r>
              <a:rPr lang="el-GR" sz="1200" dirty="0" smtClean="0"/>
              <a:t>Οι ιοί παράγουν τοξικές ουσίες</a:t>
            </a:r>
            <a:r>
              <a:rPr lang="en-US" sz="1200" dirty="0" smtClean="0"/>
              <a:t>, </a:t>
            </a:r>
            <a:r>
              <a:rPr lang="el-GR" sz="1200" dirty="0" smtClean="0"/>
              <a:t>οι οποίες παρεμποδίζουν τη λειτουργία του οργανισμού.</a:t>
            </a:r>
            <a:endParaRPr lang="el-GR" sz="2400" b="1" dirty="0" smtClean="0">
              <a:solidFill>
                <a:srgbClr val="00B050"/>
              </a:solidFill>
            </a:endParaRPr>
          </a:p>
        </p:txBody>
      </p:sp>
      <p:sp>
        <p:nvSpPr>
          <p:cNvPr id="12" name="11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 - Τίτλος"/>
          <p:cNvSpPr>
            <a:spLocks noGrp="1"/>
          </p:cNvSpPr>
          <p:nvPr>
            <p:ph type="title"/>
          </p:nvPr>
        </p:nvSpPr>
        <p:spPr>
          <a:xfrm>
            <a:off x="323528" y="-20538"/>
            <a:ext cx="8507288" cy="857250"/>
          </a:xfrm>
        </p:spPr>
        <p:txBody>
          <a:bodyPr>
            <a:normAutofit/>
          </a:bodyPr>
          <a:lstStyle/>
          <a:p>
            <a:r>
              <a:rPr lang="el-GR" sz="2400" dirty="0" smtClean="0"/>
              <a:t>Μόλυνση από ιούς (7/7)</a:t>
            </a:r>
            <a:endParaRPr lang="el-GR" sz="2400" dirty="0"/>
          </a:p>
        </p:txBody>
      </p:sp>
      <p:sp>
        <p:nvSpPr>
          <p:cNvPr id="15" name="14 - TextBox"/>
          <p:cNvSpPr txBox="1"/>
          <p:nvPr/>
        </p:nvSpPr>
        <p:spPr>
          <a:xfrm>
            <a:off x="0" y="2100793"/>
            <a:ext cx="9144000" cy="830997"/>
          </a:xfrm>
          <a:prstGeom prst="rect">
            <a:avLst/>
          </a:prstGeom>
          <a:noFill/>
        </p:spPr>
        <p:txBody>
          <a:bodyPr wrap="square" rtlCol="0">
            <a:spAutoFit/>
          </a:bodyPr>
          <a:lstStyle/>
          <a:p>
            <a:pPr marL="228600" indent="-228600"/>
            <a:r>
              <a:rPr lang="el-GR" sz="1200" dirty="0" smtClean="0"/>
              <a:t>2.	Ποιο από τα παρακάτω είδη κυττάρων του ανοσοποιητικού συστήματος συμμετέχει στη φαγοκυττάρωση;</a:t>
            </a:r>
          </a:p>
          <a:p>
            <a:pPr marL="685800" lvl="1" indent="-228600">
              <a:buFont typeface="+mj-lt"/>
              <a:buAutoNum type="alphaLcPeriod"/>
            </a:pPr>
            <a:r>
              <a:rPr lang="el-GR" sz="1200" b="1" dirty="0" smtClean="0">
                <a:solidFill>
                  <a:srgbClr val="00B050"/>
                </a:solidFill>
              </a:rPr>
              <a:t>Τα </a:t>
            </a:r>
            <a:r>
              <a:rPr lang="el-GR" sz="1200" b="1" dirty="0" err="1" smtClean="0">
                <a:solidFill>
                  <a:srgbClr val="00B050"/>
                </a:solidFill>
              </a:rPr>
              <a:t>μακροφάγα</a:t>
            </a:r>
            <a:r>
              <a:rPr lang="el-GR" sz="1200" b="1" dirty="0" smtClean="0">
                <a:solidFill>
                  <a:srgbClr val="00B050"/>
                </a:solidFill>
              </a:rPr>
              <a:t>.</a:t>
            </a:r>
          </a:p>
          <a:p>
            <a:pPr marL="685800" lvl="1" indent="-228600">
              <a:buFont typeface="+mj-lt"/>
              <a:buAutoNum type="alphaLcPeriod"/>
            </a:pPr>
            <a:r>
              <a:rPr lang="el-GR" sz="1200" dirty="0" smtClean="0"/>
              <a:t>Τα κύτταρα μνήμης.</a:t>
            </a:r>
          </a:p>
          <a:p>
            <a:pPr marL="685800" lvl="1" indent="-228600">
              <a:buFont typeface="+mj-lt"/>
              <a:buAutoNum type="alphaLcPeriod"/>
            </a:pPr>
            <a:r>
              <a:rPr lang="el-GR" sz="1200" dirty="0" smtClean="0"/>
              <a:t>Τα Β</a:t>
            </a:r>
            <a:r>
              <a:rPr lang="en-US" sz="1200" dirty="0" smtClean="0"/>
              <a:t> </a:t>
            </a:r>
            <a:r>
              <a:rPr lang="el-GR" sz="1200" dirty="0" smtClean="0"/>
              <a:t>λεμφοκύτταρα.</a:t>
            </a:r>
          </a:p>
        </p:txBody>
      </p:sp>
      <p:sp>
        <p:nvSpPr>
          <p:cNvPr id="16" name="15 - TextBox"/>
          <p:cNvSpPr txBox="1"/>
          <p:nvPr/>
        </p:nvSpPr>
        <p:spPr>
          <a:xfrm>
            <a:off x="0" y="3291830"/>
            <a:ext cx="9144000" cy="830997"/>
          </a:xfrm>
          <a:prstGeom prst="rect">
            <a:avLst/>
          </a:prstGeom>
          <a:noFill/>
        </p:spPr>
        <p:txBody>
          <a:bodyPr wrap="square" rtlCol="0">
            <a:spAutoFit/>
          </a:bodyPr>
          <a:lstStyle/>
          <a:p>
            <a:pPr marL="228600" indent="-228600"/>
            <a:r>
              <a:rPr lang="el-GR" sz="1200" dirty="0" smtClean="0"/>
              <a:t>3.	Ποιο από τα παρακάτω είναι υπεύθυνο για τη διατήρηση της ανοσίας σε βάθος χρόνου;</a:t>
            </a:r>
          </a:p>
          <a:p>
            <a:pPr marL="685800" lvl="1" indent="-228600">
              <a:buFont typeface="+mj-lt"/>
              <a:buAutoNum type="alphaLcPeriod"/>
            </a:pPr>
            <a:r>
              <a:rPr lang="el-GR" sz="1200" dirty="0" smtClean="0"/>
              <a:t>Τα </a:t>
            </a:r>
            <a:r>
              <a:rPr lang="el-GR" sz="1200" dirty="0" err="1" smtClean="0"/>
              <a:t>δενδριτικά</a:t>
            </a:r>
            <a:r>
              <a:rPr lang="el-GR" sz="1200" dirty="0" smtClean="0"/>
              <a:t> κύτταρα.</a:t>
            </a:r>
          </a:p>
          <a:p>
            <a:pPr marL="685800" lvl="1" indent="-228600">
              <a:buFont typeface="+mj-lt"/>
              <a:buAutoNum type="alphaLcPeriod"/>
            </a:pPr>
            <a:r>
              <a:rPr lang="el-GR" sz="1200" dirty="0" smtClean="0"/>
              <a:t>Τα αντισώματα. </a:t>
            </a:r>
          </a:p>
          <a:p>
            <a:pPr marL="685800" lvl="1" indent="-228600">
              <a:buFont typeface="+mj-lt"/>
              <a:buAutoNum type="alphaLcPeriod"/>
            </a:pPr>
            <a:r>
              <a:rPr lang="el-GR" sz="1200" b="1" dirty="0" smtClean="0">
                <a:solidFill>
                  <a:srgbClr val="00B050"/>
                </a:solidFill>
              </a:rPr>
              <a:t>Τα κύτταρα μνήμης.</a:t>
            </a:r>
          </a:p>
        </p:txBody>
      </p:sp>
      <p:sp>
        <p:nvSpPr>
          <p:cNvPr id="19" name="18 - TextBox"/>
          <p:cNvSpPr txBox="1"/>
          <p:nvPr/>
        </p:nvSpPr>
        <p:spPr>
          <a:xfrm>
            <a:off x="0" y="1678037"/>
            <a:ext cx="9144000" cy="461665"/>
          </a:xfrm>
          <a:prstGeom prst="rect">
            <a:avLst/>
          </a:prstGeom>
          <a:noFill/>
        </p:spPr>
        <p:txBody>
          <a:bodyPr wrap="square" rtlCol="0">
            <a:spAutoFit/>
          </a:bodyPr>
          <a:lstStyle/>
          <a:p>
            <a:pPr marL="228600" indent="-228600"/>
            <a:r>
              <a:rPr lang="el-GR" sz="1200" i="1" dirty="0" smtClean="0">
                <a:solidFill>
                  <a:schemeClr val="accent3">
                    <a:lumMod val="50000"/>
                  </a:schemeClr>
                </a:solidFill>
              </a:rPr>
              <a:t>Οι ιοί εισέρχονται στα ανθρώπινα κύτταρα, τα εκμεταλλεύονται και παράγουν πολλά αντίγραφά τους. Όλη αυτή η διαδικασία διαταράσσει τη λειτουργία των ανθρώπινων κυττάρων</a:t>
            </a:r>
          </a:p>
        </p:txBody>
      </p:sp>
      <p:sp>
        <p:nvSpPr>
          <p:cNvPr id="14" name="13 - TextBox"/>
          <p:cNvSpPr txBox="1"/>
          <p:nvPr/>
        </p:nvSpPr>
        <p:spPr>
          <a:xfrm>
            <a:off x="0" y="2859782"/>
            <a:ext cx="9144000" cy="461665"/>
          </a:xfrm>
          <a:prstGeom prst="rect">
            <a:avLst/>
          </a:prstGeom>
          <a:noFill/>
        </p:spPr>
        <p:txBody>
          <a:bodyPr wrap="square" rtlCol="0">
            <a:spAutoFit/>
          </a:bodyPr>
          <a:lstStyle/>
          <a:p>
            <a:pPr marL="228600" indent="-228600"/>
            <a:r>
              <a:rPr lang="el-GR" sz="1200" i="1" dirty="0" smtClean="0">
                <a:solidFill>
                  <a:schemeClr val="accent3">
                    <a:lumMod val="50000"/>
                  </a:schemeClr>
                </a:solidFill>
              </a:rPr>
              <a:t>Τα </a:t>
            </a:r>
            <a:r>
              <a:rPr lang="el-GR" sz="1200" i="1" dirty="0" err="1" smtClean="0">
                <a:solidFill>
                  <a:schemeClr val="accent3">
                    <a:lumMod val="50000"/>
                  </a:schemeClr>
                </a:solidFill>
              </a:rPr>
              <a:t>μακροφάγα</a:t>
            </a:r>
            <a:r>
              <a:rPr lang="el-GR" sz="1200" i="1" dirty="0" smtClean="0">
                <a:solidFill>
                  <a:schemeClr val="accent3">
                    <a:lumMod val="50000"/>
                  </a:schemeClr>
                </a:solidFill>
              </a:rPr>
              <a:t> και τα </a:t>
            </a:r>
            <a:r>
              <a:rPr lang="el-GR" sz="1200" i="1" dirty="0" err="1" smtClean="0">
                <a:solidFill>
                  <a:schemeClr val="accent3">
                    <a:lumMod val="50000"/>
                  </a:schemeClr>
                </a:solidFill>
              </a:rPr>
              <a:t>δενδριτικά</a:t>
            </a:r>
            <a:r>
              <a:rPr lang="el-GR" sz="1200" i="1" dirty="0" smtClean="0">
                <a:solidFill>
                  <a:schemeClr val="accent3">
                    <a:lumMod val="50000"/>
                  </a:schemeClr>
                </a:solidFill>
              </a:rPr>
              <a:t> κύτταρα συμμετέχουν φαγοκυττάρωση, δηλαδή καταστρέφουν αδιακρίτως τα παθογόνα που εισέρχονται στον ανθρώπινο οργανισμό.</a:t>
            </a:r>
          </a:p>
        </p:txBody>
      </p:sp>
      <p:sp>
        <p:nvSpPr>
          <p:cNvPr id="20" name="19 - TextBox"/>
          <p:cNvSpPr txBox="1"/>
          <p:nvPr/>
        </p:nvSpPr>
        <p:spPr>
          <a:xfrm>
            <a:off x="-468560" y="4011910"/>
            <a:ext cx="9612560" cy="646331"/>
          </a:xfrm>
          <a:prstGeom prst="rect">
            <a:avLst/>
          </a:prstGeom>
          <a:noFill/>
        </p:spPr>
        <p:txBody>
          <a:bodyPr wrap="square" rtlCol="0">
            <a:spAutoFit/>
          </a:bodyPr>
          <a:lstStyle/>
          <a:p>
            <a:pPr marL="685800" lvl="1" indent="-228600"/>
            <a:r>
              <a:rPr lang="el-GR" sz="1200" i="1" dirty="0" smtClean="0">
                <a:solidFill>
                  <a:schemeClr val="accent3">
                    <a:lumMod val="50000"/>
                  </a:schemeClr>
                </a:solidFill>
              </a:rPr>
              <a:t>Τα κύτταρα μνήμης ζουν για πολλά χρόνια στον ανθρώπινο οργανισμό και δουλειά τους είναι να θυμούνται κάθε ένα παθογόνο το οποίο έχει αντιμετωπίσει το ανοσοποιητικό σύστημα, ώστε να το αντιμετωπίσουν γρήγορα και αποτελεσματικά αν </a:t>
            </a:r>
            <a:r>
              <a:rPr lang="el-GR" sz="1200" i="1" dirty="0" err="1" smtClean="0">
                <a:solidFill>
                  <a:schemeClr val="accent3">
                    <a:lumMod val="50000"/>
                  </a:schemeClr>
                </a:solidFill>
              </a:rPr>
              <a:t>ξαναμολύνει</a:t>
            </a:r>
            <a:r>
              <a:rPr lang="el-GR" sz="1200" i="1" dirty="0" smtClean="0">
                <a:solidFill>
                  <a:schemeClr val="accent3">
                    <a:lumMod val="50000"/>
                  </a:schemeClr>
                </a:solidFill>
              </a:rPr>
              <a:t> τον ανθρώπινο οργανισμό.</a:t>
            </a:r>
          </a:p>
        </p:txBody>
      </p:sp>
      <p:sp>
        <p:nvSpPr>
          <p:cNvPr id="21" name="20 - Δεξιό βέλος"/>
          <p:cNvSpPr/>
          <p:nvPr/>
        </p:nvSpPr>
        <p:spPr>
          <a:xfrm>
            <a:off x="8045001" y="4587974"/>
            <a:ext cx="847479" cy="221563"/>
          </a:xfrm>
          <a:prstGeom prst="rightArrow">
            <a:avLst/>
          </a:prstGeom>
          <a:solidFill>
            <a:schemeClr val="accent1">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r>
              <a:rPr lang="el-GR" sz="1100" b="1" dirty="0" smtClean="0">
                <a:solidFill>
                  <a:schemeClr val="accent1">
                    <a:lumMod val="40000"/>
                    <a:lumOff val="60000"/>
                  </a:schemeClr>
                </a:solidFill>
              </a:rPr>
              <a:t>Μπροστά</a:t>
            </a:r>
            <a:endParaRPr lang="el-GR" sz="1100" b="1" dirty="0">
              <a:solidFill>
                <a:schemeClr val="accent1">
                  <a:lumMod val="40000"/>
                  <a:lumOff val="60000"/>
                </a:schemeClr>
              </a:solidFill>
            </a:endParaRPr>
          </a:p>
        </p:txBody>
      </p:sp>
      <p:sp>
        <p:nvSpPr>
          <p:cNvPr id="22" name="21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Αρχικές επιλογές</a:t>
            </a:r>
            <a:endParaRPr lang="el-GR" sz="1100" b="1" dirty="0">
              <a:solidFill>
                <a:schemeClr val="accent1">
                  <a:lumMod val="50000"/>
                </a:schemeClr>
              </a:solidFill>
            </a:endParaRPr>
          </a:p>
        </p:txBody>
      </p:sp>
      <p:sp>
        <p:nvSpPr>
          <p:cNvPr id="26" name="25 - Δεξιό βέλος">
            <a:hlinkClick r:id="rId3" action="ppaction://hlinksldjump"/>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Πίσω</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par>
                          <p:cTn id="10" fill="hold">
                            <p:stCondLst>
                              <p:cond delay="58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4"/>
                                        </p:tgtEl>
                                        <p:attrNameLst>
                                          <p:attrName>style.visibility</p:attrName>
                                        </p:attrNameLst>
                                      </p:cBhvr>
                                      <p:to>
                                        <p:strVal val="visible"/>
                                      </p:to>
                                    </p:set>
                                    <p:anim calcmode="discrete" valueType="clr">
                                      <p:cBhvr override="childStyle">
                                        <p:cTn id="13"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
                                        </p:tgtEl>
                                        <p:attrNameLst>
                                          <p:attrName>fillcolor</p:attrName>
                                        </p:attrNameLst>
                                      </p:cBhvr>
                                      <p:tavLst>
                                        <p:tav tm="0">
                                          <p:val>
                                            <p:clrVal>
                                              <a:schemeClr val="accent2"/>
                                            </p:clrVal>
                                          </p:val>
                                        </p:tav>
                                        <p:tav tm="50000">
                                          <p:val>
                                            <p:clrVal>
                                              <a:schemeClr val="hlink"/>
                                            </p:clrVal>
                                          </p:val>
                                        </p:tav>
                                      </p:tavLst>
                                    </p:anim>
                                    <p:set>
                                      <p:cBhvr>
                                        <p:cTn id="15" dur="80"/>
                                        <p:tgtEl>
                                          <p:spTgt spid="14"/>
                                        </p:tgtEl>
                                        <p:attrNameLst>
                                          <p:attrName>fill.type</p:attrName>
                                        </p:attrNameLst>
                                      </p:cBhvr>
                                      <p:to>
                                        <p:strVal val="solid"/>
                                      </p:to>
                                    </p:set>
                                  </p:childTnLst>
                                </p:cTn>
                              </p:par>
                            </p:childTnLst>
                          </p:cTn>
                        </p:par>
                        <p:par>
                          <p:cTn id="16" fill="hold">
                            <p:stCondLst>
                              <p:cond delay="112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0"/>
                                        </p:tgtEl>
                                        <p:attrNameLst>
                                          <p:attrName>style.visibility</p:attrName>
                                        </p:attrNameLst>
                                      </p:cBhvr>
                                      <p:to>
                                        <p:strVal val="visible"/>
                                      </p:to>
                                    </p:set>
                                    <p:anim calcmode="discrete" valueType="clr">
                                      <p:cBhvr override="childStyle">
                                        <p:cTn id="19"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0"/>
                                        </p:tgtEl>
                                        <p:attrNameLst>
                                          <p:attrName>fillcolor</p:attrName>
                                        </p:attrNameLst>
                                      </p:cBhvr>
                                      <p:tavLst>
                                        <p:tav tm="0">
                                          <p:val>
                                            <p:clrVal>
                                              <a:schemeClr val="accent2"/>
                                            </p:clrVal>
                                          </p:val>
                                        </p:tav>
                                        <p:tav tm="50000">
                                          <p:val>
                                            <p:clrVal>
                                              <a:schemeClr val="hlink"/>
                                            </p:clrVal>
                                          </p:val>
                                        </p:tav>
                                      </p:tavLst>
                                    </p:anim>
                                    <p:set>
                                      <p:cBhvr>
                                        <p:cTn id="21"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36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9" name="28 - Εικόνα" descr="dendritic.png"/>
          <p:cNvPicPr>
            <a:picLocks noChangeAspect="1"/>
          </p:cNvPicPr>
          <p:nvPr/>
        </p:nvPicPr>
        <p:blipFill>
          <a:blip r:embed="rId2" cstate="print">
            <a:clrChange>
              <a:clrFrom>
                <a:srgbClr val="FFFFFF"/>
              </a:clrFrom>
              <a:clrTo>
                <a:srgbClr val="FFFFFF">
                  <a:alpha val="0"/>
                </a:srgbClr>
              </a:clrTo>
            </a:clrChange>
          </a:blip>
          <a:stretch>
            <a:fillRect/>
          </a:stretch>
        </p:blipFill>
        <p:spPr>
          <a:xfrm>
            <a:off x="1403648" y="3834700"/>
            <a:ext cx="393234" cy="393234"/>
          </a:xfrm>
          <a:prstGeom prst="rect">
            <a:avLst/>
          </a:prstGeom>
        </p:spPr>
      </p:pic>
      <p:pic>
        <p:nvPicPr>
          <p:cNvPr id="30" name="29 - Εικόνα" descr="macrophage.png"/>
          <p:cNvPicPr>
            <a:picLocks noChangeAspect="1"/>
          </p:cNvPicPr>
          <p:nvPr/>
        </p:nvPicPr>
        <p:blipFill>
          <a:blip r:embed="rId3" cstate="print">
            <a:clrChange>
              <a:clrFrom>
                <a:srgbClr val="FFFFFF"/>
              </a:clrFrom>
              <a:clrTo>
                <a:srgbClr val="FFFFFF">
                  <a:alpha val="0"/>
                </a:srgbClr>
              </a:clrTo>
            </a:clrChange>
          </a:blip>
          <a:stretch>
            <a:fillRect/>
          </a:stretch>
        </p:blipFill>
        <p:spPr>
          <a:xfrm>
            <a:off x="1259632" y="4194740"/>
            <a:ext cx="393234" cy="393234"/>
          </a:xfrm>
          <a:prstGeom prst="rect">
            <a:avLst/>
          </a:prstGeom>
        </p:spPr>
      </p:pic>
      <p:pic>
        <p:nvPicPr>
          <p:cNvPr id="21" name="20 - Εικόνα" descr="axones.png"/>
          <p:cNvPicPr>
            <a:picLocks noChangeAspect="1"/>
          </p:cNvPicPr>
          <p:nvPr/>
        </p:nvPicPr>
        <p:blipFill>
          <a:blip r:embed="rId4" cstate="print"/>
          <a:stretch>
            <a:fillRect/>
          </a:stretch>
        </p:blipFill>
        <p:spPr>
          <a:xfrm>
            <a:off x="251520" y="915566"/>
            <a:ext cx="5449374" cy="3114799"/>
          </a:xfrm>
          <a:prstGeom prst="rect">
            <a:avLst/>
          </a:prstGeom>
        </p:spPr>
      </p:pic>
      <p:pic>
        <p:nvPicPr>
          <p:cNvPr id="22" name="21 - Εικόνα" descr="primary.png"/>
          <p:cNvPicPr>
            <a:picLocks noChangeAspect="1"/>
          </p:cNvPicPr>
          <p:nvPr/>
        </p:nvPicPr>
        <p:blipFill>
          <a:blip r:embed="rId5" cstate="print"/>
          <a:srcRect l="21143" r="69608" b="14463"/>
          <a:stretch>
            <a:fillRect/>
          </a:stretch>
        </p:blipFill>
        <p:spPr>
          <a:xfrm>
            <a:off x="1403648" y="915566"/>
            <a:ext cx="504056" cy="2664296"/>
          </a:xfrm>
          <a:prstGeom prst="rect">
            <a:avLst/>
          </a:prstGeom>
        </p:spPr>
      </p:pic>
      <p:pic>
        <p:nvPicPr>
          <p:cNvPr id="23" name="22 - Εικόνα" descr="primary.png"/>
          <p:cNvPicPr>
            <a:picLocks noChangeAspect="1"/>
          </p:cNvPicPr>
          <p:nvPr/>
        </p:nvPicPr>
        <p:blipFill>
          <a:blip r:embed="rId5" cstate="print"/>
          <a:srcRect l="30392" r="49787" b="14463"/>
          <a:stretch>
            <a:fillRect/>
          </a:stretch>
        </p:blipFill>
        <p:spPr>
          <a:xfrm>
            <a:off x="1907704" y="915566"/>
            <a:ext cx="1080120" cy="2664296"/>
          </a:xfrm>
          <a:prstGeom prst="rect">
            <a:avLst/>
          </a:prstGeom>
        </p:spPr>
      </p:pic>
      <p:pic>
        <p:nvPicPr>
          <p:cNvPr id="24" name="23 - Εικόνα" descr="primary.png"/>
          <p:cNvPicPr>
            <a:picLocks noChangeAspect="1"/>
          </p:cNvPicPr>
          <p:nvPr/>
        </p:nvPicPr>
        <p:blipFill>
          <a:blip r:embed="rId5" cstate="print"/>
          <a:srcRect l="50213" b="14463"/>
          <a:stretch>
            <a:fillRect/>
          </a:stretch>
        </p:blipFill>
        <p:spPr>
          <a:xfrm>
            <a:off x="2987824" y="915566"/>
            <a:ext cx="2713070" cy="2664296"/>
          </a:xfrm>
          <a:prstGeom prst="rect">
            <a:avLst/>
          </a:prstGeom>
        </p:spPr>
      </p:pic>
      <p:pic>
        <p:nvPicPr>
          <p:cNvPr id="25" name="24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a:off x="611560" y="3723878"/>
            <a:ext cx="294705" cy="294705"/>
          </a:xfrm>
          <a:prstGeom prst="rect">
            <a:avLst/>
          </a:prstGeom>
        </p:spPr>
      </p:pic>
      <p:pic>
        <p:nvPicPr>
          <p:cNvPr id="26" name="25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a:off x="971600" y="3723878"/>
            <a:ext cx="294705" cy="294705"/>
          </a:xfrm>
          <a:prstGeom prst="rect">
            <a:avLst/>
          </a:prstGeom>
        </p:spPr>
      </p:pic>
      <p:pic>
        <p:nvPicPr>
          <p:cNvPr id="27" name="26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1043608" y="4011910"/>
            <a:ext cx="193021" cy="193021"/>
          </a:xfrm>
          <a:prstGeom prst="rect">
            <a:avLst/>
          </a:prstGeom>
        </p:spPr>
      </p:pic>
      <p:pic>
        <p:nvPicPr>
          <p:cNvPr id="28" name="27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683568" y="4083918"/>
            <a:ext cx="193021" cy="193021"/>
          </a:xfrm>
          <a:prstGeom prst="rect">
            <a:avLst/>
          </a:prstGeom>
        </p:spPr>
      </p:pic>
      <p:pic>
        <p:nvPicPr>
          <p:cNvPr id="31" name="30 - Εικόνα" descr="macrophage.png"/>
          <p:cNvPicPr>
            <a:picLocks noChangeAspect="1"/>
          </p:cNvPicPr>
          <p:nvPr/>
        </p:nvPicPr>
        <p:blipFill>
          <a:blip r:embed="rId3" cstate="print">
            <a:clrChange>
              <a:clrFrom>
                <a:srgbClr val="FFFFFF"/>
              </a:clrFrom>
              <a:clrTo>
                <a:srgbClr val="FFFFFF">
                  <a:alpha val="0"/>
                </a:srgbClr>
              </a:clrTo>
            </a:clrChange>
          </a:blip>
          <a:stretch>
            <a:fillRect/>
          </a:stretch>
        </p:blipFill>
        <p:spPr>
          <a:xfrm>
            <a:off x="1907704" y="3795886"/>
            <a:ext cx="372696" cy="372696"/>
          </a:xfrm>
          <a:prstGeom prst="rect">
            <a:avLst/>
          </a:prstGeom>
        </p:spPr>
      </p:pic>
      <p:pic>
        <p:nvPicPr>
          <p:cNvPr id="32" name="31 - Εικόνα" descr="immune cell.png"/>
          <p:cNvPicPr>
            <a:picLocks noChangeAspect="1"/>
          </p:cNvPicPr>
          <p:nvPr/>
        </p:nvPicPr>
        <p:blipFill>
          <a:blip r:embed="rId8" cstate="print">
            <a:clrChange>
              <a:clrFrom>
                <a:srgbClr val="FFFFFF"/>
              </a:clrFrom>
              <a:clrTo>
                <a:srgbClr val="FFFFFF">
                  <a:alpha val="0"/>
                </a:srgbClr>
              </a:clrTo>
            </a:clrChange>
          </a:blip>
          <a:stretch>
            <a:fillRect/>
          </a:stretch>
        </p:blipFill>
        <p:spPr>
          <a:xfrm>
            <a:off x="2195736" y="3867894"/>
            <a:ext cx="387251" cy="387251"/>
          </a:xfrm>
          <a:prstGeom prst="rect">
            <a:avLst/>
          </a:prstGeom>
        </p:spPr>
      </p:pic>
      <p:pic>
        <p:nvPicPr>
          <p:cNvPr id="33" name="32 - Εικόνα" descr="bacterium.png"/>
          <p:cNvPicPr>
            <a:picLocks noChangeAspect="1"/>
          </p:cNvPicPr>
          <p:nvPr/>
        </p:nvPicPr>
        <p:blipFill>
          <a:blip r:embed="rId6" cstate="print">
            <a:clrChange>
              <a:clrFrom>
                <a:srgbClr val="FFFFFF"/>
              </a:clrFrom>
              <a:clrTo>
                <a:srgbClr val="FFFFFF">
                  <a:alpha val="0"/>
                </a:srgbClr>
              </a:clrTo>
            </a:clrChange>
          </a:blip>
          <a:srcRect l="73302" b="51132"/>
          <a:stretch>
            <a:fillRect/>
          </a:stretch>
        </p:blipFill>
        <p:spPr>
          <a:xfrm>
            <a:off x="2195736" y="3939902"/>
            <a:ext cx="78681" cy="144016"/>
          </a:xfrm>
          <a:prstGeom prst="rect">
            <a:avLst/>
          </a:prstGeom>
        </p:spPr>
      </p:pic>
      <p:pic>
        <p:nvPicPr>
          <p:cNvPr id="34" name="33 - Εικόνα" descr="antibody.png"/>
          <p:cNvPicPr>
            <a:picLocks noChangeAspect="1"/>
          </p:cNvPicPr>
          <p:nvPr/>
        </p:nvPicPr>
        <p:blipFill>
          <a:blip r:embed="rId9" cstate="print"/>
          <a:stretch>
            <a:fillRect/>
          </a:stretch>
        </p:blipFill>
        <p:spPr>
          <a:xfrm rot="16617003">
            <a:off x="2421937" y="4371950"/>
            <a:ext cx="205847" cy="205847"/>
          </a:xfrm>
          <a:prstGeom prst="rect">
            <a:avLst/>
          </a:prstGeom>
        </p:spPr>
      </p:pic>
      <p:pic>
        <p:nvPicPr>
          <p:cNvPr id="35" name="34 - Εικόνα" descr="antibody.png"/>
          <p:cNvPicPr>
            <a:picLocks noChangeAspect="1"/>
          </p:cNvPicPr>
          <p:nvPr/>
        </p:nvPicPr>
        <p:blipFill>
          <a:blip r:embed="rId9" cstate="print"/>
          <a:stretch>
            <a:fillRect/>
          </a:stretch>
        </p:blipFill>
        <p:spPr>
          <a:xfrm>
            <a:off x="2205913" y="4227934"/>
            <a:ext cx="205847" cy="205847"/>
          </a:xfrm>
          <a:prstGeom prst="rect">
            <a:avLst/>
          </a:prstGeom>
        </p:spPr>
      </p:pic>
      <p:pic>
        <p:nvPicPr>
          <p:cNvPr id="36" name="35 - Εικόνα" descr="antibody.png"/>
          <p:cNvPicPr>
            <a:picLocks noChangeAspect="1"/>
          </p:cNvPicPr>
          <p:nvPr/>
        </p:nvPicPr>
        <p:blipFill>
          <a:blip r:embed="rId9" cstate="print"/>
          <a:stretch>
            <a:fillRect/>
          </a:stretch>
        </p:blipFill>
        <p:spPr>
          <a:xfrm>
            <a:off x="1989889" y="4371950"/>
            <a:ext cx="205847" cy="205847"/>
          </a:xfrm>
          <a:prstGeom prst="rect">
            <a:avLst/>
          </a:prstGeom>
        </p:spPr>
      </p:pic>
      <p:pic>
        <p:nvPicPr>
          <p:cNvPr id="38" name="37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a:off x="3491880" y="4227934"/>
            <a:ext cx="294705" cy="294705"/>
          </a:xfrm>
          <a:prstGeom prst="rect">
            <a:avLst/>
          </a:prstGeom>
        </p:spPr>
      </p:pic>
      <p:pic>
        <p:nvPicPr>
          <p:cNvPr id="39" name="38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3275856" y="4011910"/>
            <a:ext cx="193021" cy="193021"/>
          </a:xfrm>
          <a:prstGeom prst="rect">
            <a:avLst/>
          </a:prstGeom>
        </p:spPr>
      </p:pic>
      <p:sp>
        <p:nvSpPr>
          <p:cNvPr id="40" name="39 - Στρογγυλεμένο ορθογώνιο"/>
          <p:cNvSpPr/>
          <p:nvPr/>
        </p:nvSpPr>
        <p:spPr>
          <a:xfrm>
            <a:off x="179512" y="4371950"/>
            <a:ext cx="1080120"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700" b="1" dirty="0" smtClean="0"/>
              <a:t>1. Αναπαραγωγή μικροοργανισμών στο σώμα</a:t>
            </a:r>
            <a:endParaRPr lang="el-GR" sz="700" b="1" dirty="0"/>
          </a:p>
        </p:txBody>
      </p:sp>
      <p:sp>
        <p:nvSpPr>
          <p:cNvPr id="41" name="40 - Στρογγυλεμένο ορθογώνιο"/>
          <p:cNvSpPr/>
          <p:nvPr/>
        </p:nvSpPr>
        <p:spPr>
          <a:xfrm>
            <a:off x="179512" y="4783460"/>
            <a:ext cx="1080120" cy="2365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700" b="1" dirty="0" smtClean="0"/>
              <a:t>2. Φαγοκυττάρωση μικροοργανισμών</a:t>
            </a:r>
            <a:endParaRPr lang="el-GR" sz="700" b="1" dirty="0"/>
          </a:p>
        </p:txBody>
      </p:sp>
      <p:sp>
        <p:nvSpPr>
          <p:cNvPr id="42" name="41 - Στρογγυλεμένο ορθογώνιο"/>
          <p:cNvSpPr/>
          <p:nvPr/>
        </p:nvSpPr>
        <p:spPr>
          <a:xfrm>
            <a:off x="1547664" y="4659982"/>
            <a:ext cx="1080120"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700" b="1" dirty="0" smtClean="0"/>
              <a:t>3. Αναγνώριση μικροοργανισμών από λεμφοκύτταρα </a:t>
            </a:r>
            <a:endParaRPr lang="el-GR" sz="700" b="1" dirty="0"/>
          </a:p>
        </p:txBody>
      </p:sp>
      <p:pic>
        <p:nvPicPr>
          <p:cNvPr id="43" name="42 - Εικόνα" descr="memory-cell.png"/>
          <p:cNvPicPr>
            <a:picLocks noChangeAspect="1"/>
          </p:cNvPicPr>
          <p:nvPr/>
        </p:nvPicPr>
        <p:blipFill>
          <a:blip r:embed="rId10" cstate="print"/>
          <a:stretch>
            <a:fillRect/>
          </a:stretch>
        </p:blipFill>
        <p:spPr>
          <a:xfrm>
            <a:off x="3851920" y="3939902"/>
            <a:ext cx="421871" cy="421871"/>
          </a:xfrm>
          <a:prstGeom prst="rect">
            <a:avLst/>
          </a:prstGeom>
        </p:spPr>
      </p:pic>
      <p:pic>
        <p:nvPicPr>
          <p:cNvPr id="44" name="43 - Εικόνα" descr="memory-cell.png"/>
          <p:cNvPicPr>
            <a:picLocks noChangeAspect="1"/>
          </p:cNvPicPr>
          <p:nvPr/>
        </p:nvPicPr>
        <p:blipFill>
          <a:blip r:embed="rId10" cstate="print"/>
          <a:stretch>
            <a:fillRect/>
          </a:stretch>
        </p:blipFill>
        <p:spPr>
          <a:xfrm>
            <a:off x="4067944" y="4371950"/>
            <a:ext cx="421871" cy="421871"/>
          </a:xfrm>
          <a:prstGeom prst="rect">
            <a:avLst/>
          </a:prstGeom>
        </p:spPr>
      </p:pic>
      <p:sp>
        <p:nvSpPr>
          <p:cNvPr id="45" name="44 - Στρογγυλεμένο ορθογώνιο"/>
          <p:cNvSpPr/>
          <p:nvPr/>
        </p:nvSpPr>
        <p:spPr>
          <a:xfrm>
            <a:off x="2771800" y="4515966"/>
            <a:ext cx="1080120"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700" b="1" dirty="0" smtClean="0"/>
              <a:t>4. Παραγωγή αντισωμάτων</a:t>
            </a:r>
            <a:endParaRPr lang="el-GR" sz="700" b="1" dirty="0"/>
          </a:p>
        </p:txBody>
      </p:sp>
      <p:sp>
        <p:nvSpPr>
          <p:cNvPr id="46" name="45 - Στρογγυλεμένο ορθογώνιο"/>
          <p:cNvSpPr/>
          <p:nvPr/>
        </p:nvSpPr>
        <p:spPr>
          <a:xfrm>
            <a:off x="2771800" y="4803998"/>
            <a:ext cx="1080120"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700" b="1" dirty="0" smtClean="0"/>
              <a:t>5. Εξουδετέρωση μικροοργανισμών</a:t>
            </a:r>
            <a:endParaRPr lang="el-GR" sz="700" b="1" dirty="0"/>
          </a:p>
        </p:txBody>
      </p:sp>
      <p:sp>
        <p:nvSpPr>
          <p:cNvPr id="47" name="46 - Στρογγυλεμένο ορθογώνιο"/>
          <p:cNvSpPr/>
          <p:nvPr/>
        </p:nvSpPr>
        <p:spPr>
          <a:xfrm>
            <a:off x="4283968" y="3939902"/>
            <a:ext cx="1080120"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700" b="1" dirty="0" smtClean="0"/>
              <a:t>6. Σχηματισμός κυττάρων μνήμης</a:t>
            </a:r>
            <a:endParaRPr lang="el-GR" sz="700" b="1" dirty="0"/>
          </a:p>
        </p:txBody>
      </p:sp>
      <p:sp>
        <p:nvSpPr>
          <p:cNvPr id="48" name="47 - Στρογγυλεμένο ορθογώνιο"/>
          <p:cNvSpPr/>
          <p:nvPr/>
        </p:nvSpPr>
        <p:spPr>
          <a:xfrm>
            <a:off x="4644008" y="4443958"/>
            <a:ext cx="1080120" cy="21602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l-GR" sz="900" b="1" dirty="0" smtClean="0"/>
              <a:t>Λήξη ασθένειας</a:t>
            </a:r>
            <a:endParaRPr lang="el-GR" sz="900" b="1" dirty="0"/>
          </a:p>
        </p:txBody>
      </p:sp>
      <p:sp>
        <p:nvSpPr>
          <p:cNvPr id="51" name="1 - Τίτλος"/>
          <p:cNvSpPr txBox="1">
            <a:spLocks/>
          </p:cNvSpPr>
          <p:nvPr/>
        </p:nvSpPr>
        <p:spPr>
          <a:xfrm>
            <a:off x="323528" y="-20538"/>
            <a:ext cx="8507288"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latin typeface="+mj-lt"/>
                <a:ea typeface="+mj-ea"/>
                <a:cs typeface="+mj-cs"/>
              </a:rPr>
              <a:t>Πρωτογενής ανοσολογική απόκριση </a:t>
            </a:r>
            <a:r>
              <a:rPr kumimoji="0" lang="el-GR" sz="2400" b="0" i="0" u="none" strike="noStrike" kern="1200" cap="none" spc="0" normalizeH="0" baseline="0" noProof="0" dirty="0" smtClean="0">
                <a:ln>
                  <a:noFill/>
                </a:ln>
                <a:solidFill>
                  <a:schemeClr val="tx1"/>
                </a:solidFill>
                <a:effectLst/>
                <a:uLnTx/>
                <a:uFillTx/>
                <a:latin typeface="+mj-lt"/>
                <a:ea typeface="+mj-ea"/>
                <a:cs typeface="+mj-cs"/>
              </a:rPr>
              <a:t>(1/3)</a:t>
            </a:r>
            <a:endParaRPr kumimoji="0" lang="el-G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3" name="52 - TextBox"/>
          <p:cNvSpPr txBox="1"/>
          <p:nvPr/>
        </p:nvSpPr>
        <p:spPr>
          <a:xfrm>
            <a:off x="5868144" y="987574"/>
            <a:ext cx="3059832" cy="954107"/>
          </a:xfrm>
          <a:prstGeom prst="rect">
            <a:avLst/>
          </a:prstGeom>
          <a:noFill/>
        </p:spPr>
        <p:txBody>
          <a:bodyPr wrap="square" rtlCol="0">
            <a:spAutoFit/>
          </a:bodyPr>
          <a:lstStyle/>
          <a:p>
            <a:pPr algn="ctr"/>
            <a:r>
              <a:rPr lang="el-GR" sz="1400" dirty="0" smtClean="0"/>
              <a:t>Η πρωτογενής ανοσολογική απόκριση συμβαίνει όταν ο οργανισμός μας αντιμετωπίζει έναν παθογόνο μικροοργανισμό για πρώτη φορά. </a:t>
            </a:r>
          </a:p>
        </p:txBody>
      </p:sp>
      <p:sp>
        <p:nvSpPr>
          <p:cNvPr id="54" name="53 - TextBox"/>
          <p:cNvSpPr txBox="1"/>
          <p:nvPr/>
        </p:nvSpPr>
        <p:spPr>
          <a:xfrm>
            <a:off x="5868144" y="2121118"/>
            <a:ext cx="3059832" cy="738664"/>
          </a:xfrm>
          <a:prstGeom prst="rect">
            <a:avLst/>
          </a:prstGeom>
          <a:noFill/>
        </p:spPr>
        <p:txBody>
          <a:bodyPr wrap="square" rtlCol="0">
            <a:spAutoFit/>
          </a:bodyPr>
          <a:lstStyle/>
          <a:p>
            <a:pPr algn="ctr"/>
            <a:r>
              <a:rPr lang="el-GR" sz="1400" dirty="0" smtClean="0"/>
              <a:t>Οι μικροοργανισμοί </a:t>
            </a:r>
            <a:r>
              <a:rPr lang="el-GR" sz="1400" dirty="0" err="1" smtClean="0"/>
              <a:t>φαγοκυτταρώνονται</a:t>
            </a:r>
            <a:r>
              <a:rPr lang="el-GR" sz="1400" dirty="0" smtClean="0"/>
              <a:t> από τα </a:t>
            </a:r>
            <a:r>
              <a:rPr lang="el-GR" sz="1400" dirty="0" err="1" smtClean="0"/>
              <a:t>μακροφάγα</a:t>
            </a:r>
            <a:r>
              <a:rPr lang="el-GR" sz="1400" dirty="0" smtClean="0"/>
              <a:t> και τα </a:t>
            </a:r>
            <a:r>
              <a:rPr lang="el-GR" sz="1400" dirty="0" err="1" smtClean="0"/>
              <a:t>δενδριτικά</a:t>
            </a:r>
            <a:r>
              <a:rPr lang="el-GR" sz="1400" dirty="0" smtClean="0"/>
              <a:t> κύτταρα.</a:t>
            </a:r>
            <a:endParaRPr lang="en-US" sz="1400" dirty="0" smtClean="0"/>
          </a:p>
        </p:txBody>
      </p:sp>
      <p:sp>
        <p:nvSpPr>
          <p:cNvPr id="55" name="54 - TextBox"/>
          <p:cNvSpPr txBox="1"/>
          <p:nvPr/>
        </p:nvSpPr>
        <p:spPr>
          <a:xfrm>
            <a:off x="5868144" y="3147814"/>
            <a:ext cx="3059832" cy="1169551"/>
          </a:xfrm>
          <a:prstGeom prst="rect">
            <a:avLst/>
          </a:prstGeom>
          <a:noFill/>
        </p:spPr>
        <p:txBody>
          <a:bodyPr wrap="square" rtlCol="0">
            <a:spAutoFit/>
          </a:bodyPr>
          <a:lstStyle/>
          <a:p>
            <a:pPr algn="ctr"/>
            <a:r>
              <a:rPr lang="el-GR" sz="1400" dirty="0" smtClean="0"/>
              <a:t>Επειδή ο μικροοργανισμός είναι άγνωστος  στον οργανισμό χρειάζεται πολύς χρόνος για να αναγνωριστεί από τα λεμφοκύτταρα και να αντιμετωπιστεί.</a:t>
            </a:r>
            <a:endParaRPr lang="en-US" sz="1400" dirty="0" smtClean="0"/>
          </a:p>
        </p:txBody>
      </p:sp>
      <p:sp>
        <p:nvSpPr>
          <p:cNvPr id="56" name="55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Μπροστά</a:t>
            </a:r>
            <a:endParaRPr lang="el-GR" sz="1100" b="1" dirty="0">
              <a:solidFill>
                <a:schemeClr val="accent1">
                  <a:lumMod val="50000"/>
                </a:schemeClr>
              </a:solidFill>
            </a:endParaRPr>
          </a:p>
        </p:txBody>
      </p:sp>
      <p:sp>
        <p:nvSpPr>
          <p:cNvPr id="57" name="56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Αρχικές επιλογές</a:t>
            </a:r>
            <a:endParaRPr lang="el-GR" sz="1100" b="1" dirty="0">
              <a:solidFill>
                <a:schemeClr val="accent1">
                  <a:lumMod val="50000"/>
                </a:schemeClr>
              </a:solidFill>
            </a:endParaRPr>
          </a:p>
        </p:txBody>
      </p:sp>
      <p:sp>
        <p:nvSpPr>
          <p:cNvPr id="58" name="57 - Δεξιό βέλος"/>
          <p:cNvSpPr/>
          <p:nvPr/>
        </p:nvSpPr>
        <p:spPr>
          <a:xfrm flipH="1">
            <a:off x="7020271" y="4593513"/>
            <a:ext cx="847479" cy="221563"/>
          </a:xfrm>
          <a:prstGeom prst="rightArrow">
            <a:avLst/>
          </a:prstGeom>
          <a:solidFill>
            <a:schemeClr val="accent1">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r>
              <a:rPr lang="el-GR" sz="1100" b="1" dirty="0" smtClean="0">
                <a:solidFill>
                  <a:schemeClr val="accent1">
                    <a:lumMod val="40000"/>
                    <a:lumOff val="60000"/>
                  </a:schemeClr>
                </a:solidFill>
              </a:rPr>
              <a:t>Πίσω</a:t>
            </a:r>
            <a:endParaRPr lang="el-GR" sz="1100" b="1" dirty="0">
              <a:solidFill>
                <a:schemeClr val="accent1">
                  <a:lumMod val="40000"/>
                  <a:lumOff val="6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000"/>
                                        <p:tgtEl>
                                          <p:spTgt spid="5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childTnLst>
                                </p:cTn>
                              </p:par>
                              <p:par>
                                <p:cTn id="12" presetID="10" presetClass="entr" presetSubtype="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2000"/>
                                        <p:tgtEl>
                                          <p:spTgt spid="25"/>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childTnLst>
                                </p:cTn>
                              </p:par>
                              <p:par>
                                <p:cTn id="19" presetID="0" presetClass="path" presetSubtype="0" accel="50000" decel="50000" fill="hold" nodeType="withEffect">
                                  <p:stCondLst>
                                    <p:cond delay="0"/>
                                  </p:stCondLst>
                                  <p:childTnLst>
                                    <p:animMotion origin="layout" path="M -0.03976 -0.00061 L -0.00035 -0.00061 " pathEditMode="relative" ptsTypes="AA">
                                      <p:cBhvr>
                                        <p:cTn id="20" dur="3000" fill="hold"/>
                                        <p:tgtEl>
                                          <p:spTgt spid="26"/>
                                        </p:tgtEl>
                                        <p:attrNameLst>
                                          <p:attrName>ppt_x</p:attrName>
                                          <p:attrName>ppt_y</p:attrName>
                                        </p:attrNameLst>
                                      </p:cBhvr>
                                    </p:animMotion>
                                  </p:childTnLst>
                                </p:cTn>
                              </p:par>
                            </p:childTnLst>
                          </p:cTn>
                        </p:par>
                        <p:par>
                          <p:cTn id="21" fill="hold">
                            <p:stCondLst>
                              <p:cond delay="7000"/>
                            </p:stCondLst>
                            <p:childTnLst>
                              <p:par>
                                <p:cTn id="22" presetID="10"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childTnLst>
                                </p:cTn>
                              </p:par>
                              <p:par>
                                <p:cTn id="25" presetID="0" presetClass="path" presetSubtype="0" accel="50000" decel="50000" fill="hold" nodeType="withEffect">
                                  <p:stCondLst>
                                    <p:cond delay="0"/>
                                  </p:stCondLst>
                                  <p:childTnLst>
                                    <p:animMotion origin="layout" path="M -0.0026 -0.04662 L -0.0059 0.0179 " pathEditMode="relative" rAng="0" ptsTypes="AA">
                                      <p:cBhvr>
                                        <p:cTn id="26" dur="3000" fill="hold"/>
                                        <p:tgtEl>
                                          <p:spTgt spid="27"/>
                                        </p:tgtEl>
                                        <p:attrNameLst>
                                          <p:attrName>ppt_x</p:attrName>
                                          <p:attrName>ppt_y</p:attrName>
                                        </p:attrNameLst>
                                      </p:cBhvr>
                                      <p:rCtr x="-2" y="32"/>
                                    </p:animMotion>
                                  </p:childTnLst>
                                </p:cTn>
                              </p:par>
                              <p:par>
                                <p:cTn id="27" presetID="10"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childTnLst>
                                </p:cTn>
                              </p:par>
                              <p:par>
                                <p:cTn id="30" presetID="0" presetClass="path" presetSubtype="0" accel="50000" decel="50000" fill="hold" nodeType="withEffect">
                                  <p:stCondLst>
                                    <p:cond delay="0"/>
                                  </p:stCondLst>
                                  <p:childTnLst>
                                    <p:animMotion origin="layout" path="M -0.0026 -0.04662 L -0.0059 0.0179 " pathEditMode="relative" rAng="0" ptsTypes="AA">
                                      <p:cBhvr>
                                        <p:cTn id="31" dur="3000" fill="hold"/>
                                        <p:tgtEl>
                                          <p:spTgt spid="28"/>
                                        </p:tgtEl>
                                        <p:attrNameLst>
                                          <p:attrName>ppt_x</p:attrName>
                                          <p:attrName>ppt_y</p:attrName>
                                        </p:attrNameLst>
                                      </p:cBhvr>
                                      <p:rCtr x="-2" y="32"/>
                                    </p:animMotion>
                                  </p:childTnLst>
                                </p:cTn>
                              </p:par>
                            </p:childTnLst>
                          </p:cTn>
                        </p:par>
                        <p:par>
                          <p:cTn id="32" fill="hold">
                            <p:stCondLst>
                              <p:cond delay="100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2000"/>
                                        <p:tgtEl>
                                          <p:spTgt spid="54"/>
                                        </p:tgtEl>
                                      </p:cBhvr>
                                    </p:animEffect>
                                  </p:childTnLst>
                                </p:cTn>
                              </p:par>
                            </p:childTnLst>
                          </p:cTn>
                        </p:par>
                        <p:par>
                          <p:cTn id="36" fill="hold">
                            <p:stCondLst>
                              <p:cond delay="12000"/>
                            </p:stCondLst>
                            <p:childTnLst>
                              <p:par>
                                <p:cTn id="37" presetID="10"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2000"/>
                                        <p:tgtEl>
                                          <p:spTgt spid="41"/>
                                        </p:tgtEl>
                                      </p:cBhvr>
                                    </p:animEffect>
                                  </p:childTnLst>
                                </p:cTn>
                              </p:par>
                              <p:par>
                                <p:cTn id="40" presetID="10"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childTnLst>
                                </p:cTn>
                              </p:par>
                              <p:par>
                                <p:cTn id="43" presetID="10"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childTnLst>
                                </p:cTn>
                              </p:par>
                              <p:par>
                                <p:cTn id="46" presetID="0" presetClass="path" presetSubtype="0" accel="50000" decel="50000" fill="hold" nodeType="withEffect">
                                  <p:stCondLst>
                                    <p:cond delay="0"/>
                                  </p:stCondLst>
                                  <p:childTnLst>
                                    <p:animMotion origin="layout" path="M 4.44444E-6 2.48225E-6 L -0.05504 -0.04199 " pathEditMode="relative" rAng="0" ptsTypes="AA">
                                      <p:cBhvr>
                                        <p:cTn id="47" dur="3000" fill="hold"/>
                                        <p:tgtEl>
                                          <p:spTgt spid="29"/>
                                        </p:tgtEl>
                                        <p:attrNameLst>
                                          <p:attrName>ppt_x</p:attrName>
                                          <p:attrName>ppt_y</p:attrName>
                                        </p:attrNameLst>
                                      </p:cBhvr>
                                      <p:rCtr x="-28" y="-21"/>
                                    </p:animMotion>
                                  </p:childTnLst>
                                </p:cTn>
                              </p:par>
                              <p:par>
                                <p:cTn id="48" presetID="0" presetClass="path" presetSubtype="0" accel="50000" decel="50000" fill="hold" nodeType="withEffect">
                                  <p:stCondLst>
                                    <p:cond delay="0"/>
                                  </p:stCondLst>
                                  <p:childTnLst>
                                    <p:animMotion origin="layout" path="M -3.05556E-6 -8.76814E-7 L -0.04722 -0.05619 " pathEditMode="relative" rAng="0" ptsTypes="AA">
                                      <p:cBhvr>
                                        <p:cTn id="49" dur="3000" fill="hold"/>
                                        <p:tgtEl>
                                          <p:spTgt spid="30"/>
                                        </p:tgtEl>
                                        <p:attrNameLst>
                                          <p:attrName>ppt_x</p:attrName>
                                          <p:attrName>ppt_y</p:attrName>
                                        </p:attrNameLst>
                                      </p:cBhvr>
                                      <p:rCtr x="-24" y="-28"/>
                                    </p:animMotion>
                                  </p:childTnLst>
                                </p:cTn>
                              </p:par>
                            </p:childTnLst>
                          </p:cTn>
                        </p:par>
                        <p:par>
                          <p:cTn id="50" fill="hold">
                            <p:stCondLst>
                              <p:cond delay="15000"/>
                            </p:stCondLst>
                            <p:childTnLst>
                              <p:par>
                                <p:cTn id="51" presetID="10" presetClass="exit" presetSubtype="0" fill="hold" nodeType="afterEffect">
                                  <p:stCondLst>
                                    <p:cond delay="0"/>
                                  </p:stCondLst>
                                  <p:childTnLst>
                                    <p:animEffect transition="out" filter="fade">
                                      <p:cBhvr>
                                        <p:cTn id="52" dur="2000"/>
                                        <p:tgtEl>
                                          <p:spTgt spid="26"/>
                                        </p:tgtEl>
                                      </p:cBhvr>
                                    </p:animEffect>
                                    <p:set>
                                      <p:cBhvr>
                                        <p:cTn id="53" dur="1" fill="hold">
                                          <p:stCondLst>
                                            <p:cond delay="1999"/>
                                          </p:stCondLst>
                                        </p:cTn>
                                        <p:tgtEl>
                                          <p:spTgt spid="2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2000"/>
                                        <p:tgtEl>
                                          <p:spTgt spid="27"/>
                                        </p:tgtEl>
                                      </p:cBhvr>
                                    </p:animEffect>
                                    <p:set>
                                      <p:cBhvr>
                                        <p:cTn id="56" dur="1" fill="hold">
                                          <p:stCondLst>
                                            <p:cond delay="1999"/>
                                          </p:stCondLst>
                                        </p:cTn>
                                        <p:tgtEl>
                                          <p:spTgt spid="27"/>
                                        </p:tgtEl>
                                        <p:attrNameLst>
                                          <p:attrName>style.visibility</p:attrName>
                                        </p:attrNameLst>
                                      </p:cBhvr>
                                      <p:to>
                                        <p:strVal val="hidden"/>
                                      </p:to>
                                    </p:set>
                                  </p:childTnLst>
                                </p:cTn>
                              </p:par>
                            </p:childTnLst>
                          </p:cTn>
                        </p:par>
                        <p:par>
                          <p:cTn id="57" fill="hold">
                            <p:stCondLst>
                              <p:cond delay="17000"/>
                            </p:stCondLst>
                            <p:childTnLst>
                              <p:par>
                                <p:cTn id="58" presetID="10" presetClass="entr" presetSubtype="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2000"/>
                                        <p:tgtEl>
                                          <p:spTgt spid="42"/>
                                        </p:tgtEl>
                                      </p:cBhvr>
                                    </p:animEffect>
                                  </p:childTnLst>
                                </p:cTn>
                              </p:par>
                            </p:childTnLst>
                          </p:cTn>
                        </p:par>
                        <p:par>
                          <p:cTn id="61" fill="hold">
                            <p:stCondLst>
                              <p:cond delay="19000"/>
                            </p:stCondLst>
                            <p:childTnLst>
                              <p:par>
                                <p:cTn id="62" presetID="10" presetClass="entr" presetSubtype="0"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3000"/>
                                        <p:tgtEl>
                                          <p:spTgt spid="22"/>
                                        </p:tgtEl>
                                      </p:cBhvr>
                                    </p:animEffect>
                                  </p:childTnLst>
                                </p:cTn>
                              </p:par>
                              <p:par>
                                <p:cTn id="65" presetID="10"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childTnLst>
                                </p:cTn>
                              </p:par>
                              <p:par>
                                <p:cTn id="68" presetID="2" presetClass="entr" presetSubtype="8"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2000" fill="hold"/>
                                        <p:tgtEl>
                                          <p:spTgt spid="31"/>
                                        </p:tgtEl>
                                        <p:attrNameLst>
                                          <p:attrName>ppt_x</p:attrName>
                                        </p:attrNameLst>
                                      </p:cBhvr>
                                      <p:tavLst>
                                        <p:tav tm="0">
                                          <p:val>
                                            <p:strVal val="0-#ppt_w/2"/>
                                          </p:val>
                                        </p:tav>
                                        <p:tav tm="100000">
                                          <p:val>
                                            <p:strVal val="#ppt_x"/>
                                          </p:val>
                                        </p:tav>
                                      </p:tavLst>
                                    </p:anim>
                                    <p:anim calcmode="lin" valueType="num">
                                      <p:cBhvr additive="base">
                                        <p:cTn id="71" dur="2000" fill="hold"/>
                                        <p:tgtEl>
                                          <p:spTgt spid="31"/>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2000" fill="hold"/>
                                        <p:tgtEl>
                                          <p:spTgt spid="33"/>
                                        </p:tgtEl>
                                        <p:attrNameLst>
                                          <p:attrName>ppt_x</p:attrName>
                                        </p:attrNameLst>
                                      </p:cBhvr>
                                      <p:tavLst>
                                        <p:tav tm="0">
                                          <p:val>
                                            <p:strVal val="0-#ppt_w/2"/>
                                          </p:val>
                                        </p:tav>
                                        <p:tav tm="100000">
                                          <p:val>
                                            <p:strVal val="#ppt_x"/>
                                          </p:val>
                                        </p:tav>
                                      </p:tavLst>
                                    </p:anim>
                                    <p:anim calcmode="lin" valueType="num">
                                      <p:cBhvr additive="base">
                                        <p:cTn id="75" dur="2000" fill="hold"/>
                                        <p:tgtEl>
                                          <p:spTgt spid="33"/>
                                        </p:tgtEl>
                                        <p:attrNameLst>
                                          <p:attrName>ppt_y</p:attrName>
                                        </p:attrNameLst>
                                      </p:cBhvr>
                                      <p:tavLst>
                                        <p:tav tm="0">
                                          <p:val>
                                            <p:strVal val="#ppt_y"/>
                                          </p:val>
                                        </p:tav>
                                        <p:tav tm="100000">
                                          <p:val>
                                            <p:strVal val="#ppt_y"/>
                                          </p:val>
                                        </p:tav>
                                      </p:tavLst>
                                    </p:anim>
                                  </p:childTnLst>
                                </p:cTn>
                              </p:par>
                            </p:childTnLst>
                          </p:cTn>
                        </p:par>
                        <p:par>
                          <p:cTn id="76" fill="hold">
                            <p:stCondLst>
                              <p:cond delay="22000"/>
                            </p:stCondLst>
                            <p:childTnLst>
                              <p:par>
                                <p:cTn id="77" presetID="10" presetClass="entr" presetSubtype="0" fill="hold" grpId="0" nodeType="after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2000"/>
                                        <p:tgtEl>
                                          <p:spTgt spid="55"/>
                                        </p:tgtEl>
                                      </p:cBhvr>
                                    </p:animEffect>
                                  </p:childTnLst>
                                </p:cTn>
                              </p:par>
                            </p:childTnLst>
                          </p:cTn>
                        </p:par>
                        <p:par>
                          <p:cTn id="80" fill="hold">
                            <p:stCondLst>
                              <p:cond delay="24000"/>
                            </p:stCondLst>
                            <p:childTnLst>
                              <p:par>
                                <p:cTn id="81" presetID="10" presetClass="entr" presetSubtype="0"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2000"/>
                                        <p:tgtEl>
                                          <p:spTgt spid="45"/>
                                        </p:tgtEl>
                                      </p:cBhvr>
                                    </p:animEffect>
                                  </p:childTnLst>
                                </p:cTn>
                              </p:par>
                            </p:childTnLst>
                          </p:cTn>
                        </p:par>
                        <p:par>
                          <p:cTn id="84" fill="hold">
                            <p:stCondLst>
                              <p:cond delay="26000"/>
                            </p:stCondLst>
                            <p:childTnLst>
                              <p:par>
                                <p:cTn id="85" presetID="10" presetClass="entr" presetSubtype="0" fill="hold"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3000"/>
                                        <p:tgtEl>
                                          <p:spTgt spid="23"/>
                                        </p:tgtEl>
                                      </p:cBhvr>
                                    </p:animEffect>
                                  </p:childTnLst>
                                </p:cTn>
                              </p:par>
                              <p:par>
                                <p:cTn id="88" presetID="10" presetClass="entr" presetSubtype="0" fill="hold"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1000"/>
                                        <p:tgtEl>
                                          <p:spTgt spid="34"/>
                                        </p:tgtEl>
                                      </p:cBhvr>
                                    </p:animEffect>
                                  </p:childTnLst>
                                </p:cTn>
                              </p:par>
                              <p:par>
                                <p:cTn id="91" presetID="10" presetClass="entr" presetSubtype="0" fill="hold"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1000"/>
                                        <p:tgtEl>
                                          <p:spTgt spid="35"/>
                                        </p:tgtEl>
                                      </p:cBhvr>
                                    </p:animEffect>
                                  </p:childTnLst>
                                </p:cTn>
                              </p:par>
                              <p:par>
                                <p:cTn id="94" presetID="10" presetClass="entr" presetSubtype="0" fill="hold"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1000"/>
                                        <p:tgtEl>
                                          <p:spTgt spid="36"/>
                                        </p:tgtEl>
                                      </p:cBhvr>
                                    </p:animEffect>
                                  </p:childTnLst>
                                </p:cTn>
                              </p:par>
                            </p:childTnLst>
                          </p:cTn>
                        </p:par>
                        <p:par>
                          <p:cTn id="97" fill="hold">
                            <p:stCondLst>
                              <p:cond delay="29000"/>
                            </p:stCondLst>
                            <p:childTnLst>
                              <p:par>
                                <p:cTn id="98" presetID="10"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2000"/>
                                        <p:tgtEl>
                                          <p:spTgt spid="46"/>
                                        </p:tgtEl>
                                      </p:cBhvr>
                                    </p:animEffect>
                                  </p:childTnLst>
                                </p:cTn>
                              </p:par>
                              <p:par>
                                <p:cTn id="101" presetID="10" presetClass="entr" presetSubtype="0" fill="hold"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1000"/>
                                        <p:tgtEl>
                                          <p:spTgt spid="38"/>
                                        </p:tgtEl>
                                      </p:cBhvr>
                                    </p:animEffect>
                                  </p:childTnLst>
                                </p:cTn>
                              </p:par>
                              <p:par>
                                <p:cTn id="104" presetID="10"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1000"/>
                                        <p:tgtEl>
                                          <p:spTgt spid="39"/>
                                        </p:tgtEl>
                                      </p:cBhvr>
                                    </p:animEffect>
                                  </p:childTnLst>
                                </p:cTn>
                              </p:par>
                            </p:childTnLst>
                          </p:cTn>
                        </p:par>
                        <p:par>
                          <p:cTn id="107" fill="hold">
                            <p:stCondLst>
                              <p:cond delay="31000"/>
                            </p:stCondLst>
                            <p:childTnLst>
                              <p:par>
                                <p:cTn id="108" presetID="0" presetClass="path" presetSubtype="0" accel="50000" decel="50000" fill="hold" nodeType="afterEffect">
                                  <p:stCondLst>
                                    <p:cond delay="0"/>
                                  </p:stCondLst>
                                  <p:childTnLst>
                                    <p:animMotion origin="layout" path="M -5.55556E-7 -1.79376E-6 L 0.11372 -0.02007 " pathEditMode="relative" rAng="0" ptsTypes="AA">
                                      <p:cBhvr>
                                        <p:cTn id="109" dur="3000" fill="hold"/>
                                        <p:tgtEl>
                                          <p:spTgt spid="35"/>
                                        </p:tgtEl>
                                        <p:attrNameLst>
                                          <p:attrName>ppt_x</p:attrName>
                                          <p:attrName>ppt_y</p:attrName>
                                        </p:attrNameLst>
                                      </p:cBhvr>
                                      <p:rCtr x="57" y="-10"/>
                                    </p:animMotion>
                                  </p:childTnLst>
                                </p:cTn>
                              </p:par>
                              <p:par>
                                <p:cTn id="110" presetID="0" presetClass="path" presetSubtype="0" accel="50000" decel="50000" fill="hold" nodeType="withEffect">
                                  <p:stCondLst>
                                    <p:cond delay="0"/>
                                  </p:stCondLst>
                                  <p:childTnLst>
                                    <p:animMotion origin="layout" path="M 0.00347 -0.00587 L 0.16441 0.01605 " pathEditMode="relative" rAng="0" ptsTypes="AA">
                                      <p:cBhvr>
                                        <p:cTn id="111" dur="3000" fill="hold"/>
                                        <p:tgtEl>
                                          <p:spTgt spid="36"/>
                                        </p:tgtEl>
                                        <p:attrNameLst>
                                          <p:attrName>ppt_x</p:attrName>
                                          <p:attrName>ppt_y</p:attrName>
                                        </p:attrNameLst>
                                      </p:cBhvr>
                                      <p:rCtr x="80" y="11"/>
                                    </p:animMotion>
                                  </p:childTnLst>
                                </p:cTn>
                              </p:par>
                              <p:par>
                                <p:cTn id="112" presetID="0" presetClass="path" presetSubtype="0" accel="50000" decel="50000" fill="hold" nodeType="withEffect">
                                  <p:stCondLst>
                                    <p:cond delay="0"/>
                                  </p:stCondLst>
                                  <p:childTnLst>
                                    <p:animMotion origin="layout" path="M -2.22222E-6 -7.16888E-6 L 0.14167 -0.0281 " pathEditMode="relative" ptsTypes="AA">
                                      <p:cBhvr>
                                        <p:cTn id="113" dur="3000" fill="hold"/>
                                        <p:tgtEl>
                                          <p:spTgt spid="34"/>
                                        </p:tgtEl>
                                        <p:attrNameLst>
                                          <p:attrName>ppt_x</p:attrName>
                                          <p:attrName>ppt_y</p:attrName>
                                        </p:attrNameLst>
                                      </p:cBhvr>
                                    </p:animMotion>
                                  </p:childTnLst>
                                </p:cTn>
                              </p:par>
                            </p:childTnLst>
                          </p:cTn>
                        </p:par>
                        <p:par>
                          <p:cTn id="114" fill="hold">
                            <p:stCondLst>
                              <p:cond delay="34000"/>
                            </p:stCondLst>
                            <p:childTnLst>
                              <p:par>
                                <p:cTn id="115" presetID="10" presetClass="entr" presetSubtype="0" fill="hold" nodeType="after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3000"/>
                                        <p:tgtEl>
                                          <p:spTgt spid="24"/>
                                        </p:tgtEl>
                                      </p:cBhvr>
                                    </p:animEffect>
                                  </p:childTnLst>
                                </p:cTn>
                              </p:par>
                            </p:childTnLst>
                          </p:cTn>
                        </p:par>
                        <p:par>
                          <p:cTn id="118" fill="hold">
                            <p:stCondLst>
                              <p:cond delay="37000"/>
                            </p:stCondLst>
                            <p:childTnLst>
                              <p:par>
                                <p:cTn id="119" presetID="10" presetClass="entr" presetSubtype="0" fill="hold" grpId="0" nodeType="after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2000"/>
                                        <p:tgtEl>
                                          <p:spTgt spid="47"/>
                                        </p:tgtEl>
                                      </p:cBhvr>
                                    </p:animEffect>
                                  </p:childTnLst>
                                </p:cTn>
                              </p:par>
                              <p:par>
                                <p:cTn id="122" presetID="10" presetClass="entr" presetSubtype="0" fill="hold"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fade">
                                      <p:cBhvr>
                                        <p:cTn id="124" dur="1000"/>
                                        <p:tgtEl>
                                          <p:spTgt spid="43"/>
                                        </p:tgtEl>
                                      </p:cBhvr>
                                    </p:animEffect>
                                  </p:childTnLst>
                                </p:cTn>
                              </p:par>
                              <p:par>
                                <p:cTn id="125" presetID="10" presetClass="entr" presetSubtype="0" fill="hold" nodeType="with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fade">
                                      <p:cBhvr>
                                        <p:cTn id="127" dur="1000"/>
                                        <p:tgtEl>
                                          <p:spTgt spid="44"/>
                                        </p:tgtEl>
                                      </p:cBhvr>
                                    </p:animEffect>
                                  </p:childTnLst>
                                </p:cTn>
                              </p:par>
                            </p:childTnLst>
                          </p:cTn>
                        </p:par>
                        <p:par>
                          <p:cTn id="128" fill="hold">
                            <p:stCondLst>
                              <p:cond delay="39000"/>
                            </p:stCondLst>
                            <p:childTnLst>
                              <p:par>
                                <p:cTn id="129" presetID="10" presetClass="entr" presetSubtype="0"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fade">
                                      <p:cBhvr>
                                        <p:cTn id="131" dur="5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5" grpId="0" animBg="1"/>
      <p:bldP spid="46" grpId="0" animBg="1"/>
      <p:bldP spid="47" grpId="0" animBg="1"/>
      <p:bldP spid="48" grpId="0" animBg="1"/>
      <p:bldP spid="53" grpId="0"/>
      <p:bldP spid="54" grpId="0"/>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28 - Εικόνα" descr="dendritic.png"/>
          <p:cNvPicPr>
            <a:picLocks noChangeAspect="1"/>
          </p:cNvPicPr>
          <p:nvPr/>
        </p:nvPicPr>
        <p:blipFill>
          <a:blip r:embed="rId3" cstate="print">
            <a:clrChange>
              <a:clrFrom>
                <a:srgbClr val="FFFFFF"/>
              </a:clrFrom>
              <a:clrTo>
                <a:srgbClr val="FFFFFF">
                  <a:alpha val="0"/>
                </a:srgbClr>
              </a:clrTo>
            </a:clrChange>
          </a:blip>
          <a:stretch>
            <a:fillRect/>
          </a:stretch>
        </p:blipFill>
        <p:spPr>
          <a:xfrm>
            <a:off x="1403648" y="3834700"/>
            <a:ext cx="393234" cy="393234"/>
          </a:xfrm>
          <a:prstGeom prst="rect">
            <a:avLst/>
          </a:prstGeom>
        </p:spPr>
      </p:pic>
      <p:pic>
        <p:nvPicPr>
          <p:cNvPr id="30" name="29 - Εικόνα" descr="macrophag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259632" y="4194740"/>
            <a:ext cx="393234" cy="393234"/>
          </a:xfrm>
          <a:prstGeom prst="rect">
            <a:avLst/>
          </a:prstGeom>
        </p:spPr>
      </p:pic>
      <p:pic>
        <p:nvPicPr>
          <p:cNvPr id="21" name="20 - Εικόνα" descr="axones.png"/>
          <p:cNvPicPr>
            <a:picLocks noChangeAspect="1"/>
          </p:cNvPicPr>
          <p:nvPr/>
        </p:nvPicPr>
        <p:blipFill>
          <a:blip r:embed="rId5" cstate="print"/>
          <a:stretch>
            <a:fillRect/>
          </a:stretch>
        </p:blipFill>
        <p:spPr>
          <a:xfrm>
            <a:off x="251520" y="897111"/>
            <a:ext cx="5449374" cy="3114799"/>
          </a:xfrm>
          <a:prstGeom prst="rect">
            <a:avLst/>
          </a:prstGeom>
        </p:spPr>
      </p:pic>
      <p:pic>
        <p:nvPicPr>
          <p:cNvPr id="25" name="24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a:off x="611560" y="3723878"/>
            <a:ext cx="294705" cy="294705"/>
          </a:xfrm>
          <a:prstGeom prst="rect">
            <a:avLst/>
          </a:prstGeom>
        </p:spPr>
      </p:pic>
      <p:pic>
        <p:nvPicPr>
          <p:cNvPr id="26" name="25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a:off x="971600" y="3723878"/>
            <a:ext cx="294705" cy="294705"/>
          </a:xfrm>
          <a:prstGeom prst="rect">
            <a:avLst/>
          </a:prstGeom>
        </p:spPr>
      </p:pic>
      <p:pic>
        <p:nvPicPr>
          <p:cNvPr id="27" name="26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1043608" y="4011910"/>
            <a:ext cx="193021" cy="193021"/>
          </a:xfrm>
          <a:prstGeom prst="rect">
            <a:avLst/>
          </a:prstGeom>
        </p:spPr>
      </p:pic>
      <p:pic>
        <p:nvPicPr>
          <p:cNvPr id="28" name="27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683568" y="4083918"/>
            <a:ext cx="193021" cy="193021"/>
          </a:xfrm>
          <a:prstGeom prst="rect">
            <a:avLst/>
          </a:prstGeom>
        </p:spPr>
      </p:pic>
      <p:pic>
        <p:nvPicPr>
          <p:cNvPr id="31" name="30 - Εικόνα" descr="macrophag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907704" y="3795886"/>
            <a:ext cx="372696" cy="372696"/>
          </a:xfrm>
          <a:prstGeom prst="rect">
            <a:avLst/>
          </a:prstGeom>
        </p:spPr>
      </p:pic>
      <p:pic>
        <p:nvPicPr>
          <p:cNvPr id="33" name="32 - Εικόνα" descr="bacterium.png"/>
          <p:cNvPicPr>
            <a:picLocks noChangeAspect="1"/>
          </p:cNvPicPr>
          <p:nvPr/>
        </p:nvPicPr>
        <p:blipFill>
          <a:blip r:embed="rId6" cstate="print">
            <a:clrChange>
              <a:clrFrom>
                <a:srgbClr val="FFFFFF"/>
              </a:clrFrom>
              <a:clrTo>
                <a:srgbClr val="FFFFFF">
                  <a:alpha val="0"/>
                </a:srgbClr>
              </a:clrTo>
            </a:clrChange>
          </a:blip>
          <a:srcRect l="73302" b="51132"/>
          <a:stretch>
            <a:fillRect/>
          </a:stretch>
        </p:blipFill>
        <p:spPr>
          <a:xfrm>
            <a:off x="2195736" y="3939902"/>
            <a:ext cx="78681" cy="144016"/>
          </a:xfrm>
          <a:prstGeom prst="rect">
            <a:avLst/>
          </a:prstGeom>
        </p:spPr>
      </p:pic>
      <p:pic>
        <p:nvPicPr>
          <p:cNvPr id="34" name="33 - Εικόνα" descr="antibody.png"/>
          <p:cNvPicPr>
            <a:picLocks noChangeAspect="1"/>
          </p:cNvPicPr>
          <p:nvPr/>
        </p:nvPicPr>
        <p:blipFill>
          <a:blip r:embed="rId8" cstate="print"/>
          <a:stretch>
            <a:fillRect/>
          </a:stretch>
        </p:blipFill>
        <p:spPr>
          <a:xfrm rot="16617003">
            <a:off x="2421937" y="4371950"/>
            <a:ext cx="205847" cy="205847"/>
          </a:xfrm>
          <a:prstGeom prst="rect">
            <a:avLst/>
          </a:prstGeom>
        </p:spPr>
      </p:pic>
      <p:pic>
        <p:nvPicPr>
          <p:cNvPr id="35" name="34 - Εικόνα" descr="antibody.png"/>
          <p:cNvPicPr>
            <a:picLocks noChangeAspect="1"/>
          </p:cNvPicPr>
          <p:nvPr/>
        </p:nvPicPr>
        <p:blipFill>
          <a:blip r:embed="rId8" cstate="print"/>
          <a:stretch>
            <a:fillRect/>
          </a:stretch>
        </p:blipFill>
        <p:spPr>
          <a:xfrm>
            <a:off x="2205913" y="4227934"/>
            <a:ext cx="205847" cy="205847"/>
          </a:xfrm>
          <a:prstGeom prst="rect">
            <a:avLst/>
          </a:prstGeom>
        </p:spPr>
      </p:pic>
      <p:pic>
        <p:nvPicPr>
          <p:cNvPr id="36" name="35 - Εικόνα" descr="antibody.png"/>
          <p:cNvPicPr>
            <a:picLocks noChangeAspect="1"/>
          </p:cNvPicPr>
          <p:nvPr/>
        </p:nvPicPr>
        <p:blipFill>
          <a:blip r:embed="rId8" cstate="print"/>
          <a:stretch>
            <a:fillRect/>
          </a:stretch>
        </p:blipFill>
        <p:spPr>
          <a:xfrm>
            <a:off x="1989889" y="4371950"/>
            <a:ext cx="205847" cy="205847"/>
          </a:xfrm>
          <a:prstGeom prst="rect">
            <a:avLst/>
          </a:prstGeom>
        </p:spPr>
      </p:pic>
      <p:pic>
        <p:nvPicPr>
          <p:cNvPr id="38" name="37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a:off x="3491880" y="4011910"/>
            <a:ext cx="294705" cy="294705"/>
          </a:xfrm>
          <a:prstGeom prst="rect">
            <a:avLst/>
          </a:prstGeom>
        </p:spPr>
      </p:pic>
      <p:pic>
        <p:nvPicPr>
          <p:cNvPr id="39" name="38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3275856" y="4011910"/>
            <a:ext cx="193021" cy="193021"/>
          </a:xfrm>
          <a:prstGeom prst="rect">
            <a:avLst/>
          </a:prstGeom>
        </p:spPr>
      </p:pic>
      <p:sp>
        <p:nvSpPr>
          <p:cNvPr id="40" name="39 - Στρογγυλεμένο ορθογώνιο"/>
          <p:cNvSpPr/>
          <p:nvPr/>
        </p:nvSpPr>
        <p:spPr>
          <a:xfrm>
            <a:off x="179512" y="4371950"/>
            <a:ext cx="1080120"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700" b="1" dirty="0" smtClean="0"/>
              <a:t>1. Αναπαραγωγή μικροοργανισμών στο σώμα</a:t>
            </a:r>
            <a:endParaRPr lang="el-GR" sz="700" b="1" dirty="0"/>
          </a:p>
        </p:txBody>
      </p:sp>
      <p:sp>
        <p:nvSpPr>
          <p:cNvPr id="41" name="40 - Στρογγυλεμένο ορθογώνιο"/>
          <p:cNvSpPr/>
          <p:nvPr/>
        </p:nvSpPr>
        <p:spPr>
          <a:xfrm>
            <a:off x="179512" y="4783460"/>
            <a:ext cx="1080120" cy="2365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700" b="1" dirty="0" smtClean="0"/>
              <a:t>2. Φαγοκυττάρωση μικροοργανισμών</a:t>
            </a:r>
            <a:endParaRPr lang="el-GR" sz="700" b="1" dirty="0"/>
          </a:p>
        </p:txBody>
      </p:sp>
      <p:sp>
        <p:nvSpPr>
          <p:cNvPr id="42" name="41 - Στρογγυλεμένο ορθογώνιο"/>
          <p:cNvSpPr/>
          <p:nvPr/>
        </p:nvSpPr>
        <p:spPr>
          <a:xfrm>
            <a:off x="1547664" y="4659982"/>
            <a:ext cx="1080120"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700" b="1" dirty="0" smtClean="0"/>
              <a:t>3. Αναγνώριση μικροοργανισμών από κύτταρα μνήμης</a:t>
            </a:r>
            <a:endParaRPr lang="el-GR" sz="700" b="1" dirty="0"/>
          </a:p>
        </p:txBody>
      </p:sp>
      <p:pic>
        <p:nvPicPr>
          <p:cNvPr id="43" name="42 - Εικόνα" descr="memory-cell.png"/>
          <p:cNvPicPr>
            <a:picLocks noChangeAspect="1"/>
          </p:cNvPicPr>
          <p:nvPr/>
        </p:nvPicPr>
        <p:blipFill>
          <a:blip r:embed="rId9" cstate="print"/>
          <a:stretch>
            <a:fillRect/>
          </a:stretch>
        </p:blipFill>
        <p:spPr>
          <a:xfrm>
            <a:off x="2267744" y="3795886"/>
            <a:ext cx="421871" cy="421871"/>
          </a:xfrm>
          <a:prstGeom prst="rect">
            <a:avLst/>
          </a:prstGeom>
        </p:spPr>
      </p:pic>
      <p:sp>
        <p:nvSpPr>
          <p:cNvPr id="45" name="44 - Στρογγυλεμένο ορθογώνιο"/>
          <p:cNvSpPr/>
          <p:nvPr/>
        </p:nvSpPr>
        <p:spPr>
          <a:xfrm>
            <a:off x="2771800" y="4515966"/>
            <a:ext cx="1080120"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700" b="1" dirty="0" smtClean="0"/>
              <a:t>4. Παραγωγή αντισωμάτων</a:t>
            </a:r>
            <a:endParaRPr lang="el-GR" sz="700" b="1" dirty="0"/>
          </a:p>
        </p:txBody>
      </p:sp>
      <p:sp>
        <p:nvSpPr>
          <p:cNvPr id="46" name="45 - Στρογγυλεμένο ορθογώνιο"/>
          <p:cNvSpPr/>
          <p:nvPr/>
        </p:nvSpPr>
        <p:spPr>
          <a:xfrm>
            <a:off x="2771800" y="4803998"/>
            <a:ext cx="1080120"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700" b="1" dirty="0" smtClean="0"/>
              <a:t>5. Εξουδετέρωση μικροοργανισμών</a:t>
            </a:r>
            <a:endParaRPr lang="el-GR" sz="700" b="1" dirty="0"/>
          </a:p>
        </p:txBody>
      </p:sp>
      <p:sp>
        <p:nvSpPr>
          <p:cNvPr id="48" name="47 - Στρογγυλεμένο ορθογώνιο"/>
          <p:cNvSpPr/>
          <p:nvPr/>
        </p:nvSpPr>
        <p:spPr>
          <a:xfrm>
            <a:off x="4067944" y="4155926"/>
            <a:ext cx="1080120" cy="21602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l-GR" sz="900" b="1" dirty="0" smtClean="0"/>
              <a:t>Λήξη ασθένειας</a:t>
            </a:r>
            <a:endParaRPr lang="el-GR" sz="900" b="1" dirty="0"/>
          </a:p>
        </p:txBody>
      </p:sp>
      <p:pic>
        <p:nvPicPr>
          <p:cNvPr id="50" name="49 - Εικόνα" descr="secondary.png"/>
          <p:cNvPicPr>
            <a:picLocks noChangeAspect="1"/>
          </p:cNvPicPr>
          <p:nvPr/>
        </p:nvPicPr>
        <p:blipFill>
          <a:blip r:embed="rId10" cstate="print"/>
          <a:srcRect l="18500" r="76214" b="11403"/>
          <a:stretch>
            <a:fillRect/>
          </a:stretch>
        </p:blipFill>
        <p:spPr>
          <a:xfrm>
            <a:off x="1259632" y="854443"/>
            <a:ext cx="288032" cy="2797427"/>
          </a:xfrm>
          <a:prstGeom prst="rect">
            <a:avLst/>
          </a:prstGeom>
        </p:spPr>
      </p:pic>
      <p:pic>
        <p:nvPicPr>
          <p:cNvPr id="51" name="50 - Εικόνα" descr="secondary.png"/>
          <p:cNvPicPr>
            <a:picLocks noChangeAspect="1"/>
          </p:cNvPicPr>
          <p:nvPr/>
        </p:nvPicPr>
        <p:blipFill>
          <a:blip r:embed="rId10" cstate="print"/>
          <a:srcRect l="39642" b="9122"/>
          <a:stretch>
            <a:fillRect/>
          </a:stretch>
        </p:blipFill>
        <p:spPr>
          <a:xfrm>
            <a:off x="2411760" y="854443"/>
            <a:ext cx="3289134" cy="2869435"/>
          </a:xfrm>
          <a:prstGeom prst="rect">
            <a:avLst/>
          </a:prstGeom>
        </p:spPr>
      </p:pic>
      <p:pic>
        <p:nvPicPr>
          <p:cNvPr id="52" name="51 - Εικόνα" descr="secondary.png"/>
          <p:cNvPicPr>
            <a:picLocks noChangeAspect="1"/>
          </p:cNvPicPr>
          <p:nvPr/>
        </p:nvPicPr>
        <p:blipFill>
          <a:blip r:embed="rId10" cstate="print"/>
          <a:srcRect l="23786" r="59036" b="9122"/>
          <a:stretch>
            <a:fillRect/>
          </a:stretch>
        </p:blipFill>
        <p:spPr>
          <a:xfrm>
            <a:off x="1547664" y="854443"/>
            <a:ext cx="936104" cy="2869435"/>
          </a:xfrm>
          <a:prstGeom prst="rect">
            <a:avLst/>
          </a:prstGeom>
        </p:spPr>
      </p:pic>
      <p:sp>
        <p:nvSpPr>
          <p:cNvPr id="47" name="46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1 - Τίτλος"/>
          <p:cNvSpPr txBox="1">
            <a:spLocks/>
          </p:cNvSpPr>
          <p:nvPr/>
        </p:nvSpPr>
        <p:spPr>
          <a:xfrm>
            <a:off x="323528" y="-20538"/>
            <a:ext cx="8507288"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latin typeface="+mj-lt"/>
                <a:ea typeface="+mj-ea"/>
                <a:cs typeface="+mj-cs"/>
              </a:rPr>
              <a:t>Δευτερογενής ανοσολογική απόκριση </a:t>
            </a:r>
            <a:r>
              <a:rPr kumimoji="0" lang="el-GR" sz="2400" b="0" i="0" u="none" strike="noStrike" kern="1200" cap="none" spc="0" normalizeH="0" baseline="0" noProof="0" dirty="0" smtClean="0">
                <a:ln>
                  <a:noFill/>
                </a:ln>
                <a:solidFill>
                  <a:schemeClr val="tx1"/>
                </a:solidFill>
                <a:effectLst/>
                <a:uLnTx/>
                <a:uFillTx/>
                <a:latin typeface="+mj-lt"/>
                <a:ea typeface="+mj-ea"/>
                <a:cs typeface="+mj-cs"/>
              </a:rPr>
              <a:t>(2/3)</a:t>
            </a:r>
            <a:endParaRPr kumimoji="0" lang="el-GR"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5" name="54 - TextBox"/>
          <p:cNvSpPr txBox="1"/>
          <p:nvPr/>
        </p:nvSpPr>
        <p:spPr>
          <a:xfrm>
            <a:off x="5400600" y="915566"/>
            <a:ext cx="3635896" cy="954107"/>
          </a:xfrm>
          <a:prstGeom prst="rect">
            <a:avLst/>
          </a:prstGeom>
          <a:noFill/>
        </p:spPr>
        <p:txBody>
          <a:bodyPr wrap="square" rtlCol="0">
            <a:spAutoFit/>
          </a:bodyPr>
          <a:lstStyle/>
          <a:p>
            <a:pPr algn="ctr"/>
            <a:r>
              <a:rPr lang="el-GR" sz="1400" dirty="0" smtClean="0"/>
              <a:t>Η δευτερογενής ανοσολογική απόκριση συμβαίνει όταν ο οργανισμός μας αντιμετωπίζει έναν παθογόνο μικροοργανισμό που έχει αντιμετωπίσει ξανά και στο παρελθόν.</a:t>
            </a:r>
          </a:p>
        </p:txBody>
      </p:sp>
      <p:sp>
        <p:nvSpPr>
          <p:cNvPr id="56" name="55 - TextBox"/>
          <p:cNvSpPr txBox="1"/>
          <p:nvPr/>
        </p:nvSpPr>
        <p:spPr>
          <a:xfrm>
            <a:off x="5400600" y="1977683"/>
            <a:ext cx="3635896" cy="523220"/>
          </a:xfrm>
          <a:prstGeom prst="rect">
            <a:avLst/>
          </a:prstGeom>
          <a:noFill/>
        </p:spPr>
        <p:txBody>
          <a:bodyPr wrap="square" rtlCol="0">
            <a:spAutoFit/>
          </a:bodyPr>
          <a:lstStyle/>
          <a:p>
            <a:pPr algn="ctr"/>
            <a:r>
              <a:rPr lang="el-GR" sz="1400" dirty="0" smtClean="0"/>
              <a:t>Οι μικροοργανισμοί </a:t>
            </a:r>
            <a:r>
              <a:rPr lang="el-GR" sz="1400" dirty="0" err="1" smtClean="0"/>
              <a:t>φαγοκυτταρώνονται</a:t>
            </a:r>
            <a:r>
              <a:rPr lang="el-GR" sz="1400" dirty="0" smtClean="0"/>
              <a:t> από τα </a:t>
            </a:r>
            <a:r>
              <a:rPr lang="el-GR" sz="1400" dirty="0" err="1" smtClean="0"/>
              <a:t>μακροφάγα</a:t>
            </a:r>
            <a:r>
              <a:rPr lang="el-GR" sz="1400" dirty="0" smtClean="0"/>
              <a:t> και τα </a:t>
            </a:r>
            <a:r>
              <a:rPr lang="el-GR" sz="1400" dirty="0" err="1" smtClean="0"/>
              <a:t>δενδριτικά</a:t>
            </a:r>
            <a:r>
              <a:rPr lang="el-GR" sz="1400" dirty="0" smtClean="0"/>
              <a:t> κύτταρα.</a:t>
            </a:r>
          </a:p>
        </p:txBody>
      </p:sp>
      <p:sp>
        <p:nvSpPr>
          <p:cNvPr id="57" name="56 - TextBox"/>
          <p:cNvSpPr txBox="1"/>
          <p:nvPr/>
        </p:nvSpPr>
        <p:spPr>
          <a:xfrm>
            <a:off x="5400600" y="2643758"/>
            <a:ext cx="3635896" cy="1384995"/>
          </a:xfrm>
          <a:prstGeom prst="rect">
            <a:avLst/>
          </a:prstGeom>
          <a:noFill/>
        </p:spPr>
        <p:txBody>
          <a:bodyPr wrap="square" rtlCol="0">
            <a:spAutoFit/>
          </a:bodyPr>
          <a:lstStyle/>
          <a:p>
            <a:pPr algn="ctr"/>
            <a:r>
              <a:rPr lang="el-GR" sz="1400" dirty="0" smtClean="0"/>
              <a:t>Ο οργανισμός διαθέτει ήδη εξειδικευμένα κύτταρα μνήμης για αυτόν τον μικροοργανισμό. Αυτά τα κύτταρα αναγνωρίζουν τον μικροοργανισμό αμέσως και παράγουν άμεσα μεγάλη ποσότητα αντισωμάτων για να τον αντιμετωπίσουν.</a:t>
            </a:r>
          </a:p>
        </p:txBody>
      </p:sp>
      <p:sp>
        <p:nvSpPr>
          <p:cNvPr id="58" name="57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Μπροστά</a:t>
            </a:r>
            <a:endParaRPr lang="el-GR" sz="1100" b="1" dirty="0">
              <a:solidFill>
                <a:schemeClr val="accent1">
                  <a:lumMod val="50000"/>
                </a:schemeClr>
              </a:solidFill>
            </a:endParaRPr>
          </a:p>
        </p:txBody>
      </p:sp>
      <p:sp>
        <p:nvSpPr>
          <p:cNvPr id="59" name="58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Αρχικές επιλογές</a:t>
            </a:r>
            <a:endParaRPr lang="el-GR" sz="1100" b="1" dirty="0">
              <a:solidFill>
                <a:schemeClr val="accent1">
                  <a:lumMod val="50000"/>
                </a:schemeClr>
              </a:solidFill>
            </a:endParaRPr>
          </a:p>
        </p:txBody>
      </p:sp>
      <p:sp>
        <p:nvSpPr>
          <p:cNvPr id="60" name="59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Πίσω</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2000"/>
                                        <p:tgtEl>
                                          <p:spTgt spid="5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childTnLst>
                                </p:cTn>
                              </p:par>
                              <p:par>
                                <p:cTn id="12" presetID="10" presetClass="entr" presetSubtype="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childTnLst>
                                </p:cTn>
                              </p:par>
                              <p:par>
                                <p:cTn id="19" presetID="0" presetClass="path" presetSubtype="0" accel="50000" decel="50000" fill="hold" nodeType="withEffect">
                                  <p:stCondLst>
                                    <p:cond delay="0"/>
                                  </p:stCondLst>
                                  <p:childTnLst>
                                    <p:animMotion origin="layout" path="M -0.03976 -0.00061 L -0.00035 -0.00061 " pathEditMode="relative" ptsTypes="AA">
                                      <p:cBhvr>
                                        <p:cTn id="20" dur="3000" fill="hold"/>
                                        <p:tgtEl>
                                          <p:spTgt spid="26"/>
                                        </p:tgtEl>
                                        <p:attrNameLst>
                                          <p:attrName>ppt_x</p:attrName>
                                          <p:attrName>ppt_y</p:attrName>
                                        </p:attrNameLst>
                                      </p:cBhvr>
                                    </p:animMotion>
                                  </p:childTnLst>
                                </p:cTn>
                              </p:par>
                            </p:childTnLst>
                          </p:cTn>
                        </p:par>
                        <p:par>
                          <p:cTn id="21" fill="hold">
                            <p:stCondLst>
                              <p:cond delay="7000"/>
                            </p:stCondLst>
                            <p:childTnLst>
                              <p:par>
                                <p:cTn id="22" presetID="10"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childTnLst>
                                </p:cTn>
                              </p:par>
                              <p:par>
                                <p:cTn id="25" presetID="0" presetClass="path" presetSubtype="0" accel="50000" decel="50000" fill="hold" nodeType="withEffect">
                                  <p:stCondLst>
                                    <p:cond delay="0"/>
                                  </p:stCondLst>
                                  <p:childTnLst>
                                    <p:animMotion origin="layout" path="M -0.0026 -0.04662 L -0.0059 0.0179 " pathEditMode="relative" rAng="0" ptsTypes="AA">
                                      <p:cBhvr>
                                        <p:cTn id="26" dur="3000" fill="hold"/>
                                        <p:tgtEl>
                                          <p:spTgt spid="27"/>
                                        </p:tgtEl>
                                        <p:attrNameLst>
                                          <p:attrName>ppt_x</p:attrName>
                                          <p:attrName>ppt_y</p:attrName>
                                        </p:attrNameLst>
                                      </p:cBhvr>
                                      <p:rCtr x="-2" y="32"/>
                                    </p:animMotion>
                                  </p:childTnLst>
                                </p:cTn>
                              </p:par>
                              <p:par>
                                <p:cTn id="27" presetID="10"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childTnLst>
                                </p:cTn>
                              </p:par>
                              <p:par>
                                <p:cTn id="30" presetID="0" presetClass="path" presetSubtype="0" accel="50000" decel="50000" fill="hold" nodeType="withEffect">
                                  <p:stCondLst>
                                    <p:cond delay="0"/>
                                  </p:stCondLst>
                                  <p:childTnLst>
                                    <p:animMotion origin="layout" path="M -0.0026 -0.04662 L -0.0059 0.0179 " pathEditMode="relative" rAng="0" ptsTypes="AA">
                                      <p:cBhvr>
                                        <p:cTn id="31" dur="3000" fill="hold"/>
                                        <p:tgtEl>
                                          <p:spTgt spid="28"/>
                                        </p:tgtEl>
                                        <p:attrNameLst>
                                          <p:attrName>ppt_x</p:attrName>
                                          <p:attrName>ppt_y</p:attrName>
                                        </p:attrNameLst>
                                      </p:cBhvr>
                                      <p:rCtr x="-2" y="32"/>
                                    </p:animMotion>
                                  </p:childTnLst>
                                </p:cTn>
                              </p:par>
                            </p:childTnLst>
                          </p:cTn>
                        </p:par>
                        <p:par>
                          <p:cTn id="32" fill="hold">
                            <p:stCondLst>
                              <p:cond delay="10000"/>
                            </p:stCondLst>
                            <p:childTnLst>
                              <p:par>
                                <p:cTn id="33" presetID="10" presetClass="entr" presetSubtype="0"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2000"/>
                                        <p:tgtEl>
                                          <p:spTgt spid="56"/>
                                        </p:tgtEl>
                                      </p:cBhvr>
                                    </p:animEffect>
                                  </p:childTnLst>
                                </p:cTn>
                              </p:par>
                            </p:childTnLst>
                          </p:cTn>
                        </p:par>
                        <p:par>
                          <p:cTn id="36" fill="hold">
                            <p:stCondLst>
                              <p:cond delay="12000"/>
                            </p:stCondLst>
                            <p:childTnLst>
                              <p:par>
                                <p:cTn id="37" presetID="10"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2000"/>
                                        <p:tgtEl>
                                          <p:spTgt spid="41"/>
                                        </p:tgtEl>
                                      </p:cBhvr>
                                    </p:animEffect>
                                  </p:childTnLst>
                                </p:cTn>
                              </p:par>
                              <p:par>
                                <p:cTn id="40" presetID="10"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childTnLst>
                                </p:cTn>
                              </p:par>
                              <p:par>
                                <p:cTn id="43" presetID="10"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childTnLst>
                                </p:cTn>
                              </p:par>
                              <p:par>
                                <p:cTn id="46" presetID="0" presetClass="path" presetSubtype="0" accel="50000" decel="50000" fill="hold" nodeType="withEffect">
                                  <p:stCondLst>
                                    <p:cond delay="0"/>
                                  </p:stCondLst>
                                  <p:childTnLst>
                                    <p:animMotion origin="layout" path="M 4.44444E-6 2.48225E-6 L -0.05504 -0.04199 " pathEditMode="relative" rAng="0" ptsTypes="AA">
                                      <p:cBhvr>
                                        <p:cTn id="47" dur="3000" fill="hold"/>
                                        <p:tgtEl>
                                          <p:spTgt spid="29"/>
                                        </p:tgtEl>
                                        <p:attrNameLst>
                                          <p:attrName>ppt_x</p:attrName>
                                          <p:attrName>ppt_y</p:attrName>
                                        </p:attrNameLst>
                                      </p:cBhvr>
                                      <p:rCtr x="-28" y="-21"/>
                                    </p:animMotion>
                                  </p:childTnLst>
                                </p:cTn>
                              </p:par>
                              <p:par>
                                <p:cTn id="48" presetID="0" presetClass="path" presetSubtype="0" accel="50000" decel="50000" fill="hold" nodeType="withEffect">
                                  <p:stCondLst>
                                    <p:cond delay="0"/>
                                  </p:stCondLst>
                                  <p:childTnLst>
                                    <p:animMotion origin="layout" path="M -3.05556E-6 -8.76814E-7 L -0.04722 -0.05619 " pathEditMode="relative" rAng="0" ptsTypes="AA">
                                      <p:cBhvr>
                                        <p:cTn id="49" dur="3000" fill="hold"/>
                                        <p:tgtEl>
                                          <p:spTgt spid="30"/>
                                        </p:tgtEl>
                                        <p:attrNameLst>
                                          <p:attrName>ppt_x</p:attrName>
                                          <p:attrName>ppt_y</p:attrName>
                                        </p:attrNameLst>
                                      </p:cBhvr>
                                      <p:rCtr x="-24" y="-28"/>
                                    </p:animMotion>
                                  </p:childTnLst>
                                </p:cTn>
                              </p:par>
                            </p:childTnLst>
                          </p:cTn>
                        </p:par>
                        <p:par>
                          <p:cTn id="50" fill="hold">
                            <p:stCondLst>
                              <p:cond delay="15000"/>
                            </p:stCondLst>
                            <p:childTnLst>
                              <p:par>
                                <p:cTn id="51" presetID="10" presetClass="exit" presetSubtype="0" fill="hold" nodeType="afterEffect">
                                  <p:stCondLst>
                                    <p:cond delay="0"/>
                                  </p:stCondLst>
                                  <p:childTnLst>
                                    <p:animEffect transition="out" filter="fade">
                                      <p:cBhvr>
                                        <p:cTn id="52" dur="3000"/>
                                        <p:tgtEl>
                                          <p:spTgt spid="26"/>
                                        </p:tgtEl>
                                      </p:cBhvr>
                                    </p:animEffect>
                                    <p:set>
                                      <p:cBhvr>
                                        <p:cTn id="53" dur="1" fill="hold">
                                          <p:stCondLst>
                                            <p:cond delay="2999"/>
                                          </p:stCondLst>
                                        </p:cTn>
                                        <p:tgtEl>
                                          <p:spTgt spid="2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3000"/>
                                        <p:tgtEl>
                                          <p:spTgt spid="27"/>
                                        </p:tgtEl>
                                      </p:cBhvr>
                                    </p:animEffect>
                                    <p:set>
                                      <p:cBhvr>
                                        <p:cTn id="56" dur="1" fill="hold">
                                          <p:stCondLst>
                                            <p:cond delay="2999"/>
                                          </p:stCondLst>
                                        </p:cTn>
                                        <p:tgtEl>
                                          <p:spTgt spid="27"/>
                                        </p:tgtEl>
                                        <p:attrNameLst>
                                          <p:attrName>style.visibility</p:attrName>
                                        </p:attrNameLst>
                                      </p:cBhvr>
                                      <p:to>
                                        <p:strVal val="hidden"/>
                                      </p:to>
                                    </p:set>
                                  </p:childTnLst>
                                </p:cTn>
                              </p:par>
                            </p:childTnLst>
                          </p:cTn>
                        </p:par>
                        <p:par>
                          <p:cTn id="57" fill="hold">
                            <p:stCondLst>
                              <p:cond delay="18000"/>
                            </p:stCondLst>
                            <p:childTnLst>
                              <p:par>
                                <p:cTn id="58" presetID="10" presetClass="entr" presetSubtype="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2000"/>
                                        <p:tgtEl>
                                          <p:spTgt spid="42"/>
                                        </p:tgtEl>
                                      </p:cBhvr>
                                    </p:animEffect>
                                  </p:childTnLst>
                                </p:cTn>
                              </p:par>
                              <p:par>
                                <p:cTn id="61" presetID="10" presetClass="entr" presetSubtype="0"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1000"/>
                                        <p:tgtEl>
                                          <p:spTgt spid="43"/>
                                        </p:tgtEl>
                                      </p:cBhvr>
                                    </p:animEffect>
                                  </p:childTnLst>
                                </p:cTn>
                              </p:par>
                            </p:childTnLst>
                          </p:cTn>
                        </p:par>
                        <p:par>
                          <p:cTn id="64" fill="hold">
                            <p:stCondLst>
                              <p:cond delay="20000"/>
                            </p:stCondLst>
                            <p:childTnLst>
                              <p:par>
                                <p:cTn id="65" presetID="2" presetClass="entr" presetSubtype="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2000" fill="hold"/>
                                        <p:tgtEl>
                                          <p:spTgt spid="31"/>
                                        </p:tgtEl>
                                        <p:attrNameLst>
                                          <p:attrName>ppt_x</p:attrName>
                                        </p:attrNameLst>
                                      </p:cBhvr>
                                      <p:tavLst>
                                        <p:tav tm="0">
                                          <p:val>
                                            <p:strVal val="0-#ppt_w/2"/>
                                          </p:val>
                                        </p:tav>
                                        <p:tav tm="100000">
                                          <p:val>
                                            <p:strVal val="#ppt_x"/>
                                          </p:val>
                                        </p:tav>
                                      </p:tavLst>
                                    </p:anim>
                                    <p:anim calcmode="lin" valueType="num">
                                      <p:cBhvr additive="base">
                                        <p:cTn id="68" dur="2000" fill="hold"/>
                                        <p:tgtEl>
                                          <p:spTgt spid="31"/>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2000" fill="hold"/>
                                        <p:tgtEl>
                                          <p:spTgt spid="33"/>
                                        </p:tgtEl>
                                        <p:attrNameLst>
                                          <p:attrName>ppt_x</p:attrName>
                                        </p:attrNameLst>
                                      </p:cBhvr>
                                      <p:tavLst>
                                        <p:tav tm="0">
                                          <p:val>
                                            <p:strVal val="0-#ppt_w/2"/>
                                          </p:val>
                                        </p:tav>
                                        <p:tav tm="100000">
                                          <p:val>
                                            <p:strVal val="#ppt_x"/>
                                          </p:val>
                                        </p:tav>
                                      </p:tavLst>
                                    </p:anim>
                                    <p:anim calcmode="lin" valueType="num">
                                      <p:cBhvr additive="base">
                                        <p:cTn id="72" dur="20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22000"/>
                            </p:stCondLst>
                            <p:childTnLst>
                              <p:par>
                                <p:cTn id="74" presetID="10" presetClass="entr" presetSubtype="0" fill="hold"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3000"/>
                                        <p:tgtEl>
                                          <p:spTgt spid="50"/>
                                        </p:tgtEl>
                                      </p:cBhvr>
                                    </p:animEffect>
                                  </p:childTnLst>
                                </p:cTn>
                              </p:par>
                            </p:childTnLst>
                          </p:cTn>
                        </p:par>
                        <p:par>
                          <p:cTn id="77" fill="hold">
                            <p:stCondLst>
                              <p:cond delay="25000"/>
                            </p:stCondLst>
                            <p:childTnLst>
                              <p:par>
                                <p:cTn id="78" presetID="10" presetClass="entr" presetSubtype="0"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2000"/>
                                        <p:tgtEl>
                                          <p:spTgt spid="57"/>
                                        </p:tgtEl>
                                      </p:cBhvr>
                                    </p:animEffect>
                                  </p:childTnLst>
                                </p:cTn>
                              </p:par>
                            </p:childTnLst>
                          </p:cTn>
                        </p:par>
                        <p:par>
                          <p:cTn id="81" fill="hold">
                            <p:stCondLst>
                              <p:cond delay="27000"/>
                            </p:stCondLst>
                            <p:childTnLst>
                              <p:par>
                                <p:cTn id="82" presetID="10" presetClass="entr" presetSubtype="0"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2000"/>
                                        <p:tgtEl>
                                          <p:spTgt spid="45"/>
                                        </p:tgtEl>
                                      </p:cBhvr>
                                    </p:animEffect>
                                  </p:childTnLst>
                                </p:cTn>
                              </p:par>
                              <p:par>
                                <p:cTn id="85" presetID="10" presetClass="entr" presetSubtype="0" fill="hold"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1000"/>
                                        <p:tgtEl>
                                          <p:spTgt spid="34"/>
                                        </p:tgtEl>
                                      </p:cBhvr>
                                    </p:animEffect>
                                  </p:childTnLst>
                                </p:cTn>
                              </p:par>
                              <p:par>
                                <p:cTn id="88" presetID="10" presetClass="entr" presetSubtype="0" fill="hold"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1000"/>
                                        <p:tgtEl>
                                          <p:spTgt spid="35"/>
                                        </p:tgtEl>
                                      </p:cBhvr>
                                    </p:animEffect>
                                  </p:childTnLst>
                                </p:cTn>
                              </p:par>
                              <p:par>
                                <p:cTn id="91" presetID="10" presetClass="entr" presetSubtype="0" fill="hold"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childTnLst>
                                </p:cTn>
                              </p:par>
                            </p:childTnLst>
                          </p:cTn>
                        </p:par>
                        <p:par>
                          <p:cTn id="94" fill="hold">
                            <p:stCondLst>
                              <p:cond delay="29000"/>
                            </p:stCondLst>
                            <p:childTnLst>
                              <p:par>
                                <p:cTn id="95" presetID="10" presetClass="entr" presetSubtype="0" fill="hold"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3000"/>
                                        <p:tgtEl>
                                          <p:spTgt spid="52"/>
                                        </p:tgtEl>
                                      </p:cBhvr>
                                    </p:animEffect>
                                  </p:childTnLst>
                                </p:cTn>
                              </p:par>
                            </p:childTnLst>
                          </p:cTn>
                        </p:par>
                        <p:par>
                          <p:cTn id="98" fill="hold">
                            <p:stCondLst>
                              <p:cond delay="32000"/>
                            </p:stCondLst>
                            <p:childTnLst>
                              <p:par>
                                <p:cTn id="99" presetID="10"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2000"/>
                                        <p:tgtEl>
                                          <p:spTgt spid="46"/>
                                        </p:tgtEl>
                                      </p:cBhvr>
                                    </p:animEffect>
                                  </p:childTnLst>
                                </p:cTn>
                              </p:par>
                              <p:par>
                                <p:cTn id="102" presetID="10" presetClass="entr" presetSubtype="0" fill="hold" nodeType="with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1000"/>
                                        <p:tgtEl>
                                          <p:spTgt spid="38"/>
                                        </p:tgtEl>
                                      </p:cBhvr>
                                    </p:animEffect>
                                  </p:childTnLst>
                                </p:cTn>
                              </p:par>
                              <p:par>
                                <p:cTn id="105" presetID="10"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1000"/>
                                        <p:tgtEl>
                                          <p:spTgt spid="39"/>
                                        </p:tgtEl>
                                      </p:cBhvr>
                                    </p:animEffect>
                                  </p:childTnLst>
                                </p:cTn>
                              </p:par>
                            </p:childTnLst>
                          </p:cTn>
                        </p:par>
                        <p:par>
                          <p:cTn id="108" fill="hold">
                            <p:stCondLst>
                              <p:cond delay="34000"/>
                            </p:stCondLst>
                            <p:childTnLst>
                              <p:par>
                                <p:cTn id="109" presetID="0" presetClass="path" presetSubtype="0" accel="50000" decel="50000" fill="hold" nodeType="afterEffect">
                                  <p:stCondLst>
                                    <p:cond delay="0"/>
                                  </p:stCondLst>
                                  <p:childTnLst>
                                    <p:animMotion origin="layout" path="M -5.55556E-7 -1.79376E-6 L 0.11372 -0.02007 " pathEditMode="relative" rAng="0" ptsTypes="AA">
                                      <p:cBhvr>
                                        <p:cTn id="110" dur="3000" fill="hold"/>
                                        <p:tgtEl>
                                          <p:spTgt spid="35"/>
                                        </p:tgtEl>
                                        <p:attrNameLst>
                                          <p:attrName>ppt_x</p:attrName>
                                          <p:attrName>ppt_y</p:attrName>
                                        </p:attrNameLst>
                                      </p:cBhvr>
                                      <p:rCtr x="57" y="-10"/>
                                    </p:animMotion>
                                  </p:childTnLst>
                                </p:cTn>
                              </p:par>
                              <p:par>
                                <p:cTn id="111" presetID="0" presetClass="path" presetSubtype="0" accel="50000" decel="50000" fill="hold" nodeType="withEffect">
                                  <p:stCondLst>
                                    <p:cond delay="0"/>
                                  </p:stCondLst>
                                  <p:childTnLst>
                                    <p:animMotion origin="layout" path="M 0.00347 -0.06199 L 0.16441 -0.04009 " pathEditMode="relative" rAng="0" ptsTypes="AA">
                                      <p:cBhvr>
                                        <p:cTn id="112" dur="3000" fill="hold"/>
                                        <p:tgtEl>
                                          <p:spTgt spid="36"/>
                                        </p:tgtEl>
                                        <p:attrNameLst>
                                          <p:attrName>ppt_x</p:attrName>
                                          <p:attrName>ppt_y</p:attrName>
                                        </p:attrNameLst>
                                      </p:cBhvr>
                                      <p:rCtr x="80" y="11"/>
                                    </p:animMotion>
                                  </p:childTnLst>
                                </p:cTn>
                              </p:par>
                              <p:par>
                                <p:cTn id="113" presetID="0" presetClass="path" presetSubtype="0" accel="50000" decel="50000" fill="hold" nodeType="withEffect">
                                  <p:stCondLst>
                                    <p:cond delay="0"/>
                                  </p:stCondLst>
                                  <p:childTnLst>
                                    <p:animMotion origin="layout" path="M -1.66667E-6 -0.03392 L 0.14167 -0.06199 " pathEditMode="relative" rAng="0" ptsTypes="AA">
                                      <p:cBhvr>
                                        <p:cTn id="114" dur="3000" fill="hold"/>
                                        <p:tgtEl>
                                          <p:spTgt spid="34"/>
                                        </p:tgtEl>
                                        <p:attrNameLst>
                                          <p:attrName>ppt_x</p:attrName>
                                          <p:attrName>ppt_y</p:attrName>
                                        </p:attrNameLst>
                                      </p:cBhvr>
                                      <p:rCtr x="71" y="-14"/>
                                    </p:animMotion>
                                  </p:childTnLst>
                                </p:cTn>
                              </p:par>
                            </p:childTnLst>
                          </p:cTn>
                        </p:par>
                        <p:par>
                          <p:cTn id="115" fill="hold">
                            <p:stCondLst>
                              <p:cond delay="37000"/>
                            </p:stCondLst>
                            <p:childTnLst>
                              <p:par>
                                <p:cTn id="116" presetID="10" presetClass="entr" presetSubtype="0" fill="hold" nodeType="after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fade">
                                      <p:cBhvr>
                                        <p:cTn id="118" dur="3000"/>
                                        <p:tgtEl>
                                          <p:spTgt spid="51"/>
                                        </p:tgtEl>
                                      </p:cBhvr>
                                    </p:animEffect>
                                  </p:childTnLst>
                                </p:cTn>
                              </p:par>
                            </p:childTnLst>
                          </p:cTn>
                        </p:par>
                        <p:par>
                          <p:cTn id="119" fill="hold">
                            <p:stCondLst>
                              <p:cond delay="40000"/>
                            </p:stCondLst>
                            <p:childTnLst>
                              <p:par>
                                <p:cTn id="120" presetID="10" presetClass="entr" presetSubtype="0" fill="hold" grpId="0" nodeType="after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fade">
                                      <p:cBhvr>
                                        <p:cTn id="122" dur="5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5" grpId="0" animBg="1"/>
      <p:bldP spid="46" grpId="0" animBg="1"/>
      <p:bldP spid="48" grpId="0" animBg="1"/>
      <p:bldP spid="55" grpId="0"/>
      <p:bldP spid="56"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3" name="12 - Εικόνα" descr="animal-tissue1.png"/>
          <p:cNvPicPr>
            <a:picLocks noChangeAspect="1"/>
          </p:cNvPicPr>
          <p:nvPr/>
        </p:nvPicPr>
        <p:blipFill>
          <a:blip r:embed="rId2" cstate="print"/>
          <a:stretch>
            <a:fillRect/>
          </a:stretch>
        </p:blipFill>
        <p:spPr>
          <a:xfrm>
            <a:off x="180452" y="1433908"/>
            <a:ext cx="4162178" cy="4162178"/>
          </a:xfrm>
          <a:prstGeom prst="rect">
            <a:avLst/>
          </a:prstGeom>
        </p:spPr>
      </p:pic>
      <p:pic>
        <p:nvPicPr>
          <p:cNvPr id="16" name="15 - Εικόνα" descr="animal-tissue-nail.png"/>
          <p:cNvPicPr>
            <a:picLocks noChangeAspect="1"/>
          </p:cNvPicPr>
          <p:nvPr/>
        </p:nvPicPr>
        <p:blipFill>
          <a:blip r:embed="rId3" cstate="print"/>
          <a:stretch>
            <a:fillRect/>
          </a:stretch>
        </p:blipFill>
        <p:spPr>
          <a:xfrm>
            <a:off x="179512" y="1419622"/>
            <a:ext cx="4176464" cy="4176464"/>
          </a:xfrm>
          <a:prstGeom prst="rect">
            <a:avLst/>
          </a:prstGeom>
        </p:spPr>
      </p:pic>
      <p:pic>
        <p:nvPicPr>
          <p:cNvPr id="15" name="14 - Εικόνα" descr="animal-tissue-damage.png"/>
          <p:cNvPicPr>
            <a:picLocks noChangeAspect="1"/>
          </p:cNvPicPr>
          <p:nvPr/>
        </p:nvPicPr>
        <p:blipFill>
          <a:blip r:embed="rId4" cstate="print"/>
          <a:stretch>
            <a:fillRect/>
          </a:stretch>
        </p:blipFill>
        <p:spPr>
          <a:xfrm>
            <a:off x="179512" y="1419622"/>
            <a:ext cx="4176464" cy="4176464"/>
          </a:xfrm>
          <a:prstGeom prst="rect">
            <a:avLst/>
          </a:prstGeom>
        </p:spPr>
      </p:pic>
      <p:sp>
        <p:nvSpPr>
          <p:cNvPr id="2" name="1 - Τίτλος"/>
          <p:cNvSpPr>
            <a:spLocks noGrp="1"/>
          </p:cNvSpPr>
          <p:nvPr>
            <p:ph type="title"/>
          </p:nvPr>
        </p:nvSpPr>
        <p:spPr>
          <a:xfrm>
            <a:off x="323528" y="-20538"/>
            <a:ext cx="8507288" cy="857250"/>
          </a:xfrm>
        </p:spPr>
        <p:txBody>
          <a:bodyPr>
            <a:normAutofit/>
          </a:bodyPr>
          <a:lstStyle/>
          <a:p>
            <a:r>
              <a:rPr lang="el-GR" sz="2400" dirty="0" smtClean="0"/>
              <a:t>Μόλυνση από βακτήρια (1/7)</a:t>
            </a:r>
            <a:endParaRPr lang="el-GR" sz="2400" dirty="0"/>
          </a:p>
        </p:txBody>
      </p:sp>
      <p:sp>
        <p:nvSpPr>
          <p:cNvPr id="108" name="107 - TextBox"/>
          <p:cNvSpPr txBox="1"/>
          <p:nvPr/>
        </p:nvSpPr>
        <p:spPr>
          <a:xfrm>
            <a:off x="683568" y="1040998"/>
            <a:ext cx="7669360" cy="738664"/>
          </a:xfrm>
          <a:prstGeom prst="rect">
            <a:avLst/>
          </a:prstGeom>
          <a:noFill/>
        </p:spPr>
        <p:txBody>
          <a:bodyPr wrap="square" rtlCol="0">
            <a:spAutoFit/>
          </a:bodyPr>
          <a:lstStyle/>
          <a:p>
            <a:pPr algn="ctr"/>
            <a:r>
              <a:rPr lang="el-GR" sz="1400" dirty="0" smtClean="0"/>
              <a:t>Βακτήρια εισέρχονται διαρκώς στο ανθρώπινο σώμα από τα σημεία που το εσωτερικό του ανθρώπινου σώματος έρχεται σε επαφή με τον έξω κόσμο. Κάποια σημεία στα σημεία συμβαίνει αυτό είναι τα μάτια, η μύτη, το στόμα, καθώς και οι μικρές ή μεγάλες πληγές στο δέρμα.</a:t>
            </a:r>
          </a:p>
        </p:txBody>
      </p:sp>
      <p:sp>
        <p:nvSpPr>
          <p:cNvPr id="9" name="8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Μπροστά</a:t>
            </a:r>
            <a:endParaRPr lang="el-GR" sz="1100" b="1" dirty="0">
              <a:solidFill>
                <a:schemeClr val="accent1">
                  <a:lumMod val="50000"/>
                </a:schemeClr>
              </a:solidFill>
            </a:endParaRPr>
          </a:p>
        </p:txBody>
      </p:sp>
      <p:sp>
        <p:nvSpPr>
          <p:cNvPr id="14" name="13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Αρχικές επιλογές</a:t>
            </a:r>
            <a:endParaRPr lang="el-GR" sz="1100" b="1" dirty="0">
              <a:solidFill>
                <a:schemeClr val="accent1">
                  <a:lumMod val="50000"/>
                </a:schemeClr>
              </a:solidFill>
            </a:endParaRPr>
          </a:p>
        </p:txBody>
      </p:sp>
      <p:pic>
        <p:nvPicPr>
          <p:cNvPr id="17" name="16 - Εικόνα" descr="bacterium.png"/>
          <p:cNvPicPr>
            <a:picLocks noChangeAspect="1"/>
          </p:cNvPicPr>
          <p:nvPr/>
        </p:nvPicPr>
        <p:blipFill>
          <a:blip r:embed="rId5" cstate="print">
            <a:clrChange>
              <a:clrFrom>
                <a:srgbClr val="FFFFFF"/>
              </a:clrFrom>
              <a:clrTo>
                <a:srgbClr val="FFFFFF">
                  <a:alpha val="0"/>
                </a:srgbClr>
              </a:clrTo>
            </a:clrChange>
          </a:blip>
          <a:stretch>
            <a:fillRect/>
          </a:stretch>
        </p:blipFill>
        <p:spPr>
          <a:xfrm rot="18695763">
            <a:off x="1403648" y="2576417"/>
            <a:ext cx="294705" cy="294705"/>
          </a:xfrm>
          <a:prstGeom prst="rect">
            <a:avLst/>
          </a:prstGeom>
        </p:spPr>
      </p:pic>
      <p:pic>
        <p:nvPicPr>
          <p:cNvPr id="18" name="17 - Εικόνα" descr="bacterium.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115616" y="2067694"/>
            <a:ext cx="294705" cy="294705"/>
          </a:xfrm>
          <a:prstGeom prst="rect">
            <a:avLst/>
          </a:prstGeom>
        </p:spPr>
      </p:pic>
      <p:pic>
        <p:nvPicPr>
          <p:cNvPr id="19" name="18 - Εικόνα" descr="bacterium.png"/>
          <p:cNvPicPr>
            <a:picLocks noChangeAspect="1"/>
          </p:cNvPicPr>
          <p:nvPr/>
        </p:nvPicPr>
        <p:blipFill>
          <a:blip r:embed="rId5" cstate="print">
            <a:clrChange>
              <a:clrFrom>
                <a:srgbClr val="FFFFFF"/>
              </a:clrFrom>
              <a:clrTo>
                <a:srgbClr val="FFFFFF">
                  <a:alpha val="0"/>
                </a:srgbClr>
              </a:clrTo>
            </a:clrChange>
          </a:blip>
          <a:stretch>
            <a:fillRect/>
          </a:stretch>
        </p:blipFill>
        <p:spPr>
          <a:xfrm rot="7258602">
            <a:off x="1259632" y="3363838"/>
            <a:ext cx="294705" cy="294705"/>
          </a:xfrm>
          <a:prstGeom prst="rect">
            <a:avLst/>
          </a:prstGeom>
        </p:spPr>
      </p:pic>
      <p:sp>
        <p:nvSpPr>
          <p:cNvPr id="22" name="21 - TextBox"/>
          <p:cNvSpPr txBox="1"/>
          <p:nvPr/>
        </p:nvSpPr>
        <p:spPr>
          <a:xfrm>
            <a:off x="5076056" y="2139702"/>
            <a:ext cx="3564904" cy="523220"/>
          </a:xfrm>
          <a:prstGeom prst="rect">
            <a:avLst/>
          </a:prstGeom>
          <a:noFill/>
        </p:spPr>
        <p:txBody>
          <a:bodyPr wrap="square" rtlCol="0">
            <a:spAutoFit/>
          </a:bodyPr>
          <a:lstStyle/>
          <a:p>
            <a:pPr algn="ctr"/>
            <a:r>
              <a:rPr lang="el-GR" sz="1400" dirty="0" smtClean="0"/>
              <a:t>Η είσοδος παθογόνων μικροοργανισμών στο σώμα ονομάζεται μόλυνση.</a:t>
            </a:r>
            <a:endParaRPr lang="en-US" sz="1400" dirty="0" smtClean="0"/>
          </a:p>
        </p:txBody>
      </p:sp>
      <p:sp>
        <p:nvSpPr>
          <p:cNvPr id="23" name="22 - Δεξιό βέλος"/>
          <p:cNvSpPr/>
          <p:nvPr/>
        </p:nvSpPr>
        <p:spPr>
          <a:xfrm flipH="1">
            <a:off x="7020271" y="4593513"/>
            <a:ext cx="847479" cy="221563"/>
          </a:xfrm>
          <a:prstGeom prst="rightArrow">
            <a:avLst/>
          </a:prstGeom>
          <a:solidFill>
            <a:schemeClr val="accent1">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r>
              <a:rPr lang="el-GR" sz="1100" b="1" dirty="0" smtClean="0">
                <a:solidFill>
                  <a:schemeClr val="accent1">
                    <a:lumMod val="40000"/>
                    <a:lumOff val="60000"/>
                  </a:schemeClr>
                </a:solidFill>
              </a:rPr>
              <a:t>Πίσω</a:t>
            </a:r>
            <a:endParaRPr lang="el-GR" sz="1100" b="1" dirty="0">
              <a:solidFill>
                <a:schemeClr val="accent1">
                  <a:lumMod val="40000"/>
                  <a:lumOff val="6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0"/>
                                        <p:tgtEl>
                                          <p:spTgt spid="13"/>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par>
                                <p:cTn id="12" presetID="10" presetClass="exit" presetSubtype="0" fill="hold" nodeType="withEffect">
                                  <p:stCondLst>
                                    <p:cond delay="0"/>
                                  </p:stCondLst>
                                  <p:childTnLst>
                                    <p:animEffect transition="out" filter="fade">
                                      <p:cBhvr>
                                        <p:cTn id="13" dur="3000"/>
                                        <p:tgtEl>
                                          <p:spTgt spid="13"/>
                                        </p:tgtEl>
                                      </p:cBhvr>
                                    </p:animEffect>
                                    <p:set>
                                      <p:cBhvr>
                                        <p:cTn id="14" dur="1" fill="hold">
                                          <p:stCondLst>
                                            <p:cond delay="2999"/>
                                          </p:stCondLst>
                                        </p:cTn>
                                        <p:tgtEl>
                                          <p:spTgt spid="13"/>
                                        </p:tgtEl>
                                        <p:attrNameLst>
                                          <p:attrName>style.visibility</p:attrName>
                                        </p:attrNameLst>
                                      </p:cBhvr>
                                      <p:to>
                                        <p:strVal val="hidden"/>
                                      </p:to>
                                    </p:set>
                                  </p:childTnLst>
                                </p:cTn>
                              </p:par>
                            </p:childTnLst>
                          </p:cTn>
                        </p:par>
                        <p:par>
                          <p:cTn id="15" fill="hold">
                            <p:stCondLst>
                              <p:cond delay="60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par>
                                <p:cTn id="19" presetID="10" presetClass="exit" presetSubtype="0" fill="hold" nodeType="withEffect">
                                  <p:stCondLst>
                                    <p:cond delay="0"/>
                                  </p:stCondLst>
                                  <p:childTnLst>
                                    <p:animEffect transition="out" filter="fade">
                                      <p:cBhvr>
                                        <p:cTn id="20" dur="3000"/>
                                        <p:tgtEl>
                                          <p:spTgt spid="16"/>
                                        </p:tgtEl>
                                      </p:cBhvr>
                                    </p:animEffect>
                                    <p:set>
                                      <p:cBhvr>
                                        <p:cTn id="21" dur="1" fill="hold">
                                          <p:stCondLst>
                                            <p:cond delay="2999"/>
                                          </p:stCondLst>
                                        </p:cTn>
                                        <p:tgtEl>
                                          <p:spTgt spid="16"/>
                                        </p:tgtEl>
                                        <p:attrNameLst>
                                          <p:attrName>style.visibility</p:attrName>
                                        </p:attrNameLst>
                                      </p:cBhvr>
                                      <p:to>
                                        <p:strVal val="hidden"/>
                                      </p:to>
                                    </p:set>
                                  </p:childTnLst>
                                </p:cTn>
                              </p:par>
                            </p:childTnLst>
                          </p:cTn>
                        </p:par>
                        <p:par>
                          <p:cTn id="22" fill="hold">
                            <p:stCondLst>
                              <p:cond delay="90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30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30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3000"/>
                                        <p:tgtEl>
                                          <p:spTgt spid="18"/>
                                        </p:tgtEl>
                                      </p:cBhvr>
                                    </p:animEffect>
                                  </p:childTnLst>
                                </p:cTn>
                              </p:par>
                            </p:childTnLst>
                          </p:cTn>
                        </p:par>
                        <p:par>
                          <p:cTn id="32" fill="hold">
                            <p:stCondLst>
                              <p:cond delay="120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 TextBox"/>
          <p:cNvSpPr txBox="1"/>
          <p:nvPr/>
        </p:nvSpPr>
        <p:spPr>
          <a:xfrm>
            <a:off x="5724128" y="3262213"/>
            <a:ext cx="2987824" cy="461665"/>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r>
              <a:rPr lang="el-GR" sz="1200" i="1" dirty="0" smtClean="0"/>
              <a:t>Κατά τη δευτερογενή ανοσολογική απόκριση η ασθένεια λήγει πολύ πιο σύντομα.</a:t>
            </a:r>
            <a:endParaRPr lang="en-US" sz="1200" i="1" dirty="0" smtClean="0"/>
          </a:p>
        </p:txBody>
      </p:sp>
      <p:sp>
        <p:nvSpPr>
          <p:cNvPr id="23" name="22 - TextBox"/>
          <p:cNvSpPr txBox="1"/>
          <p:nvPr/>
        </p:nvSpPr>
        <p:spPr>
          <a:xfrm>
            <a:off x="179512" y="4155926"/>
            <a:ext cx="3960440" cy="830997"/>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r"/>
            <a:r>
              <a:rPr lang="el-GR" sz="1200" i="1" dirty="0" smtClean="0"/>
              <a:t>Η δευτερογενής ανοσολογική απόκριση ξεκινάει σχεδόν αμέσως από την είσοδο του παθογόνου επειδή δεν χάνεται χρόνος για την αναγνώρισή του. Έτσι ο ασθενής συχνά δεν προλαβαίνει να εξελίξει βαριά συμπτώματα.</a:t>
            </a:r>
            <a:endParaRPr lang="en-US" sz="1200" i="1" dirty="0" smtClean="0"/>
          </a:p>
        </p:txBody>
      </p:sp>
      <p:pic>
        <p:nvPicPr>
          <p:cNvPr id="50" name="49 - Εικόνα" descr="primary-secondary.png"/>
          <p:cNvPicPr>
            <a:picLocks noChangeAspect="1"/>
          </p:cNvPicPr>
          <p:nvPr/>
        </p:nvPicPr>
        <p:blipFill>
          <a:blip r:embed="rId2" cstate="print"/>
          <a:stretch>
            <a:fillRect/>
          </a:stretch>
        </p:blipFill>
        <p:spPr>
          <a:xfrm>
            <a:off x="2015208" y="1131590"/>
            <a:ext cx="5544616" cy="3212652"/>
          </a:xfrm>
          <a:prstGeom prst="rect">
            <a:avLst/>
          </a:prstGeom>
        </p:spPr>
      </p:pic>
      <p:pic>
        <p:nvPicPr>
          <p:cNvPr id="51" name="50 - Εικόνα" descr="magnifying-glass.png"/>
          <p:cNvPicPr>
            <a:picLocks noChangeAspect="1"/>
          </p:cNvPicPr>
          <p:nvPr/>
        </p:nvPicPr>
        <p:blipFill>
          <a:blip r:embed="rId3" cstate="print"/>
          <a:stretch>
            <a:fillRect/>
          </a:stretch>
        </p:blipFill>
        <p:spPr>
          <a:xfrm>
            <a:off x="5543600" y="3435846"/>
            <a:ext cx="422516" cy="422516"/>
          </a:xfrm>
          <a:prstGeom prst="rect">
            <a:avLst/>
          </a:prstGeom>
        </p:spPr>
      </p:pic>
      <p:pic>
        <p:nvPicPr>
          <p:cNvPr id="52" name="51 - Εικόνα" descr="magnifying-glass.png"/>
          <p:cNvPicPr>
            <a:picLocks noChangeAspect="1"/>
          </p:cNvPicPr>
          <p:nvPr/>
        </p:nvPicPr>
        <p:blipFill>
          <a:blip r:embed="rId3" cstate="print"/>
          <a:stretch>
            <a:fillRect/>
          </a:stretch>
        </p:blipFill>
        <p:spPr>
          <a:xfrm>
            <a:off x="3167336" y="3867894"/>
            <a:ext cx="422516" cy="422516"/>
          </a:xfrm>
          <a:prstGeom prst="rect">
            <a:avLst/>
          </a:prstGeom>
        </p:spPr>
      </p:pic>
      <p:sp>
        <p:nvSpPr>
          <p:cNvPr id="18" name="17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 - Τίτλος"/>
          <p:cNvSpPr txBox="1">
            <a:spLocks/>
          </p:cNvSpPr>
          <p:nvPr/>
        </p:nvSpPr>
        <p:spPr>
          <a:xfrm>
            <a:off x="10344" y="-20538"/>
            <a:ext cx="9133656"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200" dirty="0" smtClean="0">
                <a:latin typeface="+mj-lt"/>
                <a:ea typeface="+mj-ea"/>
                <a:cs typeface="+mj-cs"/>
              </a:rPr>
              <a:t>Σύγκριση πρωτογενούς και δευτερογενούς ανοσολογικής απόκρισης </a:t>
            </a:r>
            <a:r>
              <a:rPr kumimoji="0" lang="el-GR" sz="2200" b="0" i="0" u="none" strike="noStrike" kern="1200" cap="none" spc="0" normalizeH="0" baseline="0" noProof="0" dirty="0" smtClean="0">
                <a:ln>
                  <a:noFill/>
                </a:ln>
                <a:solidFill>
                  <a:schemeClr val="tx1"/>
                </a:solidFill>
                <a:effectLst/>
                <a:uLnTx/>
                <a:uFillTx/>
                <a:latin typeface="+mj-lt"/>
                <a:ea typeface="+mj-ea"/>
                <a:cs typeface="+mj-cs"/>
              </a:rPr>
              <a:t>(3/3)</a:t>
            </a:r>
            <a:endParaRPr kumimoji="0" lang="el-GR" sz="2200" b="0" i="0" u="none" strike="noStrike" kern="1200" cap="none" spc="0" normalizeH="0" baseline="0" noProof="0" dirty="0">
              <a:ln>
                <a:noFill/>
              </a:ln>
              <a:solidFill>
                <a:schemeClr val="tx1"/>
              </a:solidFill>
              <a:effectLst/>
              <a:uLnTx/>
              <a:uFillTx/>
              <a:latin typeface="+mj-lt"/>
              <a:ea typeface="+mj-ea"/>
              <a:cs typeface="+mj-cs"/>
            </a:endParaRPr>
          </a:p>
        </p:txBody>
      </p:sp>
      <p:sp>
        <p:nvSpPr>
          <p:cNvPr id="20" name="19 - TextBox"/>
          <p:cNvSpPr txBox="1"/>
          <p:nvPr/>
        </p:nvSpPr>
        <p:spPr>
          <a:xfrm>
            <a:off x="166096" y="771550"/>
            <a:ext cx="3685824" cy="1015663"/>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r"/>
            <a:r>
              <a:rPr lang="el-GR" sz="1200" i="1" dirty="0" smtClean="0"/>
              <a:t>Κατά τη δευτερογενή ανοσολογική απόκριση ο οργανισμός είναι σε ετοιμότητα επειδή έχει ήδη σχηματισμένα κύτταρα μνήμης. Έτσι</a:t>
            </a:r>
            <a:r>
              <a:rPr lang="en-US" sz="1200" i="1" dirty="0" smtClean="0"/>
              <a:t>,</a:t>
            </a:r>
            <a:r>
              <a:rPr lang="el-GR" sz="1200" i="1" dirty="0" smtClean="0"/>
              <a:t> η ανοσολογική απόκριση επιταχύνεται και εξελίσσεται με πολύ γρηγορότερο ρυθμό.</a:t>
            </a:r>
            <a:endParaRPr lang="en-US" sz="1200" i="1" dirty="0" smtClean="0"/>
          </a:p>
        </p:txBody>
      </p:sp>
      <p:sp>
        <p:nvSpPr>
          <p:cNvPr id="24" name="23 - TextBox"/>
          <p:cNvSpPr txBox="1"/>
          <p:nvPr/>
        </p:nvSpPr>
        <p:spPr>
          <a:xfrm>
            <a:off x="4572000" y="915566"/>
            <a:ext cx="3635896" cy="830997"/>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r>
              <a:rPr lang="el-GR" sz="1200" i="1" dirty="0" smtClean="0"/>
              <a:t>Κατά τη δευτερογενή ανοσολογική απόκριση ο οργανισμός παράγει πολύ μεγαλύτερες ποσότητες  αντισωμάτων και τα παθογόνα εξουδετερώνονται αποτελεσματικότερα</a:t>
            </a:r>
            <a:endParaRPr lang="en-US" sz="1200" i="1" dirty="0" smtClean="0"/>
          </a:p>
        </p:txBody>
      </p:sp>
      <p:pic>
        <p:nvPicPr>
          <p:cNvPr id="54" name="53 - Εικόνα" descr="magnifying-glass.png"/>
          <p:cNvPicPr>
            <a:picLocks noChangeAspect="1"/>
          </p:cNvPicPr>
          <p:nvPr/>
        </p:nvPicPr>
        <p:blipFill>
          <a:blip r:embed="rId3" cstate="print"/>
          <a:stretch>
            <a:fillRect/>
          </a:stretch>
        </p:blipFill>
        <p:spPr>
          <a:xfrm>
            <a:off x="4355976" y="915566"/>
            <a:ext cx="422516" cy="422516"/>
          </a:xfrm>
          <a:prstGeom prst="rect">
            <a:avLst/>
          </a:prstGeom>
        </p:spPr>
      </p:pic>
      <p:pic>
        <p:nvPicPr>
          <p:cNvPr id="53" name="52 - Εικόνα" descr="magnifying-glass.png"/>
          <p:cNvPicPr>
            <a:picLocks noChangeAspect="1"/>
          </p:cNvPicPr>
          <p:nvPr/>
        </p:nvPicPr>
        <p:blipFill>
          <a:blip r:embed="rId3" cstate="print"/>
          <a:stretch>
            <a:fillRect/>
          </a:stretch>
        </p:blipFill>
        <p:spPr>
          <a:xfrm>
            <a:off x="3707904" y="1275606"/>
            <a:ext cx="422516" cy="422516"/>
          </a:xfrm>
          <a:prstGeom prst="rect">
            <a:avLst/>
          </a:prstGeom>
        </p:spPr>
      </p:pic>
      <p:sp>
        <p:nvSpPr>
          <p:cNvPr id="27" name="26 - Δεξιό βέλος"/>
          <p:cNvSpPr/>
          <p:nvPr/>
        </p:nvSpPr>
        <p:spPr>
          <a:xfrm>
            <a:off x="8045001" y="4587974"/>
            <a:ext cx="847479" cy="221563"/>
          </a:xfrm>
          <a:prstGeom prst="rightArrow">
            <a:avLst/>
          </a:prstGeom>
          <a:solidFill>
            <a:schemeClr val="accent1">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r>
              <a:rPr lang="el-GR" sz="1100" b="1" dirty="0" smtClean="0">
                <a:solidFill>
                  <a:schemeClr val="accent1">
                    <a:lumMod val="40000"/>
                    <a:lumOff val="60000"/>
                  </a:schemeClr>
                </a:solidFill>
              </a:rPr>
              <a:t>Μπροστά</a:t>
            </a:r>
            <a:endParaRPr lang="el-GR" sz="1100" b="1" dirty="0">
              <a:solidFill>
                <a:schemeClr val="accent1">
                  <a:lumMod val="40000"/>
                  <a:lumOff val="60000"/>
                </a:schemeClr>
              </a:solidFill>
            </a:endParaRPr>
          </a:p>
        </p:txBody>
      </p:sp>
      <p:sp>
        <p:nvSpPr>
          <p:cNvPr id="28" name="27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Αρχικές επιλογές</a:t>
            </a:r>
            <a:endParaRPr lang="el-GR" sz="1100" b="1" dirty="0">
              <a:solidFill>
                <a:schemeClr val="accent1">
                  <a:lumMod val="50000"/>
                </a:schemeClr>
              </a:solidFill>
            </a:endParaRPr>
          </a:p>
        </p:txBody>
      </p:sp>
      <p:sp>
        <p:nvSpPr>
          <p:cNvPr id="29" name="28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Πίσω</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0"/>
                                        <p:tgtEl>
                                          <p:spTgt spid="52"/>
                                        </p:tgtEl>
                                      </p:cBhvr>
                                    </p:animEffect>
                                  </p:childTnLst>
                                </p:cTn>
                              </p:par>
                            </p:childTnLst>
                          </p:cTn>
                        </p:par>
                        <p:par>
                          <p:cTn id="11" fill="hold">
                            <p:stCondLst>
                              <p:cond delay="5000"/>
                            </p:stCondLst>
                            <p:childTnLst>
                              <p:par>
                                <p:cTn id="12" presetID="10"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0"/>
                                        <p:tgtEl>
                                          <p:spTgt spid="53"/>
                                        </p:tgtEl>
                                      </p:cBhvr>
                                    </p:animEffect>
                                  </p:childTnLst>
                                </p:cTn>
                              </p:par>
                            </p:childTnLst>
                          </p:cTn>
                        </p:par>
                        <p:par>
                          <p:cTn id="18" fill="hold">
                            <p:stCondLst>
                              <p:cond delay="10000"/>
                            </p:stCondLst>
                            <p:childTnLst>
                              <p:par>
                                <p:cTn id="19" presetID="10"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0"/>
                                        <p:tgtEl>
                                          <p:spTgt spid="54"/>
                                        </p:tgtEl>
                                      </p:cBhvr>
                                    </p:animEffect>
                                  </p:childTnLst>
                                </p:cTn>
                              </p:par>
                            </p:childTnLst>
                          </p:cTn>
                        </p:par>
                        <p:par>
                          <p:cTn id="25" fill="hold">
                            <p:stCondLst>
                              <p:cond delay="1500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3" grpId="0" animBg="1"/>
      <p:bldP spid="20"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56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57 - Ορθογώνιο"/>
          <p:cNvSpPr/>
          <p:nvPr/>
        </p:nvSpPr>
        <p:spPr>
          <a:xfrm>
            <a:off x="0" y="843558"/>
            <a:ext cx="9144000" cy="429994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 name="1 - Τίτλος"/>
          <p:cNvSpPr txBox="1">
            <a:spLocks/>
          </p:cNvSpPr>
          <p:nvPr/>
        </p:nvSpPr>
        <p:spPr>
          <a:xfrm>
            <a:off x="323528" y="-20538"/>
            <a:ext cx="8507288"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400" dirty="0" smtClean="0">
                <a:latin typeface="+mj-lt"/>
                <a:ea typeface="+mj-ea"/>
                <a:cs typeface="+mj-cs"/>
              </a:rPr>
              <a:t>Συντελεστές Ψηφιακού Μαθησιακού Αντικειμένου</a:t>
            </a:r>
            <a:endParaRPr kumimoji="0" lang="el-GR" sz="2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61" name="6 - Ομάδα"/>
          <p:cNvGrpSpPr/>
          <p:nvPr/>
        </p:nvGrpSpPr>
        <p:grpSpPr>
          <a:xfrm>
            <a:off x="755576" y="1300306"/>
            <a:ext cx="7196600" cy="551364"/>
            <a:chOff x="1394459" y="34796441"/>
            <a:chExt cx="21006094" cy="1609375"/>
          </a:xfrm>
        </p:grpSpPr>
        <p:pic>
          <p:nvPicPr>
            <p:cNvPr id="62" name="Picture 3"/>
            <p:cNvPicPr>
              <a:picLocks noChangeAspect="1" noChangeArrowheads="1"/>
            </p:cNvPicPr>
            <p:nvPr/>
          </p:nvPicPr>
          <p:blipFill>
            <a:blip r:embed="rId2" cstate="print"/>
            <a:srcRect l="783" t="4562" r="73594"/>
            <a:stretch>
              <a:fillRect/>
            </a:stretch>
          </p:blipFill>
          <p:spPr bwMode="auto">
            <a:xfrm>
              <a:off x="1394459" y="34796441"/>
              <a:ext cx="2793735" cy="1609375"/>
            </a:xfrm>
            <a:prstGeom prst="rect">
              <a:avLst/>
            </a:prstGeom>
            <a:noFill/>
            <a:ln w="9525">
              <a:noFill/>
              <a:miter lim="800000"/>
              <a:headEnd/>
              <a:tailEnd/>
            </a:ln>
            <a:effectLst/>
          </p:spPr>
        </p:pic>
        <p:sp>
          <p:nvSpPr>
            <p:cNvPr id="63" name="62 - TextBox"/>
            <p:cNvSpPr txBox="1"/>
            <p:nvPr/>
          </p:nvSpPr>
          <p:spPr>
            <a:xfrm>
              <a:off x="4126845" y="34934528"/>
              <a:ext cx="18273708" cy="1347553"/>
            </a:xfrm>
            <a:prstGeom prst="rect">
              <a:avLst/>
            </a:prstGeom>
            <a:noFill/>
          </p:spPr>
          <p:txBody>
            <a:bodyPr wrap="none" rtlCol="0">
              <a:spAutoFit/>
            </a:bodyPr>
            <a:lstStyle/>
            <a:p>
              <a:r>
                <a:rPr lang="el-GR" sz="1200" b="1" dirty="0" smtClean="0">
                  <a:solidFill>
                    <a:schemeClr val="tx1">
                      <a:lumMod val="85000"/>
                      <a:lumOff val="15000"/>
                    </a:schemeClr>
                  </a:solidFill>
                </a:rPr>
                <a:t>Το έργο έχει λάβει χρηματοδότηση από το πρόγραμμα </a:t>
              </a:r>
              <a:r>
                <a:rPr lang="en-US" sz="1200" b="1" dirty="0" smtClean="0">
                  <a:solidFill>
                    <a:schemeClr val="tx1">
                      <a:lumMod val="85000"/>
                      <a:lumOff val="15000"/>
                    </a:schemeClr>
                  </a:solidFill>
                </a:rPr>
                <a:t>Horizon 2020 </a:t>
              </a:r>
              <a:r>
                <a:rPr lang="el-GR" sz="1200" b="1" dirty="0" smtClean="0">
                  <a:solidFill>
                    <a:schemeClr val="tx1">
                      <a:lumMod val="85000"/>
                      <a:lumOff val="15000"/>
                    </a:schemeClr>
                  </a:solidFill>
                </a:rPr>
                <a:t>της Ευρωπαϊκής Ένωσης</a:t>
              </a:r>
            </a:p>
            <a:p>
              <a:r>
                <a:rPr lang="el-GR" sz="1200" b="1" dirty="0" smtClean="0">
                  <a:solidFill>
                    <a:schemeClr val="tx1">
                      <a:lumMod val="85000"/>
                      <a:lumOff val="15000"/>
                    </a:schemeClr>
                  </a:solidFill>
                </a:rPr>
                <a:t>Πρόγραμμα Έρευνας και Καινοτομίας βάσει της συμφωνίας αριθ. </a:t>
              </a:r>
              <a:r>
                <a:rPr lang="en-US" sz="1200" b="1" dirty="0" smtClean="0">
                  <a:solidFill>
                    <a:schemeClr val="tx1">
                      <a:lumMod val="85000"/>
                      <a:lumOff val="15000"/>
                    </a:schemeClr>
                  </a:solidFill>
                </a:rPr>
                <a:t>101006468</a:t>
              </a:r>
              <a:r>
                <a:rPr lang="el-GR" sz="1200" b="1" dirty="0" smtClean="0">
                  <a:solidFill>
                    <a:schemeClr val="tx1">
                      <a:lumMod val="85000"/>
                      <a:lumOff val="15000"/>
                    </a:schemeClr>
                  </a:solidFill>
                </a:rPr>
                <a:t>.</a:t>
              </a:r>
              <a:endParaRPr lang="el-GR" sz="1200" b="1" dirty="0">
                <a:solidFill>
                  <a:schemeClr val="tx1">
                    <a:lumMod val="85000"/>
                    <a:lumOff val="15000"/>
                  </a:schemeClr>
                </a:solidFill>
              </a:endParaRPr>
            </a:p>
          </p:txBody>
        </p:sp>
      </p:grpSp>
      <p:pic>
        <p:nvPicPr>
          <p:cNvPr id="6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1177" y="2571750"/>
            <a:ext cx="3010663" cy="792088"/>
          </a:xfrm>
          <a:prstGeom prst="rect">
            <a:avLst/>
          </a:prstGeom>
          <a:noFill/>
          <a:ln w="9525">
            <a:noFill/>
            <a:miter lim="800000"/>
            <a:headEnd/>
            <a:tailEnd/>
          </a:ln>
          <a:effectLst/>
        </p:spPr>
      </p:pic>
      <p:pic>
        <p:nvPicPr>
          <p:cNvPr id="65" name="Picture 2"/>
          <p:cNvPicPr>
            <a:picLocks noChangeAspect="1" noChangeArrowheads="1"/>
          </p:cNvPicPr>
          <p:nvPr/>
        </p:nvPicPr>
        <p:blipFill>
          <a:blip r:embed="rId4" cstate="print">
            <a:clrChange>
              <a:clrFrom>
                <a:srgbClr val="DDEBD0"/>
              </a:clrFrom>
              <a:clrTo>
                <a:srgbClr val="DDEBD0">
                  <a:alpha val="0"/>
                </a:srgbClr>
              </a:clrTo>
            </a:clrChange>
          </a:blip>
          <a:srcRect/>
          <a:stretch>
            <a:fillRect/>
          </a:stretch>
        </p:blipFill>
        <p:spPr bwMode="auto">
          <a:xfrm>
            <a:off x="3275856" y="2415306"/>
            <a:ext cx="1230770" cy="1236564"/>
          </a:xfrm>
          <a:prstGeom prst="rect">
            <a:avLst/>
          </a:prstGeom>
          <a:noFill/>
          <a:ln w="9525">
            <a:noFill/>
            <a:miter lim="800000"/>
            <a:headEnd/>
            <a:tailEnd/>
          </a:ln>
          <a:effectLst/>
        </p:spPr>
      </p:pic>
      <p:grpSp>
        <p:nvGrpSpPr>
          <p:cNvPr id="66" name="65 - Ομάδα"/>
          <p:cNvGrpSpPr/>
          <p:nvPr/>
        </p:nvGrpSpPr>
        <p:grpSpPr>
          <a:xfrm>
            <a:off x="4722909" y="2355726"/>
            <a:ext cx="2081339" cy="1099865"/>
            <a:chOff x="4492936" y="4129335"/>
            <a:chExt cx="2081339" cy="1099865"/>
          </a:xfrm>
        </p:grpSpPr>
        <p:sp>
          <p:nvSpPr>
            <p:cNvPr id="67" name="TextBox 8">
              <a:extLst>
                <a:ext uri="{FF2B5EF4-FFF2-40B4-BE49-F238E27FC236}">
                  <a16:creationId xmlns:a16="http://schemas.microsoft.com/office/drawing/2014/main" xmlns="" id="{2147E8C9-ED56-B8EE-ECFC-790DEAE5FCC1}"/>
                </a:ext>
              </a:extLst>
            </p:cNvPr>
            <p:cNvSpPr txBox="1"/>
            <p:nvPr/>
          </p:nvSpPr>
          <p:spPr>
            <a:xfrm>
              <a:off x="4492936" y="4921423"/>
              <a:ext cx="2081339" cy="307777"/>
            </a:xfrm>
            <a:prstGeom prst="rect">
              <a:avLst/>
            </a:prstGeom>
            <a:noFill/>
          </p:spPr>
          <p:txBody>
            <a:bodyPr wrap="none" rtlCol="0">
              <a:spAutoFit/>
            </a:bodyPr>
            <a:lstStyle/>
            <a:p>
              <a:pPr algn="ctr"/>
              <a:r>
                <a:rPr lang="el-GR" sz="1400" b="1" dirty="0" smtClean="0">
                  <a:solidFill>
                    <a:schemeClr val="tx1">
                      <a:lumMod val="85000"/>
                      <a:lumOff val="15000"/>
                    </a:schemeClr>
                  </a:solidFill>
                </a:rPr>
                <a:t>Πανεπιστήμιο Ιωαννίνων</a:t>
              </a:r>
              <a:endParaRPr lang="el-GR" sz="1400" b="1" dirty="0">
                <a:solidFill>
                  <a:schemeClr val="tx1">
                    <a:lumMod val="85000"/>
                    <a:lumOff val="15000"/>
                  </a:schemeClr>
                </a:solidFill>
              </a:endParaRPr>
            </a:p>
          </p:txBody>
        </p:sp>
        <p:pic>
          <p:nvPicPr>
            <p:cNvPr id="68" name="67 - Εικόνα" descr="uoi-new.png"/>
            <p:cNvPicPr>
              <a:picLocks noChangeAspect="1"/>
            </p:cNvPicPr>
            <p:nvPr/>
          </p:nvPicPr>
          <p:blipFill>
            <a:blip r:embed="rId5" cstate="print"/>
            <a:srcRect b="22167"/>
            <a:stretch>
              <a:fillRect/>
            </a:stretch>
          </p:blipFill>
          <p:spPr>
            <a:xfrm>
              <a:off x="4572000" y="4129335"/>
              <a:ext cx="1975168" cy="827382"/>
            </a:xfrm>
            <a:prstGeom prst="rect">
              <a:avLst/>
            </a:prstGeom>
          </p:spPr>
        </p:pic>
      </p:grpSp>
      <p:pic>
        <p:nvPicPr>
          <p:cNvPr id="69" name="Picture 2" descr="ΕΡΓΑΣΤΗΡΙΟ ΕΦΑΡΜΟΓΩΝ ΕΙΚΟΝΙΚΗΣ ΠΡΑΓΜΑΤΙΚΟΤΗΤΑΣ ΣΤΗΝ ΕΚΠΑΙΔΕΥΣΗ  ΠΑΝΕΠΙΣΤΗΜΙΟΥ ΙΩΑΝΝΙΝΩΝ (EARTHLAB) – Εθνική Υπηρεσία Συσσώρευσης Ψηφιακού  Εκπαιδευτικού Περιεχομένου"/>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48265" y="1923678"/>
            <a:ext cx="1656183" cy="1656184"/>
          </a:xfrm>
          <a:prstGeom prst="rect">
            <a:avLst/>
          </a:prstGeom>
          <a:noFill/>
        </p:spPr>
      </p:pic>
      <p:sp>
        <p:nvSpPr>
          <p:cNvPr id="72" name="71 - Καμπύλο αριστερό βέλος">
            <a:hlinkClick r:id="" action="ppaction://hlinkshowjump?jump=firstslide"/>
          </p:cNvPr>
          <p:cNvSpPr/>
          <p:nvPr/>
        </p:nvSpPr>
        <p:spPr>
          <a:xfrm>
            <a:off x="7596336" y="4155926"/>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Αρχικές επιλογές</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46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5" name="14 - Εικόνα" descr="animal-tissue-damage.png"/>
          <p:cNvPicPr>
            <a:picLocks noChangeAspect="1"/>
          </p:cNvPicPr>
          <p:nvPr/>
        </p:nvPicPr>
        <p:blipFill>
          <a:blip r:embed="rId2" cstate="print"/>
          <a:stretch>
            <a:fillRect/>
          </a:stretch>
        </p:blipFill>
        <p:spPr>
          <a:xfrm>
            <a:off x="179512" y="1419622"/>
            <a:ext cx="4176464" cy="4176464"/>
          </a:xfrm>
          <a:prstGeom prst="rect">
            <a:avLst/>
          </a:prstGeom>
        </p:spPr>
      </p:pic>
      <p:pic>
        <p:nvPicPr>
          <p:cNvPr id="44" name="43 - Εικόνα" descr="animal-tissue-dead.png"/>
          <p:cNvPicPr>
            <a:picLocks noChangeAspect="1"/>
          </p:cNvPicPr>
          <p:nvPr/>
        </p:nvPicPr>
        <p:blipFill>
          <a:blip r:embed="rId3" cstate="print"/>
          <a:stretch>
            <a:fillRect/>
          </a:stretch>
        </p:blipFill>
        <p:spPr>
          <a:xfrm>
            <a:off x="179512" y="1419622"/>
            <a:ext cx="4176464" cy="4176464"/>
          </a:xfrm>
          <a:prstGeom prst="rect">
            <a:avLst/>
          </a:prstGeom>
        </p:spPr>
      </p:pic>
      <p:pic>
        <p:nvPicPr>
          <p:cNvPr id="17" name="16 - Εικόνα" descr="bacterium.png"/>
          <p:cNvPicPr>
            <a:picLocks noChangeAspect="1"/>
          </p:cNvPicPr>
          <p:nvPr/>
        </p:nvPicPr>
        <p:blipFill>
          <a:blip r:embed="rId4" cstate="print">
            <a:clrChange>
              <a:clrFrom>
                <a:srgbClr val="FFFFFF"/>
              </a:clrFrom>
              <a:clrTo>
                <a:srgbClr val="FFFFFF">
                  <a:alpha val="0"/>
                </a:srgbClr>
              </a:clrTo>
            </a:clrChange>
          </a:blip>
          <a:stretch>
            <a:fillRect/>
          </a:stretch>
        </p:blipFill>
        <p:spPr>
          <a:xfrm rot="18695763">
            <a:off x="1403648" y="2576417"/>
            <a:ext cx="294705" cy="294705"/>
          </a:xfrm>
          <a:prstGeom prst="rect">
            <a:avLst/>
          </a:prstGeom>
        </p:spPr>
      </p:pic>
      <p:pic>
        <p:nvPicPr>
          <p:cNvPr id="18" name="17 - Εικόνα" descr="bacterium.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115616" y="2067694"/>
            <a:ext cx="294705" cy="294705"/>
          </a:xfrm>
          <a:prstGeom prst="rect">
            <a:avLst/>
          </a:prstGeom>
        </p:spPr>
      </p:pic>
      <p:pic>
        <p:nvPicPr>
          <p:cNvPr id="19" name="18 - Εικόνα" descr="bacterium.png"/>
          <p:cNvPicPr>
            <a:picLocks noChangeAspect="1"/>
          </p:cNvPicPr>
          <p:nvPr/>
        </p:nvPicPr>
        <p:blipFill>
          <a:blip r:embed="rId4" cstate="print">
            <a:clrChange>
              <a:clrFrom>
                <a:srgbClr val="FFFFFF"/>
              </a:clrFrom>
              <a:clrTo>
                <a:srgbClr val="FFFFFF">
                  <a:alpha val="0"/>
                </a:srgbClr>
              </a:clrTo>
            </a:clrChange>
          </a:blip>
          <a:stretch>
            <a:fillRect/>
          </a:stretch>
        </p:blipFill>
        <p:spPr>
          <a:xfrm rot="7258602">
            <a:off x="1259632" y="3363838"/>
            <a:ext cx="294705" cy="294705"/>
          </a:xfrm>
          <a:prstGeom prst="rect">
            <a:avLst/>
          </a:prstGeom>
        </p:spPr>
      </p:pic>
      <p:pic>
        <p:nvPicPr>
          <p:cNvPr id="28" name="27 - Εικόνα" descr="bacterium.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475656" y="2067694"/>
            <a:ext cx="294705" cy="294705"/>
          </a:xfrm>
          <a:prstGeom prst="rect">
            <a:avLst/>
          </a:prstGeom>
        </p:spPr>
      </p:pic>
      <p:pic>
        <p:nvPicPr>
          <p:cNvPr id="31" name="30 - Εικόνα" descr="bacterium.png"/>
          <p:cNvPicPr>
            <a:picLocks noChangeAspect="1"/>
          </p:cNvPicPr>
          <p:nvPr/>
        </p:nvPicPr>
        <p:blipFill>
          <a:blip r:embed="rId4" cstate="print">
            <a:clrChange>
              <a:clrFrom>
                <a:srgbClr val="FFFFFF"/>
              </a:clrFrom>
              <a:clrTo>
                <a:srgbClr val="FFFFFF">
                  <a:alpha val="0"/>
                </a:srgbClr>
              </a:clrTo>
            </a:clrChange>
          </a:blip>
          <a:stretch>
            <a:fillRect/>
          </a:stretch>
        </p:blipFill>
        <p:spPr>
          <a:xfrm rot="18695763">
            <a:off x="1536324" y="2992458"/>
            <a:ext cx="294705" cy="294705"/>
          </a:xfrm>
          <a:prstGeom prst="rect">
            <a:avLst/>
          </a:prstGeom>
        </p:spPr>
      </p:pic>
      <p:pic>
        <p:nvPicPr>
          <p:cNvPr id="32" name="31 - Εικόνα" descr="bacterium.png"/>
          <p:cNvPicPr>
            <a:picLocks noChangeAspect="1"/>
          </p:cNvPicPr>
          <p:nvPr/>
        </p:nvPicPr>
        <p:blipFill>
          <a:blip r:embed="rId4" cstate="print">
            <a:clrChange>
              <a:clrFrom>
                <a:srgbClr val="FFFFFF"/>
              </a:clrFrom>
              <a:clrTo>
                <a:srgbClr val="FFFFFF">
                  <a:alpha val="0"/>
                </a:srgbClr>
              </a:clrTo>
            </a:clrChange>
          </a:blip>
          <a:stretch>
            <a:fillRect/>
          </a:stretch>
        </p:blipFill>
        <p:spPr>
          <a:xfrm rot="7258602">
            <a:off x="1098433" y="2986615"/>
            <a:ext cx="294705" cy="294705"/>
          </a:xfrm>
          <a:prstGeom prst="rect">
            <a:avLst/>
          </a:prstGeom>
        </p:spPr>
      </p:pic>
      <p:pic>
        <p:nvPicPr>
          <p:cNvPr id="33" name="32 - Εικόνα" descr="bacterium.png"/>
          <p:cNvPicPr>
            <a:picLocks noChangeAspect="1"/>
          </p:cNvPicPr>
          <p:nvPr/>
        </p:nvPicPr>
        <p:blipFill>
          <a:blip r:embed="rId4" cstate="print">
            <a:clrChange>
              <a:clrFrom>
                <a:srgbClr val="FFFFFF"/>
              </a:clrFrom>
              <a:clrTo>
                <a:srgbClr val="FFFFFF">
                  <a:alpha val="0"/>
                </a:srgbClr>
              </a:clrTo>
            </a:clrChange>
          </a:blip>
          <a:stretch>
            <a:fillRect/>
          </a:stretch>
        </p:blipFill>
        <p:spPr>
          <a:xfrm rot="7258602">
            <a:off x="1314457" y="3850711"/>
            <a:ext cx="294705" cy="294705"/>
          </a:xfrm>
          <a:prstGeom prst="rect">
            <a:avLst/>
          </a:prstGeom>
        </p:spPr>
      </p:pic>
      <p:pic>
        <p:nvPicPr>
          <p:cNvPr id="34" name="33 - Εικόνα" descr="bacterium.png"/>
          <p:cNvPicPr>
            <a:picLocks noChangeAspect="1"/>
          </p:cNvPicPr>
          <p:nvPr/>
        </p:nvPicPr>
        <p:blipFill>
          <a:blip r:embed="rId4" cstate="print">
            <a:clrChange>
              <a:clrFrom>
                <a:srgbClr val="FFFFFF"/>
              </a:clrFrom>
              <a:clrTo>
                <a:srgbClr val="FFFFFF">
                  <a:alpha val="0"/>
                </a:srgbClr>
              </a:clrTo>
            </a:clrChange>
          </a:blip>
          <a:stretch>
            <a:fillRect/>
          </a:stretch>
        </p:blipFill>
        <p:spPr>
          <a:xfrm rot="18695763">
            <a:off x="1176284" y="2488402"/>
            <a:ext cx="294705" cy="294705"/>
          </a:xfrm>
          <a:prstGeom prst="rect">
            <a:avLst/>
          </a:prstGeom>
        </p:spPr>
      </p:pic>
      <p:pic>
        <p:nvPicPr>
          <p:cNvPr id="35" name="34 - Εικόνα" descr="toxin.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577340" y="2385402"/>
            <a:ext cx="193021" cy="193021"/>
          </a:xfrm>
          <a:prstGeom prst="rect">
            <a:avLst/>
          </a:prstGeom>
        </p:spPr>
      </p:pic>
      <p:pic>
        <p:nvPicPr>
          <p:cNvPr id="36" name="35 - Εικόνα" descr="toxin.png"/>
          <p:cNvPicPr>
            <a:picLocks noChangeAspect="1"/>
          </p:cNvPicPr>
          <p:nvPr/>
        </p:nvPicPr>
        <p:blipFill>
          <a:blip r:embed="rId5" cstate="print">
            <a:clrChange>
              <a:clrFrom>
                <a:srgbClr val="FFFFFF"/>
              </a:clrFrom>
              <a:clrTo>
                <a:srgbClr val="FFFFFF">
                  <a:alpha val="0"/>
                </a:srgbClr>
              </a:clrTo>
            </a:clrChange>
          </a:blip>
          <a:stretch>
            <a:fillRect/>
          </a:stretch>
        </p:blipFill>
        <p:spPr>
          <a:xfrm>
            <a:off x="971600" y="1923678"/>
            <a:ext cx="193021" cy="193021"/>
          </a:xfrm>
          <a:prstGeom prst="rect">
            <a:avLst/>
          </a:prstGeom>
        </p:spPr>
      </p:pic>
      <p:pic>
        <p:nvPicPr>
          <p:cNvPr id="37" name="36 - Εικόνα" descr="toxin.png"/>
          <p:cNvPicPr>
            <a:picLocks noChangeAspect="1"/>
          </p:cNvPicPr>
          <p:nvPr/>
        </p:nvPicPr>
        <p:blipFill>
          <a:blip r:embed="rId5" cstate="print">
            <a:clrChange>
              <a:clrFrom>
                <a:srgbClr val="FFFFFF"/>
              </a:clrFrom>
              <a:clrTo>
                <a:srgbClr val="FFFFFF">
                  <a:alpha val="0"/>
                </a:srgbClr>
              </a:clrTo>
            </a:clrChange>
          </a:blip>
          <a:stretch>
            <a:fillRect/>
          </a:stretch>
        </p:blipFill>
        <p:spPr>
          <a:xfrm>
            <a:off x="827584" y="2427734"/>
            <a:ext cx="193021" cy="193021"/>
          </a:xfrm>
          <a:prstGeom prst="rect">
            <a:avLst/>
          </a:prstGeom>
        </p:spPr>
      </p:pic>
      <p:pic>
        <p:nvPicPr>
          <p:cNvPr id="38" name="37 - Εικόνα" descr="toxin.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259632" y="2859782"/>
            <a:ext cx="193021" cy="193021"/>
          </a:xfrm>
          <a:prstGeom prst="rect">
            <a:avLst/>
          </a:prstGeom>
        </p:spPr>
      </p:pic>
      <p:pic>
        <p:nvPicPr>
          <p:cNvPr id="39" name="38 - Εικόνα" descr="toxin.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691680" y="3363838"/>
            <a:ext cx="193021" cy="193021"/>
          </a:xfrm>
          <a:prstGeom prst="rect">
            <a:avLst/>
          </a:prstGeom>
        </p:spPr>
      </p:pic>
      <p:pic>
        <p:nvPicPr>
          <p:cNvPr id="40" name="39 - Εικόνα" descr="toxin.png"/>
          <p:cNvPicPr>
            <a:picLocks noChangeAspect="1"/>
          </p:cNvPicPr>
          <p:nvPr/>
        </p:nvPicPr>
        <p:blipFill>
          <a:blip r:embed="rId5" cstate="print">
            <a:clrChange>
              <a:clrFrom>
                <a:srgbClr val="FFFFFF"/>
              </a:clrFrom>
              <a:clrTo>
                <a:srgbClr val="FFFFFF">
                  <a:alpha val="0"/>
                </a:srgbClr>
              </a:clrTo>
            </a:clrChange>
          </a:blip>
          <a:stretch>
            <a:fillRect/>
          </a:stretch>
        </p:blipFill>
        <p:spPr>
          <a:xfrm>
            <a:off x="827584" y="3435846"/>
            <a:ext cx="193021" cy="193021"/>
          </a:xfrm>
          <a:prstGeom prst="rect">
            <a:avLst/>
          </a:prstGeom>
        </p:spPr>
      </p:pic>
      <p:pic>
        <p:nvPicPr>
          <p:cNvPr id="41" name="40 - Εικόνα" descr="toxin.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835696" y="4227934"/>
            <a:ext cx="193021" cy="193021"/>
          </a:xfrm>
          <a:prstGeom prst="rect">
            <a:avLst/>
          </a:prstGeom>
        </p:spPr>
      </p:pic>
      <p:pic>
        <p:nvPicPr>
          <p:cNvPr id="42" name="41 - Εικόνα" descr="toxin.png"/>
          <p:cNvPicPr>
            <a:picLocks noChangeAspect="1"/>
          </p:cNvPicPr>
          <p:nvPr/>
        </p:nvPicPr>
        <p:blipFill>
          <a:blip r:embed="rId5" cstate="print">
            <a:clrChange>
              <a:clrFrom>
                <a:srgbClr val="FFFFFF"/>
              </a:clrFrom>
              <a:clrTo>
                <a:srgbClr val="FFFFFF">
                  <a:alpha val="0"/>
                </a:srgbClr>
              </a:clrTo>
            </a:clrChange>
          </a:blip>
          <a:stretch>
            <a:fillRect/>
          </a:stretch>
        </p:blipFill>
        <p:spPr>
          <a:xfrm>
            <a:off x="827584" y="3867894"/>
            <a:ext cx="193021" cy="193021"/>
          </a:xfrm>
          <a:prstGeom prst="rect">
            <a:avLst/>
          </a:prstGeom>
        </p:spPr>
      </p:pic>
      <p:pic>
        <p:nvPicPr>
          <p:cNvPr id="43" name="42 - Εικόνα" descr="toxin.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907704" y="3075806"/>
            <a:ext cx="193021" cy="193021"/>
          </a:xfrm>
          <a:prstGeom prst="rect">
            <a:avLst/>
          </a:prstGeom>
        </p:spPr>
      </p:pic>
      <p:sp>
        <p:nvSpPr>
          <p:cNvPr id="52" name="51 - TextBox"/>
          <p:cNvSpPr txBox="1"/>
          <p:nvPr/>
        </p:nvSpPr>
        <p:spPr>
          <a:xfrm>
            <a:off x="936104" y="1040998"/>
            <a:ext cx="7164288" cy="738664"/>
          </a:xfrm>
          <a:prstGeom prst="rect">
            <a:avLst/>
          </a:prstGeom>
          <a:noFill/>
        </p:spPr>
        <p:txBody>
          <a:bodyPr wrap="square" rtlCol="0">
            <a:spAutoFit/>
          </a:bodyPr>
          <a:lstStyle/>
          <a:p>
            <a:pPr algn="ctr"/>
            <a:r>
              <a:rPr lang="el-GR" sz="1400" dirty="0" smtClean="0"/>
              <a:t>Αν οι το ανθρώπινο σώμα είναι ευνοϊκό περιβάλλον για τα συγκεκριμένα βακτήρια, τότε αρχίζουν να πολλαπλασιάζονται. Το κάθε βακτήριο διαιρείται σε δύο, καθένα από τα δύο καινούργια διαιρείται πάλι σε δύο και συνεχίζεται.</a:t>
            </a:r>
          </a:p>
        </p:txBody>
      </p:sp>
      <p:sp>
        <p:nvSpPr>
          <p:cNvPr id="53" name="1 - Τίτλος"/>
          <p:cNvSpPr>
            <a:spLocks noGrp="1"/>
          </p:cNvSpPr>
          <p:nvPr>
            <p:ph type="title"/>
          </p:nvPr>
        </p:nvSpPr>
        <p:spPr>
          <a:xfrm>
            <a:off x="323528" y="-20538"/>
            <a:ext cx="8507288" cy="857250"/>
          </a:xfrm>
        </p:spPr>
        <p:txBody>
          <a:bodyPr>
            <a:normAutofit/>
          </a:bodyPr>
          <a:lstStyle/>
          <a:p>
            <a:r>
              <a:rPr lang="el-GR" sz="2400" dirty="0" smtClean="0"/>
              <a:t>Μόλυνση από βακτήρια (2/7)</a:t>
            </a:r>
            <a:endParaRPr lang="el-GR" sz="2400" dirty="0"/>
          </a:p>
        </p:txBody>
      </p:sp>
      <p:sp>
        <p:nvSpPr>
          <p:cNvPr id="54" name="53 - TextBox"/>
          <p:cNvSpPr txBox="1"/>
          <p:nvPr/>
        </p:nvSpPr>
        <p:spPr>
          <a:xfrm>
            <a:off x="4572000" y="1977102"/>
            <a:ext cx="4248472" cy="738664"/>
          </a:xfrm>
          <a:prstGeom prst="rect">
            <a:avLst/>
          </a:prstGeom>
          <a:noFill/>
        </p:spPr>
        <p:txBody>
          <a:bodyPr wrap="square" rtlCol="0">
            <a:spAutoFit/>
          </a:bodyPr>
          <a:lstStyle/>
          <a:p>
            <a:pPr algn="ctr"/>
            <a:r>
              <a:rPr lang="el-GR" sz="1400" dirty="0" smtClean="0"/>
              <a:t>Πολλές φορές παράγουν τοξικές ουσίες, που ονομάζονται τοξίνες, οι οποίες βλάπτουν</a:t>
            </a:r>
            <a:r>
              <a:rPr lang="en-US" sz="1400" dirty="0" smtClean="0"/>
              <a:t> </a:t>
            </a:r>
            <a:r>
              <a:rPr lang="el-GR" sz="1400" dirty="0" smtClean="0"/>
              <a:t>ή σκοτώνουν τα κοντινά ανθρώπινα κύτταρα.</a:t>
            </a:r>
          </a:p>
        </p:txBody>
      </p:sp>
      <p:sp>
        <p:nvSpPr>
          <p:cNvPr id="55" name="54 - TextBox"/>
          <p:cNvSpPr txBox="1"/>
          <p:nvPr/>
        </p:nvSpPr>
        <p:spPr>
          <a:xfrm>
            <a:off x="4716016" y="2859782"/>
            <a:ext cx="4068960" cy="954107"/>
          </a:xfrm>
          <a:prstGeom prst="rect">
            <a:avLst/>
          </a:prstGeom>
          <a:noFill/>
        </p:spPr>
        <p:txBody>
          <a:bodyPr wrap="square" rtlCol="0">
            <a:spAutoFit/>
          </a:bodyPr>
          <a:lstStyle/>
          <a:p>
            <a:pPr algn="ctr"/>
            <a:r>
              <a:rPr lang="el-GR" sz="1400" dirty="0" smtClean="0"/>
              <a:t>Όταν τα βακτήρια αυξάνονται πολύ σε αριθμό ή παράγουν τοξίνες, με αποτέλεσμα να διαταράσσουν την ομαλή λειτουργία του ανθρώπινου σώματος, λέμε ότι η μόλυνση έχει εξελιχθεί σε λοίμωξη.</a:t>
            </a:r>
            <a:endParaRPr lang="en-US" sz="1400" dirty="0" smtClean="0"/>
          </a:p>
        </p:txBody>
      </p:sp>
      <p:sp>
        <p:nvSpPr>
          <p:cNvPr id="57" name="56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Μπροστά</a:t>
            </a:r>
            <a:endParaRPr lang="el-GR" sz="1100" b="1" dirty="0">
              <a:solidFill>
                <a:schemeClr val="accent1">
                  <a:lumMod val="50000"/>
                </a:schemeClr>
              </a:solidFill>
            </a:endParaRPr>
          </a:p>
        </p:txBody>
      </p:sp>
      <p:sp>
        <p:nvSpPr>
          <p:cNvPr id="58" name="57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Αρχικές επιλογές</a:t>
            </a:r>
            <a:endParaRPr lang="el-GR" sz="1100" b="1" dirty="0">
              <a:solidFill>
                <a:schemeClr val="accent1">
                  <a:lumMod val="50000"/>
                </a:schemeClr>
              </a:solidFill>
            </a:endParaRPr>
          </a:p>
        </p:txBody>
      </p:sp>
      <p:sp>
        <p:nvSpPr>
          <p:cNvPr id="59" name="58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Πίσω</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0" presetClass="path" presetSubtype="0" accel="50000" decel="50000" fill="hold" nodeType="withEffect">
                                  <p:stCondLst>
                                    <p:cond delay="0"/>
                                  </p:stCondLst>
                                  <p:childTnLst>
                                    <p:animMotion origin="layout" path="M -0.00782 -0.10278 L -8.88889E-6 3.95062E-6 " pathEditMode="relative" ptsTypes="AA">
                                      <p:cBhvr>
                                        <p:cTn id="15" dur="5000" fill="hold"/>
                                        <p:tgtEl>
                                          <p:spTgt spid="33"/>
                                        </p:tgtEl>
                                        <p:attrNameLst>
                                          <p:attrName>ppt_x</p:attrName>
                                          <p:attrName>ppt_y</p:attrName>
                                        </p:attrNameLst>
                                      </p:cBhvr>
                                    </p:animMotion>
                                  </p:childTnLst>
                                </p:cTn>
                              </p:par>
                              <p:par>
                                <p:cTn id="16" presetID="0" presetClass="path" presetSubtype="0" accel="50000" decel="50000" fill="hold" nodeType="withEffect">
                                  <p:stCondLst>
                                    <p:cond delay="0"/>
                                  </p:stCondLst>
                                  <p:childTnLst>
                                    <p:animMotion origin="layout" path="M -0.03976 -0.00062 L -0.00035 -0.00062 " pathEditMode="relative" ptsTypes="AA">
                                      <p:cBhvr>
                                        <p:cTn id="17" dur="5000" fill="hold"/>
                                        <p:tgtEl>
                                          <p:spTgt spid="28"/>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0.02622 0.02037 L 6.11111E-6 -3.7037E-7 " pathEditMode="relative" ptsTypes="AA">
                                      <p:cBhvr>
                                        <p:cTn id="19" dur="5000" fill="hold"/>
                                        <p:tgtEl>
                                          <p:spTgt spid="34"/>
                                        </p:tgtEl>
                                        <p:attrNameLst>
                                          <p:attrName>ppt_x</p:attrName>
                                          <p:attrName>ppt_y</p:attrName>
                                        </p:attrNameLst>
                                      </p:cBhvr>
                                    </p:animMotion>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0" presetClass="path" presetSubtype="0" accel="50000" decel="50000" fill="hold" nodeType="withEffect">
                                  <p:stCondLst>
                                    <p:cond delay="0"/>
                                  </p:stCondLst>
                                  <p:childTnLst>
                                    <p:animMotion origin="layout" path="M 0.01528 0.06914 L 2.77778E-7 -3.7037E-6 " pathEditMode="relative" ptsTypes="AA">
                                      <p:cBhvr>
                                        <p:cTn id="28" dur="5000" fill="hold"/>
                                        <p:tgtEl>
                                          <p:spTgt spid="32"/>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03924 -0.09814 L 0.00017 6.79012E-6 " pathEditMode="relative" ptsTypes="AA">
                                      <p:cBhvr>
                                        <p:cTn id="30" dur="5000" fill="hold"/>
                                        <p:tgtEl>
                                          <p:spTgt spid="31"/>
                                        </p:tgtEl>
                                        <p:attrNameLst>
                                          <p:attrName>ppt_x</p:attrName>
                                          <p:attrName>ppt_y</p:attrName>
                                        </p:attrNameLst>
                                      </p:cBhvr>
                                    </p:animMotion>
                                  </p:childTnLst>
                                </p:cTn>
                              </p:par>
                            </p:childTnLst>
                          </p:cTn>
                        </p:par>
                        <p:par>
                          <p:cTn id="31" fill="hold">
                            <p:stCondLst>
                              <p:cond delay="10000"/>
                            </p:stCondLst>
                            <p:childTnLst>
                              <p:par>
                                <p:cTn id="32" presetID="10" presetClass="entr" presetSubtype="0"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2000"/>
                                        <p:tgtEl>
                                          <p:spTgt spid="54"/>
                                        </p:tgtEl>
                                      </p:cBhvr>
                                    </p:animEffect>
                                  </p:childTnLst>
                                </p:cTn>
                              </p:par>
                            </p:childTnLst>
                          </p:cTn>
                        </p:par>
                        <p:par>
                          <p:cTn id="35" fill="hold">
                            <p:stCondLst>
                              <p:cond delay="12000"/>
                            </p:stCondLst>
                            <p:childTnLst>
                              <p:par>
                                <p:cTn id="36" presetID="10"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childTnLst>
                                </p:cTn>
                              </p:par>
                              <p:par>
                                <p:cTn id="39" presetID="10"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0"/>
                                        <p:tgtEl>
                                          <p:spTgt spid="35"/>
                                        </p:tgtEl>
                                      </p:cBhvr>
                                    </p:animEffect>
                                  </p:childTnLst>
                                </p:cTn>
                              </p:par>
                              <p:par>
                                <p:cTn id="45" presetID="10"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1000"/>
                                        <p:tgtEl>
                                          <p:spTgt spid="38"/>
                                        </p:tgtEl>
                                      </p:cBhvr>
                                    </p:animEffect>
                                  </p:childTnLst>
                                </p:cTn>
                              </p:par>
                              <p:par>
                                <p:cTn id="48" presetID="10" presetClass="entr" presetSubtype="0"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000"/>
                                        <p:tgtEl>
                                          <p:spTgt spid="43"/>
                                        </p:tgtEl>
                                      </p:cBhvr>
                                    </p:animEffect>
                                  </p:childTnLst>
                                </p:cTn>
                              </p:par>
                              <p:par>
                                <p:cTn id="51" presetID="10"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1000"/>
                                        <p:tgtEl>
                                          <p:spTgt spid="39"/>
                                        </p:tgtEl>
                                      </p:cBhvr>
                                    </p:animEffect>
                                  </p:childTnLst>
                                </p:cTn>
                              </p:par>
                              <p:par>
                                <p:cTn id="54" presetID="10" presetClass="entr" presetSubtype="0"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000"/>
                                        <p:tgtEl>
                                          <p:spTgt spid="40"/>
                                        </p:tgtEl>
                                      </p:cBhvr>
                                    </p:animEffect>
                                  </p:childTnLst>
                                </p:cTn>
                              </p:par>
                              <p:par>
                                <p:cTn id="57" presetID="10"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childTnLst>
                                </p:cTn>
                              </p:par>
                              <p:par>
                                <p:cTn id="60" presetID="10" presetClass="entr" presetSubtype="0" fill="hold"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childTnLst>
                                </p:cTn>
                              </p:par>
                              <p:par>
                                <p:cTn id="63" presetID="0" presetClass="path" presetSubtype="0" accel="50000" decel="50000" fill="hold" nodeType="withEffect">
                                  <p:stCondLst>
                                    <p:cond delay="0"/>
                                  </p:stCondLst>
                                  <p:childTnLst>
                                    <p:animMotion origin="layout" path="M 0.02361 0.04198 L -2.22222E-6 -3.7037E-7 " pathEditMode="relative" ptsTypes="AA">
                                      <p:cBhvr>
                                        <p:cTn id="64" dur="5000" fill="hold"/>
                                        <p:tgtEl>
                                          <p:spTgt spid="36"/>
                                        </p:tgtEl>
                                        <p:attrNameLst>
                                          <p:attrName>ppt_x</p:attrName>
                                          <p:attrName>ppt_y</p:attrName>
                                        </p:attrNameLst>
                                      </p:cBhvr>
                                    </p:animMotion>
                                  </p:childTnLst>
                                </p:cTn>
                              </p:par>
                              <p:par>
                                <p:cTn id="65" presetID="0" presetClass="path" presetSubtype="0" accel="50000" decel="50000" fill="hold" nodeType="withEffect">
                                  <p:stCondLst>
                                    <p:cond delay="0"/>
                                  </p:stCondLst>
                                  <p:childTnLst>
                                    <p:animMotion origin="layout" path="M 0.04375 0.02161 L -0.00347 -0.00617 " pathEditMode="relative" ptsTypes="AA">
                                      <p:cBhvr>
                                        <p:cTn id="66" dur="5000" fill="hold"/>
                                        <p:tgtEl>
                                          <p:spTgt spid="37"/>
                                        </p:tgtEl>
                                        <p:attrNameLst>
                                          <p:attrName>ppt_x</p:attrName>
                                          <p:attrName>ppt_y</p:attrName>
                                        </p:attrNameLst>
                                      </p:cBhvr>
                                    </p:animMotion>
                                  </p:childTnLst>
                                </p:cTn>
                              </p:par>
                              <p:par>
                                <p:cTn id="67" presetID="0" presetClass="path" presetSubtype="0" accel="50000" decel="50000" fill="hold" nodeType="withEffect">
                                  <p:stCondLst>
                                    <p:cond delay="0"/>
                                  </p:stCondLst>
                                  <p:childTnLst>
                                    <p:animMotion origin="layout" path="M -0.00591 -0.05247 L 0.00208 0.0037 " pathEditMode="relative" ptsTypes="AA">
                                      <p:cBhvr>
                                        <p:cTn id="68" dur="5000" fill="hold"/>
                                        <p:tgtEl>
                                          <p:spTgt spid="35"/>
                                        </p:tgtEl>
                                        <p:attrNameLst>
                                          <p:attrName>ppt_x</p:attrName>
                                          <p:attrName>ppt_y</p:attrName>
                                        </p:attrNameLst>
                                      </p:cBhvr>
                                    </p:animMotion>
                                  </p:childTnLst>
                                </p:cTn>
                              </p:par>
                              <p:par>
                                <p:cTn id="69" presetID="0" presetClass="path" presetSubtype="0" accel="50000" decel="50000" fill="hold" nodeType="withEffect">
                                  <p:stCondLst>
                                    <p:cond delay="0"/>
                                  </p:stCondLst>
                                  <p:childTnLst>
                                    <p:animMotion origin="layout" path="M -0.01198 0.03457 L -0.00399 -0.00741 " pathEditMode="relative" ptsTypes="AA">
                                      <p:cBhvr>
                                        <p:cTn id="70" dur="5000" fill="hold"/>
                                        <p:tgtEl>
                                          <p:spTgt spid="38"/>
                                        </p:tgtEl>
                                        <p:attrNameLst>
                                          <p:attrName>ppt_x</p:attrName>
                                          <p:attrName>ppt_y</p:attrName>
                                        </p:attrNameLst>
                                      </p:cBhvr>
                                    </p:animMotion>
                                  </p:childTnLst>
                                </p:cTn>
                              </p:par>
                              <p:par>
                                <p:cTn id="71" presetID="0" presetClass="path" presetSubtype="0" accel="50000" decel="50000" fill="hold" nodeType="withEffect">
                                  <p:stCondLst>
                                    <p:cond delay="0"/>
                                  </p:stCondLst>
                                  <p:childTnLst>
                                    <p:animMotion origin="layout" path="M 0.03524 -0.07747 L -0.00399 -0.00741 " pathEditMode="relative" ptsTypes="AA">
                                      <p:cBhvr>
                                        <p:cTn id="72" dur="5000" fill="hold"/>
                                        <p:tgtEl>
                                          <p:spTgt spid="40"/>
                                        </p:tgtEl>
                                        <p:attrNameLst>
                                          <p:attrName>ppt_x</p:attrName>
                                          <p:attrName>ppt_y</p:attrName>
                                        </p:attrNameLst>
                                      </p:cBhvr>
                                    </p:animMotion>
                                  </p:childTnLst>
                                </p:cTn>
                              </p:par>
                              <p:par>
                                <p:cTn id="73" presetID="0" presetClass="path" presetSubtype="0" accel="50000" decel="50000" fill="hold" nodeType="withEffect">
                                  <p:stCondLst>
                                    <p:cond delay="0"/>
                                  </p:stCondLst>
                                  <p:childTnLst>
                                    <p:animMotion origin="layout" path="M -0.0349 -0.00617 L 0.00434 -0.00617 " pathEditMode="relative" ptsTypes="AA">
                                      <p:cBhvr>
                                        <p:cTn id="74" dur="5000" fill="hold"/>
                                        <p:tgtEl>
                                          <p:spTgt spid="43"/>
                                        </p:tgtEl>
                                        <p:attrNameLst>
                                          <p:attrName>ppt_x</p:attrName>
                                          <p:attrName>ppt_y</p:attrName>
                                        </p:attrNameLst>
                                      </p:cBhvr>
                                    </p:animMotion>
                                  </p:childTnLst>
                                </p:cTn>
                              </p:par>
                              <p:par>
                                <p:cTn id="75" presetID="0" presetClass="path" presetSubtype="0" accel="50000" decel="50000" fill="hold" nodeType="withEffect">
                                  <p:stCondLst>
                                    <p:cond delay="0"/>
                                  </p:stCondLst>
                                  <p:childTnLst>
                                    <p:animMotion origin="layout" path="M -0.03942 0.0142 L -5.83333E-6 -1.7284E-6 " pathEditMode="relative" ptsTypes="AA">
                                      <p:cBhvr>
                                        <p:cTn id="76" dur="5000" fill="hold"/>
                                        <p:tgtEl>
                                          <p:spTgt spid="39"/>
                                        </p:tgtEl>
                                        <p:attrNameLst>
                                          <p:attrName>ppt_x</p:attrName>
                                          <p:attrName>ppt_y</p:attrName>
                                        </p:attrNameLst>
                                      </p:cBhvr>
                                    </p:animMotion>
                                  </p:childTnLst>
                                </p:cTn>
                              </p:par>
                              <p:par>
                                <p:cTn id="77" presetID="0" presetClass="path" presetSubtype="0" accel="50000" decel="50000" fill="hold" nodeType="withEffect">
                                  <p:stCondLst>
                                    <p:cond delay="0"/>
                                  </p:stCondLst>
                                  <p:childTnLst>
                                    <p:animMotion origin="layout" path="M 0.05886 0.00648 L -0.00416 -0.00741 " pathEditMode="relative" ptsTypes="AA">
                                      <p:cBhvr>
                                        <p:cTn id="78" dur="5000" fill="hold"/>
                                        <p:tgtEl>
                                          <p:spTgt spid="42"/>
                                        </p:tgtEl>
                                        <p:attrNameLst>
                                          <p:attrName>ppt_x</p:attrName>
                                          <p:attrName>ppt_y</p:attrName>
                                        </p:attrNameLst>
                                      </p:cBhvr>
                                    </p:animMotion>
                                  </p:childTnLst>
                                </p:cTn>
                              </p:par>
                              <p:par>
                                <p:cTn id="79" presetID="0" presetClass="path" presetSubtype="0" accel="50000" decel="50000" fill="hold" nodeType="withEffect">
                                  <p:stCondLst>
                                    <p:cond delay="0"/>
                                  </p:stCondLst>
                                  <p:childTnLst>
                                    <p:animMotion origin="layout" path="M -0.05139 -0.06358 L -0.00591 0.0037 " pathEditMode="relative" rAng="0" ptsTypes="AA">
                                      <p:cBhvr>
                                        <p:cTn id="80" dur="5000" fill="hold"/>
                                        <p:tgtEl>
                                          <p:spTgt spid="41"/>
                                        </p:tgtEl>
                                        <p:attrNameLst>
                                          <p:attrName>ppt_x</p:attrName>
                                          <p:attrName>ppt_y</p:attrName>
                                        </p:attrNameLst>
                                      </p:cBhvr>
                                      <p:rCtr x="23" y="34"/>
                                    </p:animMotion>
                                  </p:childTnLst>
                                </p:cTn>
                              </p:par>
                            </p:childTnLst>
                          </p:cTn>
                        </p:par>
                        <p:par>
                          <p:cTn id="81" fill="hold">
                            <p:stCondLst>
                              <p:cond delay="17000"/>
                            </p:stCondLst>
                            <p:childTnLst>
                              <p:par>
                                <p:cTn id="82" presetID="10" presetClass="entr" presetSubtype="0" fill="hold" grpId="0" nodeType="after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2000"/>
                                        <p:tgtEl>
                                          <p:spTgt spid="55"/>
                                        </p:tgtEl>
                                      </p:cBhvr>
                                    </p:animEffect>
                                  </p:childTnLst>
                                </p:cTn>
                              </p:par>
                            </p:childTnLst>
                          </p:cTn>
                        </p:par>
                        <p:par>
                          <p:cTn id="85" fill="hold">
                            <p:stCondLst>
                              <p:cond delay="19000"/>
                            </p:stCondLst>
                            <p:childTnLst>
                              <p:par>
                                <p:cTn id="86" presetID="10" presetClass="entr" presetSubtype="0" fill="hold" nodeType="after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fade">
                                      <p:cBhvr>
                                        <p:cTn id="88" dur="3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43 - Εικόνα" descr="animal-tissue-dead.png"/>
          <p:cNvPicPr>
            <a:picLocks noChangeAspect="1"/>
          </p:cNvPicPr>
          <p:nvPr/>
        </p:nvPicPr>
        <p:blipFill>
          <a:blip r:embed="rId3" cstate="print"/>
          <a:stretch>
            <a:fillRect/>
          </a:stretch>
        </p:blipFill>
        <p:spPr>
          <a:xfrm>
            <a:off x="179512" y="1419622"/>
            <a:ext cx="4176464" cy="4176464"/>
          </a:xfrm>
          <a:prstGeom prst="rect">
            <a:avLst/>
          </a:prstGeom>
        </p:spPr>
      </p:pic>
      <p:pic>
        <p:nvPicPr>
          <p:cNvPr id="49" name="48 - Εικόνα" descr="animal-tissue-inflamation.png"/>
          <p:cNvPicPr>
            <a:picLocks noChangeAspect="1"/>
          </p:cNvPicPr>
          <p:nvPr/>
        </p:nvPicPr>
        <p:blipFill>
          <a:blip r:embed="rId4" cstate="print"/>
          <a:stretch>
            <a:fillRect/>
          </a:stretch>
        </p:blipFill>
        <p:spPr>
          <a:xfrm>
            <a:off x="179512" y="1419622"/>
            <a:ext cx="4176464" cy="4176464"/>
          </a:xfrm>
          <a:prstGeom prst="rect">
            <a:avLst/>
          </a:prstGeom>
        </p:spPr>
      </p:pic>
      <p:sp>
        <p:nvSpPr>
          <p:cNvPr id="29" name="28 - Στρογγυλεμένο ορθογώνιο"/>
          <p:cNvSpPr/>
          <p:nvPr/>
        </p:nvSpPr>
        <p:spPr>
          <a:xfrm>
            <a:off x="3347864" y="1851670"/>
            <a:ext cx="1872208"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000" dirty="0" smtClean="0"/>
              <a:t>Γενική ανοσολογική απόκριση </a:t>
            </a:r>
          </a:p>
          <a:p>
            <a:pPr algn="ctr"/>
            <a:r>
              <a:rPr lang="el-GR" sz="1000" dirty="0" smtClean="0"/>
              <a:t>(ίδια για κάθε είδος παθογόνου)</a:t>
            </a:r>
          </a:p>
        </p:txBody>
      </p:sp>
      <p:sp>
        <p:nvSpPr>
          <p:cNvPr id="30" name="29 - Στρογγυλεμένο ορθογώνιο"/>
          <p:cNvSpPr/>
          <p:nvPr/>
        </p:nvSpPr>
        <p:spPr>
          <a:xfrm>
            <a:off x="3347864" y="2499742"/>
            <a:ext cx="1872208"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000" dirty="0" smtClean="0"/>
              <a:t>Φλεγμονή (τοπική άνοδος της θερμοκρασίας)</a:t>
            </a:r>
            <a:endParaRPr lang="en-US" sz="1000" dirty="0" smtClean="0"/>
          </a:p>
        </p:txBody>
      </p:sp>
      <p:sp>
        <p:nvSpPr>
          <p:cNvPr id="45" name="44 - Στρογγυλεμένο ορθογώνιο"/>
          <p:cNvSpPr/>
          <p:nvPr/>
        </p:nvSpPr>
        <p:spPr>
          <a:xfrm>
            <a:off x="3347864" y="3003798"/>
            <a:ext cx="1872208"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000" dirty="0" smtClean="0"/>
              <a:t>Πυρετός (γενικευμένη άνοδος της θερμοκρασίας)</a:t>
            </a:r>
            <a:endParaRPr lang="en-US" sz="1000" dirty="0" smtClean="0"/>
          </a:p>
        </p:txBody>
      </p:sp>
      <p:sp>
        <p:nvSpPr>
          <p:cNvPr id="46" name="45 - Στρογγυλεμένο ορθογώνιο"/>
          <p:cNvSpPr/>
          <p:nvPr/>
        </p:nvSpPr>
        <p:spPr>
          <a:xfrm>
            <a:off x="3347864" y="3507854"/>
            <a:ext cx="1872208"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000" dirty="0" smtClean="0"/>
              <a:t>Φαγοκυττάρωση των παθογόνων από </a:t>
            </a:r>
            <a:r>
              <a:rPr lang="el-GR" sz="1000" dirty="0" err="1" smtClean="0"/>
              <a:t>μακροφάγα</a:t>
            </a:r>
            <a:r>
              <a:rPr lang="el-GR" sz="1000" dirty="0" smtClean="0"/>
              <a:t> και </a:t>
            </a:r>
            <a:r>
              <a:rPr lang="el-GR" sz="1000" dirty="0" err="1" smtClean="0"/>
              <a:t>δενδριτικά</a:t>
            </a:r>
            <a:r>
              <a:rPr lang="el-GR" sz="1000" dirty="0" smtClean="0"/>
              <a:t> κύτταρα</a:t>
            </a:r>
          </a:p>
        </p:txBody>
      </p:sp>
      <p:pic>
        <p:nvPicPr>
          <p:cNvPr id="48" name="47 - Εικόνα" descr="thermometer.png"/>
          <p:cNvPicPr>
            <a:picLocks noChangeAspect="1"/>
          </p:cNvPicPr>
          <p:nvPr/>
        </p:nvPicPr>
        <p:blipFill>
          <a:blip r:embed="rId5" cstate="print"/>
          <a:stretch>
            <a:fillRect/>
          </a:stretch>
        </p:blipFill>
        <p:spPr>
          <a:xfrm>
            <a:off x="2339752" y="1491630"/>
            <a:ext cx="925927" cy="925927"/>
          </a:xfrm>
          <a:prstGeom prst="rect">
            <a:avLst/>
          </a:prstGeom>
        </p:spPr>
      </p:pic>
      <p:pic>
        <p:nvPicPr>
          <p:cNvPr id="51" name="50 - Εικόνα" descr="dendritic.png"/>
          <p:cNvPicPr>
            <a:picLocks noChangeAspect="1"/>
          </p:cNvPicPr>
          <p:nvPr/>
        </p:nvPicPr>
        <p:blipFill>
          <a:blip r:embed="rId6" cstate="print">
            <a:clrChange>
              <a:clrFrom>
                <a:srgbClr val="FFFFFF"/>
              </a:clrFrom>
              <a:clrTo>
                <a:srgbClr val="FFFFFF">
                  <a:alpha val="0"/>
                </a:srgbClr>
              </a:clrTo>
            </a:clrChange>
          </a:blip>
          <a:stretch>
            <a:fillRect/>
          </a:stretch>
        </p:blipFill>
        <p:spPr>
          <a:xfrm>
            <a:off x="5148064" y="4083918"/>
            <a:ext cx="516712" cy="516712"/>
          </a:xfrm>
          <a:prstGeom prst="rect">
            <a:avLst/>
          </a:prstGeom>
        </p:spPr>
      </p:pic>
      <p:pic>
        <p:nvPicPr>
          <p:cNvPr id="52" name="51 - Εικόνα" descr="macrophage.png"/>
          <p:cNvPicPr>
            <a:picLocks noChangeAspect="1"/>
          </p:cNvPicPr>
          <p:nvPr/>
        </p:nvPicPr>
        <p:blipFill>
          <a:blip r:embed="rId7" cstate="print">
            <a:clrChange>
              <a:clrFrom>
                <a:srgbClr val="FFFFFF"/>
              </a:clrFrom>
              <a:clrTo>
                <a:srgbClr val="FFFFFF">
                  <a:alpha val="0"/>
                </a:srgbClr>
              </a:clrTo>
            </a:clrChange>
          </a:blip>
          <a:stretch>
            <a:fillRect/>
          </a:stretch>
        </p:blipFill>
        <p:spPr>
          <a:xfrm>
            <a:off x="4716016" y="3795886"/>
            <a:ext cx="516712" cy="516712"/>
          </a:xfrm>
          <a:prstGeom prst="rect">
            <a:avLst/>
          </a:prstGeom>
        </p:spPr>
      </p:pic>
      <p:pic>
        <p:nvPicPr>
          <p:cNvPr id="53" name="52 - Εικόνα" descr="macrophage.png"/>
          <p:cNvPicPr>
            <a:picLocks noChangeAspect="1"/>
          </p:cNvPicPr>
          <p:nvPr/>
        </p:nvPicPr>
        <p:blipFill>
          <a:blip r:embed="rId7" cstate="print">
            <a:clrChange>
              <a:clrFrom>
                <a:srgbClr val="FFFFFF"/>
              </a:clrFrom>
              <a:clrTo>
                <a:srgbClr val="FFFFFF">
                  <a:alpha val="0"/>
                </a:srgbClr>
              </a:clrTo>
            </a:clrChange>
          </a:blip>
          <a:stretch>
            <a:fillRect/>
          </a:stretch>
        </p:blipFill>
        <p:spPr>
          <a:xfrm>
            <a:off x="5004048" y="4443958"/>
            <a:ext cx="516712" cy="516712"/>
          </a:xfrm>
          <a:prstGeom prst="rect">
            <a:avLst/>
          </a:prstGeom>
        </p:spPr>
      </p:pic>
      <p:pic>
        <p:nvPicPr>
          <p:cNvPr id="54" name="53 - Εικόνα" descr="macrophage.png"/>
          <p:cNvPicPr>
            <a:picLocks noChangeAspect="1"/>
          </p:cNvPicPr>
          <p:nvPr/>
        </p:nvPicPr>
        <p:blipFill>
          <a:blip r:embed="rId7" cstate="print">
            <a:clrChange>
              <a:clrFrom>
                <a:srgbClr val="FFFFFF"/>
              </a:clrFrom>
              <a:clrTo>
                <a:srgbClr val="FFFFFF">
                  <a:alpha val="0"/>
                </a:srgbClr>
              </a:clrTo>
            </a:clrChange>
          </a:blip>
          <a:stretch>
            <a:fillRect/>
          </a:stretch>
        </p:blipFill>
        <p:spPr>
          <a:xfrm>
            <a:off x="4499992" y="4155926"/>
            <a:ext cx="516712" cy="516712"/>
          </a:xfrm>
          <a:prstGeom prst="rect">
            <a:avLst/>
          </a:prstGeom>
        </p:spPr>
      </p:pic>
      <p:pic>
        <p:nvPicPr>
          <p:cNvPr id="55" name="54 - Εικόνα" descr="dendritic.png"/>
          <p:cNvPicPr>
            <a:picLocks noChangeAspect="1"/>
          </p:cNvPicPr>
          <p:nvPr/>
        </p:nvPicPr>
        <p:blipFill>
          <a:blip r:embed="rId6" cstate="print">
            <a:clrChange>
              <a:clrFrom>
                <a:srgbClr val="FFFFFF"/>
              </a:clrFrom>
              <a:clrTo>
                <a:srgbClr val="FFFFFF">
                  <a:alpha val="0"/>
                </a:srgbClr>
              </a:clrTo>
            </a:clrChange>
          </a:blip>
          <a:stretch>
            <a:fillRect/>
          </a:stretch>
        </p:blipFill>
        <p:spPr>
          <a:xfrm>
            <a:off x="4427984" y="3795886"/>
            <a:ext cx="516712" cy="516712"/>
          </a:xfrm>
          <a:prstGeom prst="rect">
            <a:avLst/>
          </a:prstGeom>
        </p:spPr>
      </p:pic>
      <p:pic>
        <p:nvPicPr>
          <p:cNvPr id="56" name="55 - Εικόνα" descr="dendritic.png"/>
          <p:cNvPicPr>
            <a:picLocks noChangeAspect="1"/>
          </p:cNvPicPr>
          <p:nvPr/>
        </p:nvPicPr>
        <p:blipFill>
          <a:blip r:embed="rId6" cstate="print">
            <a:clrChange>
              <a:clrFrom>
                <a:srgbClr val="FFFFFF"/>
              </a:clrFrom>
              <a:clrTo>
                <a:srgbClr val="FFFFFF">
                  <a:alpha val="0"/>
                </a:srgbClr>
              </a:clrTo>
            </a:clrChange>
          </a:blip>
          <a:stretch>
            <a:fillRect/>
          </a:stretch>
        </p:blipFill>
        <p:spPr>
          <a:xfrm>
            <a:off x="4788024" y="4227934"/>
            <a:ext cx="516712" cy="516712"/>
          </a:xfrm>
          <a:prstGeom prst="rect">
            <a:avLst/>
          </a:prstGeom>
        </p:spPr>
      </p:pic>
      <p:pic>
        <p:nvPicPr>
          <p:cNvPr id="17" name="16 - Εικόνα" descr="bacterium.png"/>
          <p:cNvPicPr>
            <a:picLocks noChangeAspect="1"/>
          </p:cNvPicPr>
          <p:nvPr/>
        </p:nvPicPr>
        <p:blipFill>
          <a:blip r:embed="rId8" cstate="print">
            <a:clrChange>
              <a:clrFrom>
                <a:srgbClr val="FFFFFF"/>
              </a:clrFrom>
              <a:clrTo>
                <a:srgbClr val="FFFFFF">
                  <a:alpha val="0"/>
                </a:srgbClr>
              </a:clrTo>
            </a:clrChange>
          </a:blip>
          <a:stretch>
            <a:fillRect/>
          </a:stretch>
        </p:blipFill>
        <p:spPr>
          <a:xfrm rot="18695763">
            <a:off x="1403648" y="2576417"/>
            <a:ext cx="294705" cy="294705"/>
          </a:xfrm>
          <a:prstGeom prst="rect">
            <a:avLst/>
          </a:prstGeom>
        </p:spPr>
      </p:pic>
      <p:pic>
        <p:nvPicPr>
          <p:cNvPr id="18" name="17 - Εικόνα" descr="bacterium.png"/>
          <p:cNvPicPr>
            <a:picLocks noChangeAspect="1"/>
          </p:cNvPicPr>
          <p:nvPr/>
        </p:nvPicPr>
        <p:blipFill>
          <a:blip r:embed="rId8" cstate="print">
            <a:clrChange>
              <a:clrFrom>
                <a:srgbClr val="FFFFFF"/>
              </a:clrFrom>
              <a:clrTo>
                <a:srgbClr val="FFFFFF">
                  <a:alpha val="0"/>
                </a:srgbClr>
              </a:clrTo>
            </a:clrChange>
          </a:blip>
          <a:stretch>
            <a:fillRect/>
          </a:stretch>
        </p:blipFill>
        <p:spPr>
          <a:xfrm>
            <a:off x="1115616" y="2067694"/>
            <a:ext cx="294705" cy="294705"/>
          </a:xfrm>
          <a:prstGeom prst="rect">
            <a:avLst/>
          </a:prstGeom>
        </p:spPr>
      </p:pic>
      <p:pic>
        <p:nvPicPr>
          <p:cNvPr id="19" name="18 - Εικόνα" descr="bacterium.png"/>
          <p:cNvPicPr>
            <a:picLocks noChangeAspect="1"/>
          </p:cNvPicPr>
          <p:nvPr/>
        </p:nvPicPr>
        <p:blipFill>
          <a:blip r:embed="rId8" cstate="print">
            <a:clrChange>
              <a:clrFrom>
                <a:srgbClr val="FFFFFF"/>
              </a:clrFrom>
              <a:clrTo>
                <a:srgbClr val="FFFFFF">
                  <a:alpha val="0"/>
                </a:srgbClr>
              </a:clrTo>
            </a:clrChange>
          </a:blip>
          <a:stretch>
            <a:fillRect/>
          </a:stretch>
        </p:blipFill>
        <p:spPr>
          <a:xfrm rot="7258602">
            <a:off x="1259632" y="3363838"/>
            <a:ext cx="294705" cy="294705"/>
          </a:xfrm>
          <a:prstGeom prst="rect">
            <a:avLst/>
          </a:prstGeom>
        </p:spPr>
      </p:pic>
      <p:pic>
        <p:nvPicPr>
          <p:cNvPr id="28" name="27 - Εικόνα" descr="bacterium.png"/>
          <p:cNvPicPr>
            <a:picLocks noChangeAspect="1"/>
          </p:cNvPicPr>
          <p:nvPr/>
        </p:nvPicPr>
        <p:blipFill>
          <a:blip r:embed="rId8" cstate="print">
            <a:clrChange>
              <a:clrFrom>
                <a:srgbClr val="FFFFFF"/>
              </a:clrFrom>
              <a:clrTo>
                <a:srgbClr val="FFFFFF">
                  <a:alpha val="0"/>
                </a:srgbClr>
              </a:clrTo>
            </a:clrChange>
          </a:blip>
          <a:stretch>
            <a:fillRect/>
          </a:stretch>
        </p:blipFill>
        <p:spPr>
          <a:xfrm>
            <a:off x="1475656" y="2067694"/>
            <a:ext cx="294705" cy="294705"/>
          </a:xfrm>
          <a:prstGeom prst="rect">
            <a:avLst/>
          </a:prstGeom>
        </p:spPr>
      </p:pic>
      <p:pic>
        <p:nvPicPr>
          <p:cNvPr id="31" name="30 - Εικόνα" descr="bacterium.png"/>
          <p:cNvPicPr>
            <a:picLocks noChangeAspect="1"/>
          </p:cNvPicPr>
          <p:nvPr/>
        </p:nvPicPr>
        <p:blipFill>
          <a:blip r:embed="rId8" cstate="print">
            <a:clrChange>
              <a:clrFrom>
                <a:srgbClr val="FFFFFF"/>
              </a:clrFrom>
              <a:clrTo>
                <a:srgbClr val="FFFFFF">
                  <a:alpha val="0"/>
                </a:srgbClr>
              </a:clrTo>
            </a:clrChange>
          </a:blip>
          <a:stretch>
            <a:fillRect/>
          </a:stretch>
        </p:blipFill>
        <p:spPr>
          <a:xfrm rot="18695763">
            <a:off x="1536324" y="2992458"/>
            <a:ext cx="294705" cy="294705"/>
          </a:xfrm>
          <a:prstGeom prst="rect">
            <a:avLst/>
          </a:prstGeom>
        </p:spPr>
      </p:pic>
      <p:pic>
        <p:nvPicPr>
          <p:cNvPr id="32" name="31 - Εικόνα" descr="bacterium.png"/>
          <p:cNvPicPr>
            <a:picLocks noChangeAspect="1"/>
          </p:cNvPicPr>
          <p:nvPr/>
        </p:nvPicPr>
        <p:blipFill>
          <a:blip r:embed="rId8" cstate="print">
            <a:clrChange>
              <a:clrFrom>
                <a:srgbClr val="FFFFFF"/>
              </a:clrFrom>
              <a:clrTo>
                <a:srgbClr val="FFFFFF">
                  <a:alpha val="0"/>
                </a:srgbClr>
              </a:clrTo>
            </a:clrChange>
          </a:blip>
          <a:stretch>
            <a:fillRect/>
          </a:stretch>
        </p:blipFill>
        <p:spPr>
          <a:xfrm rot="7258602">
            <a:off x="1098433" y="2986615"/>
            <a:ext cx="294705" cy="294705"/>
          </a:xfrm>
          <a:prstGeom prst="rect">
            <a:avLst/>
          </a:prstGeom>
        </p:spPr>
      </p:pic>
      <p:pic>
        <p:nvPicPr>
          <p:cNvPr id="33" name="32 - Εικόνα" descr="bacterium.png"/>
          <p:cNvPicPr>
            <a:picLocks noChangeAspect="1"/>
          </p:cNvPicPr>
          <p:nvPr/>
        </p:nvPicPr>
        <p:blipFill>
          <a:blip r:embed="rId8" cstate="print">
            <a:clrChange>
              <a:clrFrom>
                <a:srgbClr val="FFFFFF"/>
              </a:clrFrom>
              <a:clrTo>
                <a:srgbClr val="FFFFFF">
                  <a:alpha val="0"/>
                </a:srgbClr>
              </a:clrTo>
            </a:clrChange>
          </a:blip>
          <a:stretch>
            <a:fillRect/>
          </a:stretch>
        </p:blipFill>
        <p:spPr>
          <a:xfrm rot="7258602">
            <a:off x="1314457" y="3850711"/>
            <a:ext cx="294705" cy="294705"/>
          </a:xfrm>
          <a:prstGeom prst="rect">
            <a:avLst/>
          </a:prstGeom>
        </p:spPr>
      </p:pic>
      <p:pic>
        <p:nvPicPr>
          <p:cNvPr id="34" name="33 - Εικόνα" descr="bacterium.png"/>
          <p:cNvPicPr>
            <a:picLocks noChangeAspect="1"/>
          </p:cNvPicPr>
          <p:nvPr/>
        </p:nvPicPr>
        <p:blipFill>
          <a:blip r:embed="rId8" cstate="print">
            <a:clrChange>
              <a:clrFrom>
                <a:srgbClr val="FFFFFF"/>
              </a:clrFrom>
              <a:clrTo>
                <a:srgbClr val="FFFFFF">
                  <a:alpha val="0"/>
                </a:srgbClr>
              </a:clrTo>
            </a:clrChange>
          </a:blip>
          <a:stretch>
            <a:fillRect/>
          </a:stretch>
        </p:blipFill>
        <p:spPr>
          <a:xfrm rot="18695763">
            <a:off x="1176284" y="2488402"/>
            <a:ext cx="294705" cy="294705"/>
          </a:xfrm>
          <a:prstGeom prst="rect">
            <a:avLst/>
          </a:prstGeom>
        </p:spPr>
      </p:pic>
      <p:pic>
        <p:nvPicPr>
          <p:cNvPr id="35" name="34 - Εικόνα" descr="toxin.png"/>
          <p:cNvPicPr>
            <a:picLocks noChangeAspect="1"/>
          </p:cNvPicPr>
          <p:nvPr/>
        </p:nvPicPr>
        <p:blipFill>
          <a:blip r:embed="rId9" cstate="print">
            <a:clrChange>
              <a:clrFrom>
                <a:srgbClr val="FFFFFF"/>
              </a:clrFrom>
              <a:clrTo>
                <a:srgbClr val="FFFFFF">
                  <a:alpha val="0"/>
                </a:srgbClr>
              </a:clrTo>
            </a:clrChange>
          </a:blip>
          <a:stretch>
            <a:fillRect/>
          </a:stretch>
        </p:blipFill>
        <p:spPr>
          <a:xfrm>
            <a:off x="1577340" y="2385402"/>
            <a:ext cx="193021" cy="193021"/>
          </a:xfrm>
          <a:prstGeom prst="rect">
            <a:avLst/>
          </a:prstGeom>
        </p:spPr>
      </p:pic>
      <p:pic>
        <p:nvPicPr>
          <p:cNvPr id="36" name="35 - Εικόνα" descr="toxin.png"/>
          <p:cNvPicPr>
            <a:picLocks noChangeAspect="1"/>
          </p:cNvPicPr>
          <p:nvPr/>
        </p:nvPicPr>
        <p:blipFill>
          <a:blip r:embed="rId9" cstate="print">
            <a:clrChange>
              <a:clrFrom>
                <a:srgbClr val="FFFFFF"/>
              </a:clrFrom>
              <a:clrTo>
                <a:srgbClr val="FFFFFF">
                  <a:alpha val="0"/>
                </a:srgbClr>
              </a:clrTo>
            </a:clrChange>
          </a:blip>
          <a:stretch>
            <a:fillRect/>
          </a:stretch>
        </p:blipFill>
        <p:spPr>
          <a:xfrm>
            <a:off x="971600" y="1923678"/>
            <a:ext cx="193021" cy="193021"/>
          </a:xfrm>
          <a:prstGeom prst="rect">
            <a:avLst/>
          </a:prstGeom>
        </p:spPr>
      </p:pic>
      <p:pic>
        <p:nvPicPr>
          <p:cNvPr id="37" name="36 - Εικόνα" descr="toxin.png"/>
          <p:cNvPicPr>
            <a:picLocks noChangeAspect="1"/>
          </p:cNvPicPr>
          <p:nvPr/>
        </p:nvPicPr>
        <p:blipFill>
          <a:blip r:embed="rId9" cstate="print">
            <a:clrChange>
              <a:clrFrom>
                <a:srgbClr val="FFFFFF"/>
              </a:clrFrom>
              <a:clrTo>
                <a:srgbClr val="FFFFFF">
                  <a:alpha val="0"/>
                </a:srgbClr>
              </a:clrTo>
            </a:clrChange>
          </a:blip>
          <a:stretch>
            <a:fillRect/>
          </a:stretch>
        </p:blipFill>
        <p:spPr>
          <a:xfrm>
            <a:off x="827584" y="2427734"/>
            <a:ext cx="193021" cy="193021"/>
          </a:xfrm>
          <a:prstGeom prst="rect">
            <a:avLst/>
          </a:prstGeom>
        </p:spPr>
      </p:pic>
      <p:pic>
        <p:nvPicPr>
          <p:cNvPr id="38" name="37 - Εικόνα" descr="toxin.png"/>
          <p:cNvPicPr>
            <a:picLocks noChangeAspect="1"/>
          </p:cNvPicPr>
          <p:nvPr/>
        </p:nvPicPr>
        <p:blipFill>
          <a:blip r:embed="rId9" cstate="print">
            <a:clrChange>
              <a:clrFrom>
                <a:srgbClr val="FFFFFF"/>
              </a:clrFrom>
              <a:clrTo>
                <a:srgbClr val="FFFFFF">
                  <a:alpha val="0"/>
                </a:srgbClr>
              </a:clrTo>
            </a:clrChange>
          </a:blip>
          <a:stretch>
            <a:fillRect/>
          </a:stretch>
        </p:blipFill>
        <p:spPr>
          <a:xfrm>
            <a:off x="1259632" y="2859782"/>
            <a:ext cx="193021" cy="193021"/>
          </a:xfrm>
          <a:prstGeom prst="rect">
            <a:avLst/>
          </a:prstGeom>
        </p:spPr>
      </p:pic>
      <p:pic>
        <p:nvPicPr>
          <p:cNvPr id="39" name="38 - Εικόνα" descr="toxin.png"/>
          <p:cNvPicPr>
            <a:picLocks noChangeAspect="1"/>
          </p:cNvPicPr>
          <p:nvPr/>
        </p:nvPicPr>
        <p:blipFill>
          <a:blip r:embed="rId9" cstate="print">
            <a:clrChange>
              <a:clrFrom>
                <a:srgbClr val="FFFFFF"/>
              </a:clrFrom>
              <a:clrTo>
                <a:srgbClr val="FFFFFF">
                  <a:alpha val="0"/>
                </a:srgbClr>
              </a:clrTo>
            </a:clrChange>
          </a:blip>
          <a:stretch>
            <a:fillRect/>
          </a:stretch>
        </p:blipFill>
        <p:spPr>
          <a:xfrm>
            <a:off x="1691680" y="3363838"/>
            <a:ext cx="193021" cy="193021"/>
          </a:xfrm>
          <a:prstGeom prst="rect">
            <a:avLst/>
          </a:prstGeom>
        </p:spPr>
      </p:pic>
      <p:pic>
        <p:nvPicPr>
          <p:cNvPr id="40" name="39 - Εικόνα" descr="toxin.png"/>
          <p:cNvPicPr>
            <a:picLocks noChangeAspect="1"/>
          </p:cNvPicPr>
          <p:nvPr/>
        </p:nvPicPr>
        <p:blipFill>
          <a:blip r:embed="rId9" cstate="print">
            <a:clrChange>
              <a:clrFrom>
                <a:srgbClr val="FFFFFF"/>
              </a:clrFrom>
              <a:clrTo>
                <a:srgbClr val="FFFFFF">
                  <a:alpha val="0"/>
                </a:srgbClr>
              </a:clrTo>
            </a:clrChange>
          </a:blip>
          <a:stretch>
            <a:fillRect/>
          </a:stretch>
        </p:blipFill>
        <p:spPr>
          <a:xfrm>
            <a:off x="827584" y="3435846"/>
            <a:ext cx="193021" cy="193021"/>
          </a:xfrm>
          <a:prstGeom prst="rect">
            <a:avLst/>
          </a:prstGeom>
        </p:spPr>
      </p:pic>
      <p:pic>
        <p:nvPicPr>
          <p:cNvPr id="41" name="40 - Εικόνα" descr="toxin.png"/>
          <p:cNvPicPr>
            <a:picLocks noChangeAspect="1"/>
          </p:cNvPicPr>
          <p:nvPr/>
        </p:nvPicPr>
        <p:blipFill>
          <a:blip r:embed="rId9" cstate="print">
            <a:clrChange>
              <a:clrFrom>
                <a:srgbClr val="FFFFFF"/>
              </a:clrFrom>
              <a:clrTo>
                <a:srgbClr val="FFFFFF">
                  <a:alpha val="0"/>
                </a:srgbClr>
              </a:clrTo>
            </a:clrChange>
          </a:blip>
          <a:stretch>
            <a:fillRect/>
          </a:stretch>
        </p:blipFill>
        <p:spPr>
          <a:xfrm>
            <a:off x="1835696" y="4227934"/>
            <a:ext cx="193021" cy="193021"/>
          </a:xfrm>
          <a:prstGeom prst="rect">
            <a:avLst/>
          </a:prstGeom>
        </p:spPr>
      </p:pic>
      <p:pic>
        <p:nvPicPr>
          <p:cNvPr id="42" name="41 - Εικόνα" descr="toxin.png"/>
          <p:cNvPicPr>
            <a:picLocks noChangeAspect="1"/>
          </p:cNvPicPr>
          <p:nvPr/>
        </p:nvPicPr>
        <p:blipFill>
          <a:blip r:embed="rId9" cstate="print">
            <a:clrChange>
              <a:clrFrom>
                <a:srgbClr val="FFFFFF"/>
              </a:clrFrom>
              <a:clrTo>
                <a:srgbClr val="FFFFFF">
                  <a:alpha val="0"/>
                </a:srgbClr>
              </a:clrTo>
            </a:clrChange>
          </a:blip>
          <a:stretch>
            <a:fillRect/>
          </a:stretch>
        </p:blipFill>
        <p:spPr>
          <a:xfrm>
            <a:off x="827584" y="3867894"/>
            <a:ext cx="193021" cy="193021"/>
          </a:xfrm>
          <a:prstGeom prst="rect">
            <a:avLst/>
          </a:prstGeom>
        </p:spPr>
      </p:pic>
      <p:pic>
        <p:nvPicPr>
          <p:cNvPr id="43" name="42 - Εικόνα" descr="toxin.png"/>
          <p:cNvPicPr>
            <a:picLocks noChangeAspect="1"/>
          </p:cNvPicPr>
          <p:nvPr/>
        </p:nvPicPr>
        <p:blipFill>
          <a:blip r:embed="rId9" cstate="print">
            <a:clrChange>
              <a:clrFrom>
                <a:srgbClr val="FFFFFF"/>
              </a:clrFrom>
              <a:clrTo>
                <a:srgbClr val="FFFFFF">
                  <a:alpha val="0"/>
                </a:srgbClr>
              </a:clrTo>
            </a:clrChange>
          </a:blip>
          <a:stretch>
            <a:fillRect/>
          </a:stretch>
        </p:blipFill>
        <p:spPr>
          <a:xfrm>
            <a:off x="1907704" y="3075806"/>
            <a:ext cx="193021" cy="193021"/>
          </a:xfrm>
          <a:prstGeom prst="rect">
            <a:avLst/>
          </a:prstGeom>
        </p:spPr>
      </p:pic>
      <p:sp>
        <p:nvSpPr>
          <p:cNvPr id="57" name="56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8" name="57 - TextBox"/>
          <p:cNvSpPr txBox="1"/>
          <p:nvPr/>
        </p:nvSpPr>
        <p:spPr>
          <a:xfrm>
            <a:off x="179512" y="843558"/>
            <a:ext cx="4680520" cy="738664"/>
          </a:xfrm>
          <a:prstGeom prst="rect">
            <a:avLst/>
          </a:prstGeom>
          <a:noFill/>
        </p:spPr>
        <p:txBody>
          <a:bodyPr wrap="square" rtlCol="0">
            <a:spAutoFit/>
          </a:bodyPr>
          <a:lstStyle/>
          <a:p>
            <a:pPr algn="ctr"/>
            <a:r>
              <a:rPr lang="el-GR" sz="1400" dirty="0" smtClean="0"/>
              <a:t>Το ανθρώπινο σώμα αντιμετωπίζει μία ξεκάθαρη επίθεση από βακτήρια. Ενεργοποιούνται οι πρώτοι μηχανισμοί άμυνας για την αντιμετώπιση των παθογόνων.</a:t>
            </a:r>
          </a:p>
        </p:txBody>
      </p:sp>
      <p:sp>
        <p:nvSpPr>
          <p:cNvPr id="59" name="1 - Τίτλος"/>
          <p:cNvSpPr>
            <a:spLocks noGrp="1"/>
          </p:cNvSpPr>
          <p:nvPr>
            <p:ph type="title"/>
          </p:nvPr>
        </p:nvSpPr>
        <p:spPr>
          <a:xfrm>
            <a:off x="323528" y="-20538"/>
            <a:ext cx="8507288" cy="857250"/>
          </a:xfrm>
        </p:spPr>
        <p:txBody>
          <a:bodyPr>
            <a:normAutofit/>
          </a:bodyPr>
          <a:lstStyle/>
          <a:p>
            <a:r>
              <a:rPr lang="el-GR" sz="2400" dirty="0" smtClean="0"/>
              <a:t>Μόλυνση από βακτήρια (3/7)</a:t>
            </a:r>
            <a:endParaRPr lang="el-GR" sz="2400" dirty="0"/>
          </a:p>
        </p:txBody>
      </p:sp>
      <p:sp>
        <p:nvSpPr>
          <p:cNvPr id="50" name="49 - Επεξήγηση με στρογγυλεμένο παραλληλόγραμμο"/>
          <p:cNvSpPr/>
          <p:nvPr/>
        </p:nvSpPr>
        <p:spPr>
          <a:xfrm>
            <a:off x="1763688" y="4371950"/>
            <a:ext cx="3096344" cy="576064"/>
          </a:xfrm>
          <a:prstGeom prst="wedgeRoundRectCallout">
            <a:avLst>
              <a:gd name="adj1" fmla="val -12998"/>
              <a:gd name="adj2" fmla="val 4993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sz="1100" dirty="0" smtClean="0"/>
              <a:t>Δείτε ένα πραγματικό βίντεο φαγοκυττάρωσης βακτηρίων από </a:t>
            </a:r>
            <a:r>
              <a:rPr lang="el-GR" sz="1100" dirty="0" err="1" smtClean="0"/>
              <a:t>μακροφάγα</a:t>
            </a:r>
            <a:r>
              <a:rPr lang="el-GR" sz="1100" dirty="0" smtClean="0"/>
              <a:t>!</a:t>
            </a:r>
          </a:p>
          <a:p>
            <a:pPr algn="ctr"/>
            <a:r>
              <a:rPr lang="en-US" sz="1100" u="sng" dirty="0" smtClean="0">
                <a:hlinkClick r:id="rId10"/>
              </a:rPr>
              <a:t>https</a:t>
            </a:r>
            <a:r>
              <a:rPr lang="el-GR" sz="1100" u="sng" dirty="0" smtClean="0">
                <a:hlinkClick r:id="rId10"/>
              </a:rPr>
              <a:t>://</a:t>
            </a:r>
            <a:r>
              <a:rPr lang="en-US" sz="1100" u="sng" dirty="0" smtClean="0">
                <a:hlinkClick r:id="rId10"/>
              </a:rPr>
              <a:t>www</a:t>
            </a:r>
            <a:r>
              <a:rPr lang="el-GR" sz="1100" u="sng" dirty="0" smtClean="0">
                <a:hlinkClick r:id="rId10"/>
              </a:rPr>
              <a:t>.</a:t>
            </a:r>
            <a:r>
              <a:rPr lang="en-US" sz="1100" u="sng" dirty="0" err="1" smtClean="0">
                <a:hlinkClick r:id="rId10"/>
              </a:rPr>
              <a:t>youtube</a:t>
            </a:r>
            <a:r>
              <a:rPr lang="el-GR" sz="1100" u="sng" dirty="0" smtClean="0">
                <a:hlinkClick r:id="rId10"/>
              </a:rPr>
              <a:t>.</a:t>
            </a:r>
            <a:r>
              <a:rPr lang="en-US" sz="1100" u="sng" dirty="0" smtClean="0">
                <a:hlinkClick r:id="rId10"/>
              </a:rPr>
              <a:t>com</a:t>
            </a:r>
            <a:r>
              <a:rPr lang="el-GR" sz="1100" u="sng" dirty="0" smtClean="0">
                <a:hlinkClick r:id="rId10"/>
              </a:rPr>
              <a:t>/</a:t>
            </a:r>
            <a:r>
              <a:rPr lang="en-US" sz="1100" u="sng" dirty="0" smtClean="0">
                <a:hlinkClick r:id="rId10"/>
              </a:rPr>
              <a:t>watch</a:t>
            </a:r>
            <a:r>
              <a:rPr lang="el-GR" sz="1100" u="sng" dirty="0" smtClean="0">
                <a:hlinkClick r:id="rId10"/>
              </a:rPr>
              <a:t>?</a:t>
            </a:r>
            <a:r>
              <a:rPr lang="en-US" sz="1100" u="sng" dirty="0" smtClean="0">
                <a:hlinkClick r:id="rId10"/>
              </a:rPr>
              <a:t>v</a:t>
            </a:r>
            <a:r>
              <a:rPr lang="el-GR" sz="1100" u="sng" dirty="0" smtClean="0">
                <a:hlinkClick r:id="rId10"/>
              </a:rPr>
              <a:t>=</a:t>
            </a:r>
            <a:r>
              <a:rPr lang="en-US" sz="1100" u="sng" dirty="0" err="1" smtClean="0">
                <a:hlinkClick r:id="rId10"/>
              </a:rPr>
              <a:t>BlPlgGbb</a:t>
            </a:r>
            <a:r>
              <a:rPr lang="el-GR" sz="1100" u="sng" dirty="0" smtClean="0">
                <a:hlinkClick r:id="rId10"/>
              </a:rPr>
              <a:t>2</a:t>
            </a:r>
            <a:r>
              <a:rPr lang="en-US" sz="1100" u="sng" dirty="0" smtClean="0">
                <a:hlinkClick r:id="rId10"/>
              </a:rPr>
              <a:t>IU</a:t>
            </a:r>
            <a:endParaRPr lang="en-US" sz="1100" dirty="0" smtClean="0"/>
          </a:p>
        </p:txBody>
      </p:sp>
      <p:sp>
        <p:nvSpPr>
          <p:cNvPr id="61" name="60 - TextBox"/>
          <p:cNvSpPr txBox="1"/>
          <p:nvPr/>
        </p:nvSpPr>
        <p:spPr>
          <a:xfrm>
            <a:off x="4860032" y="897563"/>
            <a:ext cx="4211960" cy="954107"/>
          </a:xfrm>
          <a:prstGeom prst="rect">
            <a:avLst/>
          </a:prstGeom>
          <a:noFill/>
        </p:spPr>
        <p:txBody>
          <a:bodyPr wrap="square" rtlCol="0">
            <a:spAutoFit/>
          </a:bodyPr>
          <a:lstStyle/>
          <a:p>
            <a:pPr algn="ctr"/>
            <a:r>
              <a:rPr lang="el-GR" sz="1400" dirty="0" smtClean="0"/>
              <a:t>Πρώτα η περιοχή πρήζεται, κοκκινίζει και ανεβαίνει τοπικά η θερμοκρασία. Αυτό ονομάζεται φλεγμονή. Σε ορισμένες περιπτώσεις μπορεί να ανέβει η θερμοκρασία όλου το σώματος, οπότε έχουμε πυρετό.</a:t>
            </a:r>
          </a:p>
        </p:txBody>
      </p:sp>
      <p:sp>
        <p:nvSpPr>
          <p:cNvPr id="62" name="61 - TextBox"/>
          <p:cNvSpPr txBox="1"/>
          <p:nvPr/>
        </p:nvSpPr>
        <p:spPr>
          <a:xfrm>
            <a:off x="5220072" y="1995686"/>
            <a:ext cx="3923928" cy="1600438"/>
          </a:xfrm>
          <a:prstGeom prst="rect">
            <a:avLst/>
          </a:prstGeom>
          <a:noFill/>
        </p:spPr>
        <p:txBody>
          <a:bodyPr wrap="square" rtlCol="0">
            <a:spAutoFit/>
          </a:bodyPr>
          <a:lstStyle/>
          <a:p>
            <a:pPr algn="ctr"/>
            <a:r>
              <a:rPr lang="el-GR" sz="1400" dirty="0" smtClean="0"/>
              <a:t>Παράλληλα καταφθάνουν  στη μολυσμένη περιοχή εξειδικευμένα κύτταρα, που ονομάζονται </a:t>
            </a:r>
            <a:r>
              <a:rPr lang="el-GR" sz="1400" dirty="0" err="1" smtClean="0"/>
              <a:t>μακροφάγα</a:t>
            </a:r>
            <a:r>
              <a:rPr lang="el-GR" sz="1400" dirty="0" smtClean="0"/>
              <a:t> και </a:t>
            </a:r>
            <a:r>
              <a:rPr lang="el-GR" sz="1400" dirty="0" err="1" smtClean="0"/>
              <a:t>δενδριτικά</a:t>
            </a:r>
            <a:r>
              <a:rPr lang="el-GR" sz="1400" dirty="0" smtClean="0"/>
              <a:t> κύτταρα, τα οποία καταστρέφουν ορισμένα βακτήρια και μόρια τοξίνης μέσω φαγοκυττάρωσης. Ωστόσο, μπορούν να καταστρέψουν έναν περιορισμένο αριθμό παθογόνων και μετά πεθαίνουν και αυτά.</a:t>
            </a:r>
          </a:p>
        </p:txBody>
      </p:sp>
      <p:sp>
        <p:nvSpPr>
          <p:cNvPr id="63" name="62 - TextBox"/>
          <p:cNvSpPr txBox="1"/>
          <p:nvPr/>
        </p:nvSpPr>
        <p:spPr>
          <a:xfrm>
            <a:off x="5220072" y="3705294"/>
            <a:ext cx="3923928" cy="738664"/>
          </a:xfrm>
          <a:prstGeom prst="rect">
            <a:avLst/>
          </a:prstGeom>
          <a:noFill/>
        </p:spPr>
        <p:txBody>
          <a:bodyPr wrap="square" rtlCol="0">
            <a:spAutoFit/>
          </a:bodyPr>
          <a:lstStyle/>
          <a:p>
            <a:pPr algn="ctr"/>
            <a:r>
              <a:rPr lang="el-GR" sz="1400" dirty="0" smtClean="0"/>
              <a:t>Όλοι αυτοί οι μηχανισμοί είναι ίδιοι για όλα τα</a:t>
            </a:r>
            <a:r>
              <a:rPr lang="en-US" sz="1400" dirty="0" smtClean="0"/>
              <a:t> </a:t>
            </a:r>
            <a:r>
              <a:rPr lang="el-GR" sz="1400" dirty="0" smtClean="0"/>
              <a:t>παθογόνα, για αυτό αποτελούν τη γενική ανοσολογική απόκριση.</a:t>
            </a:r>
          </a:p>
        </p:txBody>
      </p:sp>
      <p:sp>
        <p:nvSpPr>
          <p:cNvPr id="64" name="63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Μπροστά</a:t>
            </a:r>
            <a:endParaRPr lang="el-GR" sz="1100" b="1" dirty="0">
              <a:solidFill>
                <a:schemeClr val="accent1">
                  <a:lumMod val="50000"/>
                </a:schemeClr>
              </a:solidFill>
            </a:endParaRPr>
          </a:p>
        </p:txBody>
      </p:sp>
      <p:sp>
        <p:nvSpPr>
          <p:cNvPr id="65" name="64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Αρχικές επιλογές</a:t>
            </a:r>
            <a:endParaRPr lang="el-GR" sz="1100" b="1" dirty="0">
              <a:solidFill>
                <a:schemeClr val="accent1">
                  <a:lumMod val="50000"/>
                </a:schemeClr>
              </a:solidFill>
            </a:endParaRPr>
          </a:p>
        </p:txBody>
      </p:sp>
      <p:sp>
        <p:nvSpPr>
          <p:cNvPr id="66" name="65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Πίσω</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10"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000"/>
                                        <p:tgtEl>
                                          <p:spTgt spid="61"/>
                                        </p:tgtEl>
                                      </p:cBhvr>
                                    </p:animEffect>
                                  </p:childTnLst>
                                </p:cTn>
                              </p:par>
                            </p:childTnLst>
                          </p:cTn>
                        </p:par>
                        <p:par>
                          <p:cTn id="8" fill="hold">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3000"/>
                                        <p:tgtEl>
                                          <p:spTgt spid="49"/>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3000"/>
                                        <p:tgtEl>
                                          <p:spTgt spid="48"/>
                                        </p:tgtEl>
                                      </p:cBhvr>
                                    </p:animEffect>
                                  </p:childTnLst>
                                </p:cTn>
                              </p:par>
                            </p:childTnLst>
                          </p:cTn>
                        </p:par>
                        <p:par>
                          <p:cTn id="20" fill="hold">
                            <p:stCondLst>
                              <p:cond delay="12000"/>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2000"/>
                                        <p:tgtEl>
                                          <p:spTgt spid="45"/>
                                        </p:tgtEl>
                                      </p:cBhvr>
                                    </p:animEffect>
                                  </p:childTnLst>
                                </p:cTn>
                              </p:par>
                            </p:childTnLst>
                          </p:cTn>
                        </p:par>
                        <p:par>
                          <p:cTn id="24" fill="hold">
                            <p:stCondLst>
                              <p:cond delay="14000"/>
                            </p:stCondLst>
                            <p:childTnLst>
                              <p:par>
                                <p:cTn id="25" presetID="10" presetClass="entr" presetSubtype="0"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2000"/>
                                        <p:tgtEl>
                                          <p:spTgt spid="62"/>
                                        </p:tgtEl>
                                      </p:cBhvr>
                                    </p:animEffect>
                                  </p:childTnLst>
                                </p:cTn>
                              </p:par>
                            </p:childTnLst>
                          </p:cTn>
                        </p:par>
                        <p:par>
                          <p:cTn id="28" fill="hold">
                            <p:stCondLst>
                              <p:cond delay="16000"/>
                            </p:stCondLst>
                            <p:childTnLst>
                              <p:par>
                                <p:cTn id="29" presetID="10"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2000"/>
                                        <p:tgtEl>
                                          <p:spTgt spid="46"/>
                                        </p:tgtEl>
                                      </p:cBhvr>
                                    </p:animEffect>
                                  </p:childTnLst>
                                </p:cTn>
                              </p:par>
                            </p:childTnLst>
                          </p:cTn>
                        </p:par>
                        <p:par>
                          <p:cTn id="32" fill="hold">
                            <p:stCondLst>
                              <p:cond delay="18000"/>
                            </p:stCondLst>
                            <p:childTnLst>
                              <p:par>
                                <p:cTn id="33" presetID="10" presetClass="entr" presetSubtype="0"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1000"/>
                                        <p:tgtEl>
                                          <p:spTgt spid="51"/>
                                        </p:tgtEl>
                                      </p:cBhvr>
                                    </p:animEffect>
                                  </p:childTnLst>
                                </p:cTn>
                              </p:par>
                              <p:par>
                                <p:cTn id="36" presetID="10" presetClass="entr" presetSubtype="0"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1000"/>
                                        <p:tgtEl>
                                          <p:spTgt spid="52"/>
                                        </p:tgtEl>
                                      </p:cBhvr>
                                    </p:animEffect>
                                  </p:childTnLst>
                                </p:cTn>
                              </p:par>
                              <p:par>
                                <p:cTn id="39" presetID="10"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1000"/>
                                        <p:tgtEl>
                                          <p:spTgt spid="53"/>
                                        </p:tgtEl>
                                      </p:cBhvr>
                                    </p:animEffect>
                                  </p:childTnLst>
                                </p:cTn>
                              </p:par>
                              <p:par>
                                <p:cTn id="42" presetID="10"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1000"/>
                                        <p:tgtEl>
                                          <p:spTgt spid="54"/>
                                        </p:tgtEl>
                                      </p:cBhvr>
                                    </p:animEffect>
                                  </p:childTnLst>
                                </p:cTn>
                              </p:par>
                              <p:par>
                                <p:cTn id="45" presetID="10"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1000"/>
                                        <p:tgtEl>
                                          <p:spTgt spid="55"/>
                                        </p:tgtEl>
                                      </p:cBhvr>
                                    </p:animEffect>
                                  </p:childTnLst>
                                </p:cTn>
                              </p:par>
                              <p:par>
                                <p:cTn id="48" presetID="10" presetClass="entr" presetSubtype="0" fill="hold"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childTnLst>
                                </p:cTn>
                              </p:par>
                              <p:par>
                                <p:cTn id="51" presetID="0" presetClass="path" presetSubtype="0" accel="50000" decel="50000" fill="hold" nodeType="withEffect">
                                  <p:stCondLst>
                                    <p:cond delay="0"/>
                                  </p:stCondLst>
                                  <p:childTnLst>
                                    <p:animMotion origin="layout" path="M -2.5E-6 3.99197E-6 L -0.34635 -0.0142 " pathEditMode="relative" ptsTypes="AA">
                                      <p:cBhvr>
                                        <p:cTn id="52" dur="5000" fill="hold"/>
                                        <p:tgtEl>
                                          <p:spTgt spid="55"/>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4.16667E-6 3.58135E-6 L -0.36684 -0.23217 " pathEditMode="relative" rAng="0" ptsTypes="AA">
                                      <p:cBhvr>
                                        <p:cTn id="54" dur="5000" fill="hold"/>
                                        <p:tgtEl>
                                          <p:spTgt spid="51"/>
                                        </p:tgtEl>
                                        <p:attrNameLst>
                                          <p:attrName>ppt_x</p:attrName>
                                          <p:attrName>ppt_y</p:attrName>
                                        </p:attrNameLst>
                                      </p:cBhvr>
                                      <p:rCtr x="-184" y="-116"/>
                                    </p:animMotion>
                                  </p:childTnLst>
                                </p:cTn>
                              </p:par>
                              <p:par>
                                <p:cTn id="55" presetID="0" presetClass="path" presetSubtype="0" accel="50000" decel="50000" fill="hold" nodeType="withEffect">
                                  <p:stCondLst>
                                    <p:cond delay="0"/>
                                  </p:stCondLst>
                                  <p:childTnLst>
                                    <p:animMotion origin="layout" path="M 1.38889E-6 5.90614E-6 L -0.37795 -0.25192 " pathEditMode="relative" ptsTypes="AA">
                                      <p:cBhvr>
                                        <p:cTn id="56" dur="5000" fill="hold"/>
                                        <p:tgtEl>
                                          <p:spTgt spid="52"/>
                                        </p:tgtEl>
                                        <p:attrNameLst>
                                          <p:attrName>ppt_x</p:attrName>
                                          <p:attrName>ppt_y</p:attrName>
                                        </p:attrNameLst>
                                      </p:cBhvr>
                                    </p:animMotion>
                                  </p:childTnLst>
                                </p:cTn>
                              </p:par>
                              <p:par>
                                <p:cTn id="57" presetID="0" presetClass="path" presetSubtype="0" accel="50000" decel="50000" fill="hold" nodeType="withEffect">
                                  <p:stCondLst>
                                    <p:cond delay="0"/>
                                  </p:stCondLst>
                                  <p:childTnLst>
                                    <p:animMotion origin="layout" path="M 3.88889E-6 -2.83112E-6 L -0.37813 -0.23803 " pathEditMode="relative" ptsTypes="AA">
                                      <p:cBhvr>
                                        <p:cTn id="58" dur="5000" fill="hold"/>
                                        <p:tgtEl>
                                          <p:spTgt spid="54"/>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2.77778E-7 -4.14559E-6 L -0.34323 -0.03608 " pathEditMode="relative" rAng="0" ptsTypes="AA">
                                      <p:cBhvr>
                                        <p:cTn id="60" dur="5000" fill="hold"/>
                                        <p:tgtEl>
                                          <p:spTgt spid="56"/>
                                        </p:tgtEl>
                                        <p:attrNameLst>
                                          <p:attrName>ppt_x</p:attrName>
                                          <p:attrName>ppt_y</p:attrName>
                                        </p:attrNameLst>
                                      </p:cBhvr>
                                      <p:rCtr x="-172" y="-18"/>
                                    </p:animMotion>
                                  </p:childTnLst>
                                </p:cTn>
                              </p:par>
                              <p:par>
                                <p:cTn id="61" presetID="0" presetClass="path" presetSubtype="0" accel="50000" decel="50000" fill="hold" nodeType="withEffect">
                                  <p:stCondLst>
                                    <p:cond delay="0"/>
                                  </p:stCondLst>
                                  <p:childTnLst>
                                    <p:animMotion origin="layout" path="M 1.38889E-6 3.99197E-6 L -0.39375 -0.43409 " pathEditMode="relative" ptsTypes="AA">
                                      <p:cBhvr>
                                        <p:cTn id="62" dur="5000" fill="hold"/>
                                        <p:tgtEl>
                                          <p:spTgt spid="53"/>
                                        </p:tgtEl>
                                        <p:attrNameLst>
                                          <p:attrName>ppt_x</p:attrName>
                                          <p:attrName>ppt_y</p:attrName>
                                        </p:attrNameLst>
                                      </p:cBhvr>
                                    </p:animMotion>
                                  </p:childTnLst>
                                </p:cTn>
                              </p:par>
                            </p:childTnLst>
                          </p:cTn>
                        </p:par>
                        <p:par>
                          <p:cTn id="63" fill="hold">
                            <p:stCondLst>
                              <p:cond delay="23000"/>
                            </p:stCondLst>
                            <p:childTnLst>
                              <p:par>
                                <p:cTn id="64" presetID="10" presetClass="exit" presetSubtype="0" fill="hold" nodeType="afterEffect">
                                  <p:stCondLst>
                                    <p:cond delay="0"/>
                                  </p:stCondLst>
                                  <p:childTnLst>
                                    <p:animEffect transition="out" filter="fade">
                                      <p:cBhvr>
                                        <p:cTn id="65" dur="5000"/>
                                        <p:tgtEl>
                                          <p:spTgt spid="35"/>
                                        </p:tgtEl>
                                      </p:cBhvr>
                                    </p:animEffect>
                                    <p:set>
                                      <p:cBhvr>
                                        <p:cTn id="66" dur="1" fill="hold">
                                          <p:stCondLst>
                                            <p:cond delay="4999"/>
                                          </p:stCondLst>
                                        </p:cTn>
                                        <p:tgtEl>
                                          <p:spTgt spid="35"/>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0"/>
                                        <p:tgtEl>
                                          <p:spTgt spid="43"/>
                                        </p:tgtEl>
                                      </p:cBhvr>
                                    </p:animEffect>
                                    <p:set>
                                      <p:cBhvr>
                                        <p:cTn id="69" dur="1" fill="hold">
                                          <p:stCondLst>
                                            <p:cond delay="4999"/>
                                          </p:stCondLst>
                                        </p:cTn>
                                        <p:tgtEl>
                                          <p:spTgt spid="43"/>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0"/>
                                        <p:tgtEl>
                                          <p:spTgt spid="17"/>
                                        </p:tgtEl>
                                      </p:cBhvr>
                                    </p:animEffect>
                                    <p:set>
                                      <p:cBhvr>
                                        <p:cTn id="72" dur="1" fill="hold">
                                          <p:stCondLst>
                                            <p:cond delay="4999"/>
                                          </p:stCondLst>
                                        </p:cTn>
                                        <p:tgtEl>
                                          <p:spTgt spid="17"/>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0"/>
                                        <p:tgtEl>
                                          <p:spTgt spid="32"/>
                                        </p:tgtEl>
                                      </p:cBhvr>
                                    </p:animEffect>
                                    <p:set>
                                      <p:cBhvr>
                                        <p:cTn id="75" dur="1" fill="hold">
                                          <p:stCondLst>
                                            <p:cond delay="4999"/>
                                          </p:stCondLst>
                                        </p:cTn>
                                        <p:tgtEl>
                                          <p:spTgt spid="32"/>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0"/>
                                        <p:tgtEl>
                                          <p:spTgt spid="33"/>
                                        </p:tgtEl>
                                      </p:cBhvr>
                                    </p:animEffect>
                                    <p:set>
                                      <p:cBhvr>
                                        <p:cTn id="78" dur="1" fill="hold">
                                          <p:stCondLst>
                                            <p:cond delay="4999"/>
                                          </p:stCondLst>
                                        </p:cTn>
                                        <p:tgtEl>
                                          <p:spTgt spid="3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0"/>
                                        <p:tgtEl>
                                          <p:spTgt spid="41"/>
                                        </p:tgtEl>
                                      </p:cBhvr>
                                    </p:animEffect>
                                    <p:set>
                                      <p:cBhvr>
                                        <p:cTn id="81" dur="1" fill="hold">
                                          <p:stCondLst>
                                            <p:cond delay="4999"/>
                                          </p:stCondLst>
                                        </p:cTn>
                                        <p:tgtEl>
                                          <p:spTgt spid="41"/>
                                        </p:tgtEl>
                                        <p:attrNameLst>
                                          <p:attrName>style.visibility</p:attrName>
                                        </p:attrNameLst>
                                      </p:cBhvr>
                                      <p:to>
                                        <p:strVal val="hidden"/>
                                      </p:to>
                                    </p:set>
                                  </p:childTnLst>
                                </p:cTn>
                              </p:par>
                            </p:childTnLst>
                          </p:cTn>
                        </p:par>
                        <p:par>
                          <p:cTn id="82" fill="hold">
                            <p:stCondLst>
                              <p:cond delay="28000"/>
                            </p:stCondLst>
                            <p:childTnLst>
                              <p:par>
                                <p:cTn id="83" presetID="10" presetClass="entr" presetSubtype="0"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2000"/>
                                        <p:tgtEl>
                                          <p:spTgt spid="50"/>
                                        </p:tgtEl>
                                      </p:cBhvr>
                                    </p:animEffect>
                                  </p:childTnLst>
                                </p:cTn>
                              </p:par>
                            </p:childTnLst>
                          </p:cTn>
                        </p:par>
                        <p:par>
                          <p:cTn id="86" fill="hold">
                            <p:stCondLst>
                              <p:cond delay="30000"/>
                            </p:stCondLst>
                            <p:childTnLst>
                              <p:par>
                                <p:cTn id="87" presetID="10" presetClass="exit" presetSubtype="0" fill="hold" nodeType="afterEffect">
                                  <p:stCondLst>
                                    <p:cond delay="0"/>
                                  </p:stCondLst>
                                  <p:childTnLst>
                                    <p:animEffect transition="out" filter="fade">
                                      <p:cBhvr>
                                        <p:cTn id="88" dur="5000"/>
                                        <p:tgtEl>
                                          <p:spTgt spid="54"/>
                                        </p:tgtEl>
                                      </p:cBhvr>
                                    </p:animEffect>
                                    <p:set>
                                      <p:cBhvr>
                                        <p:cTn id="89" dur="1" fill="hold">
                                          <p:stCondLst>
                                            <p:cond delay="4999"/>
                                          </p:stCondLst>
                                        </p:cTn>
                                        <p:tgtEl>
                                          <p:spTgt spid="54"/>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0"/>
                                        <p:tgtEl>
                                          <p:spTgt spid="53"/>
                                        </p:tgtEl>
                                      </p:cBhvr>
                                    </p:animEffect>
                                    <p:set>
                                      <p:cBhvr>
                                        <p:cTn id="92" dur="1" fill="hold">
                                          <p:stCondLst>
                                            <p:cond delay="4999"/>
                                          </p:stCondLst>
                                        </p:cTn>
                                        <p:tgtEl>
                                          <p:spTgt spid="53"/>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0"/>
                                        <p:tgtEl>
                                          <p:spTgt spid="51"/>
                                        </p:tgtEl>
                                      </p:cBhvr>
                                    </p:animEffect>
                                    <p:set>
                                      <p:cBhvr>
                                        <p:cTn id="95" dur="1" fill="hold">
                                          <p:stCondLst>
                                            <p:cond delay="4999"/>
                                          </p:stCondLst>
                                        </p:cTn>
                                        <p:tgtEl>
                                          <p:spTgt spid="51"/>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0"/>
                                        <p:tgtEl>
                                          <p:spTgt spid="56"/>
                                        </p:tgtEl>
                                      </p:cBhvr>
                                    </p:animEffect>
                                    <p:set>
                                      <p:cBhvr>
                                        <p:cTn id="98" dur="1" fill="hold">
                                          <p:stCondLst>
                                            <p:cond delay="4999"/>
                                          </p:stCondLst>
                                        </p:cTn>
                                        <p:tgtEl>
                                          <p:spTgt spid="56"/>
                                        </p:tgtEl>
                                        <p:attrNameLst>
                                          <p:attrName>style.visibility</p:attrName>
                                        </p:attrNameLst>
                                      </p:cBhvr>
                                      <p:to>
                                        <p:strVal val="hidden"/>
                                      </p:to>
                                    </p:set>
                                  </p:childTnLst>
                                </p:cTn>
                              </p:par>
                            </p:childTnLst>
                          </p:cTn>
                        </p:par>
                        <p:par>
                          <p:cTn id="99" fill="hold">
                            <p:stCondLst>
                              <p:cond delay="35000"/>
                            </p:stCondLst>
                            <p:childTnLst>
                              <p:par>
                                <p:cTn id="100" presetID="10" presetClass="entr" presetSubtype="0" fill="hold" grpId="0" nodeType="after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fade">
                                      <p:cBhvr>
                                        <p:cTn id="102" dur="2000"/>
                                        <p:tgtEl>
                                          <p:spTgt spid="6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45" grpId="0" animBg="1"/>
      <p:bldP spid="46" grpId="0" animBg="1"/>
      <p:bldP spid="50" grpId="0" animBg="1"/>
      <p:bldP spid="61" grpId="0"/>
      <p:bldP spid="62" grpId="0"/>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48 - Εικόνα" descr="animal-tissue-inflamation.png"/>
          <p:cNvPicPr>
            <a:picLocks noChangeAspect="1"/>
          </p:cNvPicPr>
          <p:nvPr/>
        </p:nvPicPr>
        <p:blipFill>
          <a:blip r:embed="rId3" cstate="print"/>
          <a:stretch>
            <a:fillRect/>
          </a:stretch>
        </p:blipFill>
        <p:spPr>
          <a:xfrm>
            <a:off x="179512" y="1419622"/>
            <a:ext cx="4176464" cy="4176464"/>
          </a:xfrm>
          <a:prstGeom prst="rect">
            <a:avLst/>
          </a:prstGeom>
        </p:spPr>
      </p:pic>
      <p:sp>
        <p:nvSpPr>
          <p:cNvPr id="29" name="28 - Στρογγυλεμένο ορθογώνιο"/>
          <p:cNvSpPr/>
          <p:nvPr/>
        </p:nvSpPr>
        <p:spPr>
          <a:xfrm>
            <a:off x="4427984" y="1779662"/>
            <a:ext cx="1944216"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000" dirty="0" smtClean="0"/>
              <a:t>Ειδική ανοσολογική απόκριση </a:t>
            </a:r>
          </a:p>
          <a:p>
            <a:pPr algn="ctr"/>
            <a:r>
              <a:rPr lang="el-GR" sz="1000" dirty="0" smtClean="0"/>
              <a:t>(εξειδικευμένη για κάθε είδος παθογόνου)</a:t>
            </a:r>
            <a:endParaRPr lang="en-US" sz="1000" dirty="0" smtClean="0"/>
          </a:p>
        </p:txBody>
      </p:sp>
      <p:sp>
        <p:nvSpPr>
          <p:cNvPr id="30" name="29 - Στρογγυλεμένο ορθογώνιο"/>
          <p:cNvSpPr/>
          <p:nvPr/>
        </p:nvSpPr>
        <p:spPr>
          <a:xfrm>
            <a:off x="4427984" y="2355726"/>
            <a:ext cx="1944216"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000" dirty="0" smtClean="0"/>
              <a:t>Αναγνώριση των παθογόνων από τα Β λεμφοκύτταρα</a:t>
            </a:r>
          </a:p>
        </p:txBody>
      </p:sp>
      <p:pic>
        <p:nvPicPr>
          <p:cNvPr id="52" name="51 - Εικόνα" descr="macrophag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331640" y="2427734"/>
            <a:ext cx="516712" cy="516712"/>
          </a:xfrm>
          <a:prstGeom prst="rect">
            <a:avLst/>
          </a:prstGeom>
        </p:spPr>
      </p:pic>
      <p:pic>
        <p:nvPicPr>
          <p:cNvPr id="55" name="54 - Εικόνα" descr="dendritic.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187624" y="3723878"/>
            <a:ext cx="516712" cy="516712"/>
          </a:xfrm>
          <a:prstGeom prst="rect">
            <a:avLst/>
          </a:prstGeom>
        </p:spPr>
      </p:pic>
      <p:pic>
        <p:nvPicPr>
          <p:cNvPr id="18" name="17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115616" y="2067694"/>
            <a:ext cx="294705" cy="294705"/>
          </a:xfrm>
          <a:prstGeom prst="rect">
            <a:avLst/>
          </a:prstGeom>
        </p:spPr>
      </p:pic>
      <p:pic>
        <p:nvPicPr>
          <p:cNvPr id="19" name="18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rot="7258602">
            <a:off x="1259632" y="3363838"/>
            <a:ext cx="294705" cy="294705"/>
          </a:xfrm>
          <a:prstGeom prst="rect">
            <a:avLst/>
          </a:prstGeom>
        </p:spPr>
      </p:pic>
      <p:pic>
        <p:nvPicPr>
          <p:cNvPr id="28" name="27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475656" y="2067694"/>
            <a:ext cx="294705" cy="294705"/>
          </a:xfrm>
          <a:prstGeom prst="rect">
            <a:avLst/>
          </a:prstGeom>
        </p:spPr>
      </p:pic>
      <p:pic>
        <p:nvPicPr>
          <p:cNvPr id="31" name="30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rot="18695763">
            <a:off x="1536324" y="2992458"/>
            <a:ext cx="294705" cy="294705"/>
          </a:xfrm>
          <a:prstGeom prst="rect">
            <a:avLst/>
          </a:prstGeom>
        </p:spPr>
      </p:pic>
      <p:pic>
        <p:nvPicPr>
          <p:cNvPr id="34" name="33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rot="18695763">
            <a:off x="1176284" y="2488402"/>
            <a:ext cx="294705" cy="294705"/>
          </a:xfrm>
          <a:prstGeom prst="rect">
            <a:avLst/>
          </a:prstGeom>
        </p:spPr>
      </p:pic>
      <p:pic>
        <p:nvPicPr>
          <p:cNvPr id="36" name="35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971600" y="1923678"/>
            <a:ext cx="193021" cy="193021"/>
          </a:xfrm>
          <a:prstGeom prst="rect">
            <a:avLst/>
          </a:prstGeom>
        </p:spPr>
      </p:pic>
      <p:pic>
        <p:nvPicPr>
          <p:cNvPr id="37" name="36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827584" y="2427734"/>
            <a:ext cx="193021" cy="193021"/>
          </a:xfrm>
          <a:prstGeom prst="rect">
            <a:avLst/>
          </a:prstGeom>
        </p:spPr>
      </p:pic>
      <p:pic>
        <p:nvPicPr>
          <p:cNvPr id="38" name="37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1259632" y="2859782"/>
            <a:ext cx="193021" cy="193021"/>
          </a:xfrm>
          <a:prstGeom prst="rect">
            <a:avLst/>
          </a:prstGeom>
        </p:spPr>
      </p:pic>
      <p:pic>
        <p:nvPicPr>
          <p:cNvPr id="39" name="38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1691680" y="3363838"/>
            <a:ext cx="193021" cy="193021"/>
          </a:xfrm>
          <a:prstGeom prst="rect">
            <a:avLst/>
          </a:prstGeom>
        </p:spPr>
      </p:pic>
      <p:pic>
        <p:nvPicPr>
          <p:cNvPr id="40" name="39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827584" y="3435846"/>
            <a:ext cx="193021" cy="193021"/>
          </a:xfrm>
          <a:prstGeom prst="rect">
            <a:avLst/>
          </a:prstGeom>
        </p:spPr>
      </p:pic>
      <p:pic>
        <p:nvPicPr>
          <p:cNvPr id="42" name="41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827584" y="3867894"/>
            <a:ext cx="193021" cy="193021"/>
          </a:xfrm>
          <a:prstGeom prst="rect">
            <a:avLst/>
          </a:prstGeom>
        </p:spPr>
      </p:pic>
      <p:pic>
        <p:nvPicPr>
          <p:cNvPr id="47" name="46 - Εικόνα" descr="immune cell.png"/>
          <p:cNvPicPr>
            <a:picLocks noChangeAspect="1"/>
          </p:cNvPicPr>
          <p:nvPr/>
        </p:nvPicPr>
        <p:blipFill>
          <a:blip r:embed="rId8" cstate="print">
            <a:clrChange>
              <a:clrFrom>
                <a:srgbClr val="FFFFFF"/>
              </a:clrFrom>
              <a:clrTo>
                <a:srgbClr val="FFFFFF">
                  <a:alpha val="0"/>
                </a:srgbClr>
              </a:clrTo>
            </a:clrChange>
          </a:blip>
          <a:stretch>
            <a:fillRect/>
          </a:stretch>
        </p:blipFill>
        <p:spPr>
          <a:xfrm>
            <a:off x="4860032" y="3363838"/>
            <a:ext cx="510729" cy="510729"/>
          </a:xfrm>
          <a:prstGeom prst="rect">
            <a:avLst/>
          </a:prstGeom>
        </p:spPr>
      </p:pic>
      <p:pic>
        <p:nvPicPr>
          <p:cNvPr id="57" name="56 - Εικόνα" descr="immune cell.png"/>
          <p:cNvPicPr>
            <a:picLocks noChangeAspect="1"/>
          </p:cNvPicPr>
          <p:nvPr/>
        </p:nvPicPr>
        <p:blipFill>
          <a:blip r:embed="rId8" cstate="print">
            <a:clrChange>
              <a:clrFrom>
                <a:srgbClr val="FFFFFF"/>
              </a:clrFrom>
              <a:clrTo>
                <a:srgbClr val="FFFFFF">
                  <a:alpha val="0"/>
                </a:srgbClr>
              </a:clrTo>
            </a:clrChange>
          </a:blip>
          <a:stretch>
            <a:fillRect/>
          </a:stretch>
        </p:blipFill>
        <p:spPr>
          <a:xfrm>
            <a:off x="4860032" y="3867894"/>
            <a:ext cx="510729" cy="510729"/>
          </a:xfrm>
          <a:prstGeom prst="rect">
            <a:avLst/>
          </a:prstGeom>
        </p:spPr>
      </p:pic>
      <p:pic>
        <p:nvPicPr>
          <p:cNvPr id="58" name="57 - Εικόνα" descr="bacterium.png"/>
          <p:cNvPicPr>
            <a:picLocks noChangeAspect="1"/>
          </p:cNvPicPr>
          <p:nvPr/>
        </p:nvPicPr>
        <p:blipFill>
          <a:blip r:embed="rId6" cstate="print">
            <a:clrChange>
              <a:clrFrom>
                <a:srgbClr val="FFFFFF"/>
              </a:clrFrom>
              <a:clrTo>
                <a:srgbClr val="FFFFFF">
                  <a:alpha val="0"/>
                </a:srgbClr>
              </a:clrTo>
            </a:clrChange>
          </a:blip>
          <a:srcRect l="73302" b="51132"/>
          <a:stretch>
            <a:fillRect/>
          </a:stretch>
        </p:blipFill>
        <p:spPr>
          <a:xfrm>
            <a:off x="1763688" y="2571750"/>
            <a:ext cx="78681" cy="144016"/>
          </a:xfrm>
          <a:prstGeom prst="rect">
            <a:avLst/>
          </a:prstGeom>
        </p:spPr>
      </p:pic>
      <p:pic>
        <p:nvPicPr>
          <p:cNvPr id="59" name="58 - Εικόνα" descr="toxin.png"/>
          <p:cNvPicPr>
            <a:picLocks noChangeAspect="1"/>
          </p:cNvPicPr>
          <p:nvPr/>
        </p:nvPicPr>
        <p:blipFill>
          <a:blip r:embed="rId7" cstate="print">
            <a:clrChange>
              <a:clrFrom>
                <a:srgbClr val="FFFFFF"/>
              </a:clrFrom>
              <a:clrTo>
                <a:srgbClr val="FFFFFF">
                  <a:alpha val="0"/>
                </a:srgbClr>
              </a:clrTo>
            </a:clrChange>
          </a:blip>
          <a:srcRect l="37306"/>
          <a:stretch>
            <a:fillRect/>
          </a:stretch>
        </p:blipFill>
        <p:spPr>
          <a:xfrm>
            <a:off x="1547664" y="3795886"/>
            <a:ext cx="121013" cy="193021"/>
          </a:xfrm>
          <a:prstGeom prst="rect">
            <a:avLst/>
          </a:prstGeom>
        </p:spPr>
      </p:pic>
      <p:sp>
        <p:nvSpPr>
          <p:cNvPr id="33" name="32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34 - TextBox"/>
          <p:cNvSpPr txBox="1"/>
          <p:nvPr/>
        </p:nvSpPr>
        <p:spPr>
          <a:xfrm>
            <a:off x="467544" y="1040418"/>
            <a:ext cx="8172400" cy="523220"/>
          </a:xfrm>
          <a:prstGeom prst="rect">
            <a:avLst/>
          </a:prstGeom>
          <a:noFill/>
        </p:spPr>
        <p:txBody>
          <a:bodyPr wrap="square" rtlCol="0">
            <a:spAutoFit/>
          </a:bodyPr>
          <a:lstStyle/>
          <a:p>
            <a:pPr algn="ctr"/>
            <a:r>
              <a:rPr lang="el-GR" sz="1400" dirty="0" smtClean="0"/>
              <a:t>Ορισμένα από τα </a:t>
            </a:r>
            <a:r>
              <a:rPr lang="el-GR" sz="1400" dirty="0" err="1" smtClean="0"/>
              <a:t>μακροφάγα</a:t>
            </a:r>
            <a:r>
              <a:rPr lang="el-GR" sz="1400" dirty="0" smtClean="0"/>
              <a:t> και τα </a:t>
            </a:r>
            <a:r>
              <a:rPr lang="el-GR" sz="1400" dirty="0" err="1" smtClean="0"/>
              <a:t>δενδριτικά</a:t>
            </a:r>
            <a:r>
              <a:rPr lang="el-GR" sz="1400" dirty="0" smtClean="0"/>
              <a:t> κύτταρα έχουν επιβιώσει μεταφέρουν και τμήματα από τα βακτήρια και τις τοξίνες τους σε ειδικά κύτταρα του ανοσολογικού συστήματος (Β λεμφοκύτταρα). </a:t>
            </a:r>
          </a:p>
        </p:txBody>
      </p:sp>
      <p:sp>
        <p:nvSpPr>
          <p:cNvPr id="41" name="1 - Τίτλος"/>
          <p:cNvSpPr>
            <a:spLocks noGrp="1"/>
          </p:cNvSpPr>
          <p:nvPr>
            <p:ph type="title"/>
          </p:nvPr>
        </p:nvSpPr>
        <p:spPr>
          <a:xfrm>
            <a:off x="323528" y="-20538"/>
            <a:ext cx="8507288" cy="857250"/>
          </a:xfrm>
        </p:spPr>
        <p:txBody>
          <a:bodyPr>
            <a:normAutofit/>
          </a:bodyPr>
          <a:lstStyle/>
          <a:p>
            <a:r>
              <a:rPr lang="el-GR" sz="2400" dirty="0" smtClean="0"/>
              <a:t>Μόλυνση από βακτήρια (4/7)</a:t>
            </a:r>
            <a:endParaRPr lang="el-GR" sz="2400" dirty="0"/>
          </a:p>
        </p:txBody>
      </p:sp>
      <p:sp>
        <p:nvSpPr>
          <p:cNvPr id="43" name="42 - TextBox"/>
          <p:cNvSpPr txBox="1"/>
          <p:nvPr/>
        </p:nvSpPr>
        <p:spPr>
          <a:xfrm>
            <a:off x="6372200" y="2283718"/>
            <a:ext cx="2592288" cy="954107"/>
          </a:xfrm>
          <a:prstGeom prst="rect">
            <a:avLst/>
          </a:prstGeom>
          <a:noFill/>
        </p:spPr>
        <p:txBody>
          <a:bodyPr wrap="square" rtlCol="0">
            <a:spAutoFit/>
          </a:bodyPr>
          <a:lstStyle/>
          <a:p>
            <a:pPr algn="ctr"/>
            <a:r>
              <a:rPr lang="el-GR" sz="1400" dirty="0" smtClean="0"/>
              <a:t>Τα Β λεμφοκύτταρα αναγνωρίζουν τα </a:t>
            </a:r>
            <a:r>
              <a:rPr lang="en-US" sz="1400" dirty="0" smtClean="0"/>
              <a:t> </a:t>
            </a:r>
            <a:r>
              <a:rPr lang="el-GR" sz="1400" dirty="0" smtClean="0"/>
              <a:t>τμήματα από τα παθογόνα, συνήθως μετά από αρκετό χρονικό διάστημα.</a:t>
            </a:r>
          </a:p>
        </p:txBody>
      </p:sp>
      <p:sp>
        <p:nvSpPr>
          <p:cNvPr id="44" name="43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Μπροστά</a:t>
            </a:r>
            <a:endParaRPr lang="el-GR" sz="1100" b="1" dirty="0">
              <a:solidFill>
                <a:schemeClr val="accent1">
                  <a:lumMod val="50000"/>
                </a:schemeClr>
              </a:solidFill>
            </a:endParaRPr>
          </a:p>
        </p:txBody>
      </p:sp>
      <p:sp>
        <p:nvSpPr>
          <p:cNvPr id="45" name="44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Αρχικές επιλογές</a:t>
            </a:r>
            <a:endParaRPr lang="el-GR" sz="1100" b="1" dirty="0">
              <a:solidFill>
                <a:schemeClr val="accent1">
                  <a:lumMod val="50000"/>
                </a:schemeClr>
              </a:solidFill>
            </a:endParaRPr>
          </a:p>
        </p:txBody>
      </p:sp>
      <p:sp>
        <p:nvSpPr>
          <p:cNvPr id="46" name="45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Πίσω</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0"/>
                                        <p:tgtEl>
                                          <p:spTgt spid="58"/>
                                        </p:tgtEl>
                                      </p:cBhvr>
                                    </p:animEffect>
                                  </p:childTnLst>
                                </p:cTn>
                              </p:par>
                              <p:par>
                                <p:cTn id="12" presetID="10" presetClass="entr" presetSubtype="0" fill="hold" nodeType="with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5000"/>
                                        <p:tgtEl>
                                          <p:spTgt spid="59"/>
                                        </p:tgtEl>
                                      </p:cBhvr>
                                    </p:animEffect>
                                  </p:childTnLst>
                                </p:cTn>
                              </p:par>
                            </p:childTnLst>
                          </p:cTn>
                        </p:par>
                        <p:par>
                          <p:cTn id="15" fill="hold">
                            <p:stCondLst>
                              <p:cond delay="7000"/>
                            </p:stCondLst>
                            <p:childTnLst>
                              <p:par>
                                <p:cTn id="16" presetID="10" presetClass="entr" presetSubtype="0" fill="hold"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3000"/>
                                        <p:tgtEl>
                                          <p:spTgt spid="47"/>
                                        </p:tgtEl>
                                      </p:cBhvr>
                                    </p:animEffect>
                                  </p:childTnLst>
                                </p:cTn>
                              </p:par>
                              <p:par>
                                <p:cTn id="19" presetID="10"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3000"/>
                                        <p:tgtEl>
                                          <p:spTgt spid="57"/>
                                        </p:tgtEl>
                                      </p:cBhvr>
                                    </p:animEffect>
                                  </p:childTnLst>
                                </p:cTn>
                              </p:par>
                            </p:childTnLst>
                          </p:cTn>
                        </p:par>
                        <p:par>
                          <p:cTn id="22" fill="hold">
                            <p:stCondLst>
                              <p:cond delay="10000"/>
                            </p:stCondLst>
                            <p:childTnLst>
                              <p:par>
                                <p:cTn id="23" presetID="10"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2000"/>
                                        <p:tgtEl>
                                          <p:spTgt spid="43"/>
                                        </p:tgtEl>
                                      </p:cBhvr>
                                    </p:animEffect>
                                  </p:childTnLst>
                                </p:cTn>
                              </p:par>
                            </p:childTnLst>
                          </p:cTn>
                        </p:par>
                        <p:par>
                          <p:cTn id="26" fill="hold">
                            <p:stCondLst>
                              <p:cond delay="12000"/>
                            </p:stCondLst>
                            <p:childTnLst>
                              <p:par>
                                <p:cTn id="27" presetID="0" presetClass="path" presetSubtype="0" accel="50000" decel="50000" fill="hold" nodeType="afterEffect">
                                  <p:stCondLst>
                                    <p:cond delay="0"/>
                                  </p:stCondLst>
                                  <p:childTnLst>
                                    <p:animMotion origin="layout" path="M 3.88889E-6 5.90614E-6 L 0.33073 0.18216 " pathEditMode="relative" ptsTypes="AA">
                                      <p:cBhvr>
                                        <p:cTn id="28" dur="5000" fill="hold"/>
                                        <p:tgtEl>
                                          <p:spTgt spid="52"/>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2.77778E-7 -3.05959E-6 L 0.34965 0.03396 " pathEditMode="relative" rAng="0" ptsTypes="AA">
                                      <p:cBhvr>
                                        <p:cTn id="30" dur="5000" fill="hold"/>
                                        <p:tgtEl>
                                          <p:spTgt spid="55"/>
                                        </p:tgtEl>
                                        <p:attrNameLst>
                                          <p:attrName>ppt_x</p:attrName>
                                          <p:attrName>ppt_y</p:attrName>
                                        </p:attrNameLst>
                                      </p:cBhvr>
                                      <p:rCtr x="175" y="17"/>
                                    </p:animMotion>
                                  </p:childTnLst>
                                </p:cTn>
                              </p:par>
                              <p:par>
                                <p:cTn id="31" presetID="0" presetClass="path" presetSubtype="0" accel="50000" decel="50000" fill="hold" nodeType="withEffect">
                                  <p:stCondLst>
                                    <p:cond delay="0"/>
                                  </p:stCondLst>
                                  <p:childTnLst>
                                    <p:animMotion origin="layout" path="M -4.44444E-6 2.45446E-6 L 0.33855 0.15406 " pathEditMode="relative" rAng="0" ptsTypes="AA">
                                      <p:cBhvr>
                                        <p:cTn id="32" dur="5000" fill="hold"/>
                                        <p:tgtEl>
                                          <p:spTgt spid="58"/>
                                        </p:tgtEl>
                                        <p:attrNameLst>
                                          <p:attrName>ppt_x</p:attrName>
                                          <p:attrName>ppt_y</p:attrName>
                                        </p:attrNameLst>
                                      </p:cBhvr>
                                      <p:rCtr x="169" y="77"/>
                                    </p:animMotion>
                                  </p:childTnLst>
                                </p:cTn>
                              </p:par>
                              <p:par>
                                <p:cTn id="33" presetID="0" presetClass="path" presetSubtype="0" accel="50000" decel="50000" fill="hold" nodeType="withEffect">
                                  <p:stCondLst>
                                    <p:cond delay="0"/>
                                  </p:stCondLst>
                                  <p:childTnLst>
                                    <p:animMotion origin="layout" path="M -3.33333E-6 -3.97654E-6 L 0.35434 0.0281 " pathEditMode="relative" rAng="0" ptsTypes="AA">
                                      <p:cBhvr>
                                        <p:cTn id="34" dur="5000" fill="hold"/>
                                        <p:tgtEl>
                                          <p:spTgt spid="59"/>
                                        </p:tgtEl>
                                        <p:attrNameLst>
                                          <p:attrName>ppt_x</p:attrName>
                                          <p:attrName>ppt_y</p:attrName>
                                        </p:attrNameLst>
                                      </p:cBhvr>
                                      <p:rCtr x="177" y="14"/>
                                    </p:animMotion>
                                  </p:childTnLst>
                                </p:cTn>
                              </p:par>
                            </p:childTnLst>
                          </p:cTn>
                        </p:par>
                        <p:par>
                          <p:cTn id="35" fill="hold">
                            <p:stCondLst>
                              <p:cond delay="17000"/>
                            </p:stCondLst>
                            <p:childTnLst>
                              <p:par>
                                <p:cTn id="36" presetID="10" presetClass="entr" presetSubtype="0"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48 - Εικόνα" descr="animal-tissue-inflamation.png"/>
          <p:cNvPicPr>
            <a:picLocks noChangeAspect="1"/>
          </p:cNvPicPr>
          <p:nvPr/>
        </p:nvPicPr>
        <p:blipFill>
          <a:blip r:embed="rId3" cstate="print"/>
          <a:stretch>
            <a:fillRect/>
          </a:stretch>
        </p:blipFill>
        <p:spPr>
          <a:xfrm>
            <a:off x="179512" y="1419622"/>
            <a:ext cx="4176464" cy="4176464"/>
          </a:xfrm>
          <a:prstGeom prst="rect">
            <a:avLst/>
          </a:prstGeom>
        </p:spPr>
      </p:pic>
      <p:sp>
        <p:nvSpPr>
          <p:cNvPr id="30" name="29 - Στρογγυλεμένο ορθογώνιο"/>
          <p:cNvSpPr/>
          <p:nvPr/>
        </p:nvSpPr>
        <p:spPr>
          <a:xfrm>
            <a:off x="4427984" y="2355726"/>
            <a:ext cx="1944216"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000" dirty="0" smtClean="0"/>
              <a:t>Παραγωγή αντισωμάτων</a:t>
            </a:r>
            <a:endParaRPr lang="en-US" sz="1000" dirty="0" smtClean="0"/>
          </a:p>
        </p:txBody>
      </p:sp>
      <p:pic>
        <p:nvPicPr>
          <p:cNvPr id="52" name="51 - Εικόνα" descr="macrophag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4355976" y="3219822"/>
            <a:ext cx="516712" cy="516712"/>
          </a:xfrm>
          <a:prstGeom prst="rect">
            <a:avLst/>
          </a:prstGeom>
        </p:spPr>
      </p:pic>
      <p:pic>
        <p:nvPicPr>
          <p:cNvPr id="55" name="54 - Εικόνα" descr="dendritic.png"/>
          <p:cNvPicPr>
            <a:picLocks noChangeAspect="1"/>
          </p:cNvPicPr>
          <p:nvPr/>
        </p:nvPicPr>
        <p:blipFill>
          <a:blip r:embed="rId5" cstate="print">
            <a:clrChange>
              <a:clrFrom>
                <a:srgbClr val="FFFFFF"/>
              </a:clrFrom>
              <a:clrTo>
                <a:srgbClr val="FFFFFF">
                  <a:alpha val="0"/>
                </a:srgbClr>
              </a:clrTo>
            </a:clrChange>
          </a:blip>
          <a:stretch>
            <a:fillRect/>
          </a:stretch>
        </p:blipFill>
        <p:spPr>
          <a:xfrm>
            <a:off x="4355976" y="3939902"/>
            <a:ext cx="516712" cy="516712"/>
          </a:xfrm>
          <a:prstGeom prst="rect">
            <a:avLst/>
          </a:prstGeom>
        </p:spPr>
      </p:pic>
      <p:pic>
        <p:nvPicPr>
          <p:cNvPr id="18" name="17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115616" y="2067694"/>
            <a:ext cx="294705" cy="294705"/>
          </a:xfrm>
          <a:prstGeom prst="rect">
            <a:avLst/>
          </a:prstGeom>
        </p:spPr>
      </p:pic>
      <p:pic>
        <p:nvPicPr>
          <p:cNvPr id="19" name="18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rot="7258602">
            <a:off x="1259632" y="3363838"/>
            <a:ext cx="294705" cy="294705"/>
          </a:xfrm>
          <a:prstGeom prst="rect">
            <a:avLst/>
          </a:prstGeom>
        </p:spPr>
      </p:pic>
      <p:pic>
        <p:nvPicPr>
          <p:cNvPr id="28" name="27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475656" y="2067694"/>
            <a:ext cx="294705" cy="294705"/>
          </a:xfrm>
          <a:prstGeom prst="rect">
            <a:avLst/>
          </a:prstGeom>
        </p:spPr>
      </p:pic>
      <p:pic>
        <p:nvPicPr>
          <p:cNvPr id="31" name="30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rot="18695763">
            <a:off x="1536324" y="2992458"/>
            <a:ext cx="294705" cy="294705"/>
          </a:xfrm>
          <a:prstGeom prst="rect">
            <a:avLst/>
          </a:prstGeom>
        </p:spPr>
      </p:pic>
      <p:pic>
        <p:nvPicPr>
          <p:cNvPr id="34" name="33 - Εικόνα" descr="bacterium.png"/>
          <p:cNvPicPr>
            <a:picLocks noChangeAspect="1"/>
          </p:cNvPicPr>
          <p:nvPr/>
        </p:nvPicPr>
        <p:blipFill>
          <a:blip r:embed="rId6" cstate="print">
            <a:clrChange>
              <a:clrFrom>
                <a:srgbClr val="FFFFFF"/>
              </a:clrFrom>
              <a:clrTo>
                <a:srgbClr val="FFFFFF">
                  <a:alpha val="0"/>
                </a:srgbClr>
              </a:clrTo>
            </a:clrChange>
          </a:blip>
          <a:stretch>
            <a:fillRect/>
          </a:stretch>
        </p:blipFill>
        <p:spPr>
          <a:xfrm rot="18695763">
            <a:off x="1176284" y="2488402"/>
            <a:ext cx="294705" cy="294705"/>
          </a:xfrm>
          <a:prstGeom prst="rect">
            <a:avLst/>
          </a:prstGeom>
        </p:spPr>
      </p:pic>
      <p:pic>
        <p:nvPicPr>
          <p:cNvPr id="36" name="35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971600" y="1923678"/>
            <a:ext cx="193021" cy="193021"/>
          </a:xfrm>
          <a:prstGeom prst="rect">
            <a:avLst/>
          </a:prstGeom>
        </p:spPr>
      </p:pic>
      <p:pic>
        <p:nvPicPr>
          <p:cNvPr id="37" name="36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827584" y="2427734"/>
            <a:ext cx="193021" cy="193021"/>
          </a:xfrm>
          <a:prstGeom prst="rect">
            <a:avLst/>
          </a:prstGeom>
        </p:spPr>
      </p:pic>
      <p:pic>
        <p:nvPicPr>
          <p:cNvPr id="38" name="37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1259632" y="2859782"/>
            <a:ext cx="193021" cy="193021"/>
          </a:xfrm>
          <a:prstGeom prst="rect">
            <a:avLst/>
          </a:prstGeom>
        </p:spPr>
      </p:pic>
      <p:pic>
        <p:nvPicPr>
          <p:cNvPr id="39" name="38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1691680" y="3363838"/>
            <a:ext cx="193021" cy="193021"/>
          </a:xfrm>
          <a:prstGeom prst="rect">
            <a:avLst/>
          </a:prstGeom>
        </p:spPr>
      </p:pic>
      <p:pic>
        <p:nvPicPr>
          <p:cNvPr id="40" name="39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827584" y="3435846"/>
            <a:ext cx="193021" cy="193021"/>
          </a:xfrm>
          <a:prstGeom prst="rect">
            <a:avLst/>
          </a:prstGeom>
        </p:spPr>
      </p:pic>
      <p:pic>
        <p:nvPicPr>
          <p:cNvPr id="42" name="41 - Εικόνα" descr="toxin.png"/>
          <p:cNvPicPr>
            <a:picLocks noChangeAspect="1"/>
          </p:cNvPicPr>
          <p:nvPr/>
        </p:nvPicPr>
        <p:blipFill>
          <a:blip r:embed="rId7" cstate="print">
            <a:clrChange>
              <a:clrFrom>
                <a:srgbClr val="FFFFFF"/>
              </a:clrFrom>
              <a:clrTo>
                <a:srgbClr val="FFFFFF">
                  <a:alpha val="0"/>
                </a:srgbClr>
              </a:clrTo>
            </a:clrChange>
          </a:blip>
          <a:stretch>
            <a:fillRect/>
          </a:stretch>
        </p:blipFill>
        <p:spPr>
          <a:xfrm>
            <a:off x="827584" y="3867894"/>
            <a:ext cx="193021" cy="193021"/>
          </a:xfrm>
          <a:prstGeom prst="rect">
            <a:avLst/>
          </a:prstGeom>
        </p:spPr>
      </p:pic>
      <p:pic>
        <p:nvPicPr>
          <p:cNvPr id="47" name="46 - Εικόνα" descr="immune cell.png"/>
          <p:cNvPicPr>
            <a:picLocks noChangeAspect="1"/>
          </p:cNvPicPr>
          <p:nvPr/>
        </p:nvPicPr>
        <p:blipFill>
          <a:blip r:embed="rId8" cstate="print">
            <a:clrChange>
              <a:clrFrom>
                <a:srgbClr val="FFFFFF"/>
              </a:clrFrom>
              <a:clrTo>
                <a:srgbClr val="FFFFFF">
                  <a:alpha val="0"/>
                </a:srgbClr>
              </a:clrTo>
            </a:clrChange>
          </a:blip>
          <a:stretch>
            <a:fillRect/>
          </a:stretch>
        </p:blipFill>
        <p:spPr>
          <a:xfrm>
            <a:off x="4788024" y="3291830"/>
            <a:ext cx="510729" cy="510729"/>
          </a:xfrm>
          <a:prstGeom prst="rect">
            <a:avLst/>
          </a:prstGeom>
        </p:spPr>
      </p:pic>
      <p:pic>
        <p:nvPicPr>
          <p:cNvPr id="57" name="56 - Εικόνα" descr="immune cell.png"/>
          <p:cNvPicPr>
            <a:picLocks noChangeAspect="1"/>
          </p:cNvPicPr>
          <p:nvPr/>
        </p:nvPicPr>
        <p:blipFill>
          <a:blip r:embed="rId8" cstate="print">
            <a:clrChange>
              <a:clrFrom>
                <a:srgbClr val="FFFFFF"/>
              </a:clrFrom>
              <a:clrTo>
                <a:srgbClr val="FFFFFF">
                  <a:alpha val="0"/>
                </a:srgbClr>
              </a:clrTo>
            </a:clrChange>
          </a:blip>
          <a:stretch>
            <a:fillRect/>
          </a:stretch>
        </p:blipFill>
        <p:spPr>
          <a:xfrm>
            <a:off x="4788024" y="3867894"/>
            <a:ext cx="510729" cy="510729"/>
          </a:xfrm>
          <a:prstGeom prst="rect">
            <a:avLst/>
          </a:prstGeom>
        </p:spPr>
      </p:pic>
      <p:pic>
        <p:nvPicPr>
          <p:cNvPr id="58" name="57 - Εικόνα" descr="bacterium.png"/>
          <p:cNvPicPr>
            <a:picLocks noChangeAspect="1"/>
          </p:cNvPicPr>
          <p:nvPr/>
        </p:nvPicPr>
        <p:blipFill>
          <a:blip r:embed="rId6" cstate="print">
            <a:clrChange>
              <a:clrFrom>
                <a:srgbClr val="FFFFFF"/>
              </a:clrFrom>
              <a:clrTo>
                <a:srgbClr val="FFFFFF">
                  <a:alpha val="0"/>
                </a:srgbClr>
              </a:clrTo>
            </a:clrChange>
          </a:blip>
          <a:srcRect l="73302" b="51132"/>
          <a:stretch>
            <a:fillRect/>
          </a:stretch>
        </p:blipFill>
        <p:spPr>
          <a:xfrm>
            <a:off x="4788024" y="3363838"/>
            <a:ext cx="78681" cy="144016"/>
          </a:xfrm>
          <a:prstGeom prst="rect">
            <a:avLst/>
          </a:prstGeom>
        </p:spPr>
      </p:pic>
      <p:pic>
        <p:nvPicPr>
          <p:cNvPr id="59" name="58 - Εικόνα" descr="toxin.png"/>
          <p:cNvPicPr>
            <a:picLocks noChangeAspect="1"/>
          </p:cNvPicPr>
          <p:nvPr/>
        </p:nvPicPr>
        <p:blipFill>
          <a:blip r:embed="rId7" cstate="print">
            <a:clrChange>
              <a:clrFrom>
                <a:srgbClr val="FFFFFF"/>
              </a:clrFrom>
              <a:clrTo>
                <a:srgbClr val="FFFFFF">
                  <a:alpha val="0"/>
                </a:srgbClr>
              </a:clrTo>
            </a:clrChange>
          </a:blip>
          <a:srcRect l="37306"/>
          <a:stretch>
            <a:fillRect/>
          </a:stretch>
        </p:blipFill>
        <p:spPr>
          <a:xfrm>
            <a:off x="4716016" y="4011910"/>
            <a:ext cx="121013" cy="193021"/>
          </a:xfrm>
          <a:prstGeom prst="rect">
            <a:avLst/>
          </a:prstGeom>
        </p:spPr>
      </p:pic>
      <p:pic>
        <p:nvPicPr>
          <p:cNvPr id="32" name="31 - Εικόνα" descr="antibody.png"/>
          <p:cNvPicPr>
            <a:picLocks noChangeAspect="1"/>
          </p:cNvPicPr>
          <p:nvPr/>
        </p:nvPicPr>
        <p:blipFill>
          <a:blip r:embed="rId9" cstate="print"/>
          <a:stretch>
            <a:fillRect/>
          </a:stretch>
        </p:blipFill>
        <p:spPr>
          <a:xfrm rot="19777376">
            <a:off x="1763688" y="3401756"/>
            <a:ext cx="205847" cy="205847"/>
          </a:xfrm>
          <a:prstGeom prst="rect">
            <a:avLst/>
          </a:prstGeom>
        </p:spPr>
      </p:pic>
      <p:pic>
        <p:nvPicPr>
          <p:cNvPr id="33" name="32 - Εικόνα" descr="antibody.png"/>
          <p:cNvPicPr>
            <a:picLocks noChangeAspect="1"/>
          </p:cNvPicPr>
          <p:nvPr/>
        </p:nvPicPr>
        <p:blipFill>
          <a:blip r:embed="rId9" cstate="print"/>
          <a:stretch>
            <a:fillRect/>
          </a:stretch>
        </p:blipFill>
        <p:spPr>
          <a:xfrm>
            <a:off x="827584" y="3939902"/>
            <a:ext cx="205847" cy="205847"/>
          </a:xfrm>
          <a:prstGeom prst="rect">
            <a:avLst/>
          </a:prstGeom>
        </p:spPr>
      </p:pic>
      <p:pic>
        <p:nvPicPr>
          <p:cNvPr id="35" name="34 - Εικόνα" descr="antibody.png"/>
          <p:cNvPicPr>
            <a:picLocks noChangeAspect="1"/>
          </p:cNvPicPr>
          <p:nvPr/>
        </p:nvPicPr>
        <p:blipFill>
          <a:blip r:embed="rId9" cstate="print"/>
          <a:stretch>
            <a:fillRect/>
          </a:stretch>
        </p:blipFill>
        <p:spPr>
          <a:xfrm>
            <a:off x="827584" y="3507854"/>
            <a:ext cx="205847" cy="205847"/>
          </a:xfrm>
          <a:prstGeom prst="rect">
            <a:avLst/>
          </a:prstGeom>
        </p:spPr>
      </p:pic>
      <p:pic>
        <p:nvPicPr>
          <p:cNvPr id="41" name="40 - Εικόνα" descr="antibody.png"/>
          <p:cNvPicPr>
            <a:picLocks noChangeAspect="1"/>
          </p:cNvPicPr>
          <p:nvPr/>
        </p:nvPicPr>
        <p:blipFill>
          <a:blip r:embed="rId9" cstate="print"/>
          <a:stretch>
            <a:fillRect/>
          </a:stretch>
        </p:blipFill>
        <p:spPr>
          <a:xfrm>
            <a:off x="1475656" y="2283718"/>
            <a:ext cx="205847" cy="205847"/>
          </a:xfrm>
          <a:prstGeom prst="rect">
            <a:avLst/>
          </a:prstGeom>
        </p:spPr>
      </p:pic>
      <p:pic>
        <p:nvPicPr>
          <p:cNvPr id="43" name="42 - Εικόνα" descr="antibody.png"/>
          <p:cNvPicPr>
            <a:picLocks noChangeAspect="1"/>
          </p:cNvPicPr>
          <p:nvPr/>
        </p:nvPicPr>
        <p:blipFill>
          <a:blip r:embed="rId9" cstate="print"/>
          <a:stretch>
            <a:fillRect/>
          </a:stretch>
        </p:blipFill>
        <p:spPr>
          <a:xfrm rot="20289477">
            <a:off x="1310912" y="2170607"/>
            <a:ext cx="205847" cy="205847"/>
          </a:xfrm>
          <a:prstGeom prst="rect">
            <a:avLst/>
          </a:prstGeom>
        </p:spPr>
      </p:pic>
      <p:pic>
        <p:nvPicPr>
          <p:cNvPr id="44" name="43 - Εικόνα" descr="antibody.png"/>
          <p:cNvPicPr>
            <a:picLocks noChangeAspect="1"/>
          </p:cNvPicPr>
          <p:nvPr/>
        </p:nvPicPr>
        <p:blipFill>
          <a:blip r:embed="rId9" cstate="print"/>
          <a:stretch>
            <a:fillRect/>
          </a:stretch>
        </p:blipFill>
        <p:spPr>
          <a:xfrm rot="20289477">
            <a:off x="1002505" y="2026591"/>
            <a:ext cx="205847" cy="205847"/>
          </a:xfrm>
          <a:prstGeom prst="rect">
            <a:avLst/>
          </a:prstGeom>
        </p:spPr>
      </p:pic>
      <p:pic>
        <p:nvPicPr>
          <p:cNvPr id="45" name="44 - Εικόνα" descr="antibody.png"/>
          <p:cNvPicPr>
            <a:picLocks noChangeAspect="1"/>
          </p:cNvPicPr>
          <p:nvPr/>
        </p:nvPicPr>
        <p:blipFill>
          <a:blip r:embed="rId9" cstate="print"/>
          <a:stretch>
            <a:fillRect/>
          </a:stretch>
        </p:blipFill>
        <p:spPr>
          <a:xfrm rot="15618523">
            <a:off x="1347497" y="2587607"/>
            <a:ext cx="205847" cy="205847"/>
          </a:xfrm>
          <a:prstGeom prst="rect">
            <a:avLst/>
          </a:prstGeom>
        </p:spPr>
      </p:pic>
      <p:pic>
        <p:nvPicPr>
          <p:cNvPr id="46" name="45 - Εικόνα" descr="antibody.png"/>
          <p:cNvPicPr>
            <a:picLocks noChangeAspect="1"/>
          </p:cNvPicPr>
          <p:nvPr/>
        </p:nvPicPr>
        <p:blipFill>
          <a:blip r:embed="rId9" cstate="print"/>
          <a:stretch>
            <a:fillRect/>
          </a:stretch>
        </p:blipFill>
        <p:spPr>
          <a:xfrm rot="19900412">
            <a:off x="1296145" y="2905454"/>
            <a:ext cx="205847" cy="205847"/>
          </a:xfrm>
          <a:prstGeom prst="rect">
            <a:avLst/>
          </a:prstGeom>
        </p:spPr>
      </p:pic>
      <p:pic>
        <p:nvPicPr>
          <p:cNvPr id="48" name="47 - Εικόνα" descr="antibody.png"/>
          <p:cNvPicPr>
            <a:picLocks noChangeAspect="1"/>
          </p:cNvPicPr>
          <p:nvPr/>
        </p:nvPicPr>
        <p:blipFill>
          <a:blip r:embed="rId9" cstate="print"/>
          <a:stretch>
            <a:fillRect/>
          </a:stretch>
        </p:blipFill>
        <p:spPr>
          <a:xfrm rot="10493244">
            <a:off x="1556426" y="2861196"/>
            <a:ext cx="205847" cy="205847"/>
          </a:xfrm>
          <a:prstGeom prst="rect">
            <a:avLst/>
          </a:prstGeom>
        </p:spPr>
      </p:pic>
      <p:pic>
        <p:nvPicPr>
          <p:cNvPr id="50" name="49 - Εικόνα" descr="antibody.png"/>
          <p:cNvPicPr>
            <a:picLocks noChangeAspect="1"/>
          </p:cNvPicPr>
          <p:nvPr/>
        </p:nvPicPr>
        <p:blipFill>
          <a:blip r:embed="rId9" cstate="print"/>
          <a:stretch>
            <a:fillRect/>
          </a:stretch>
        </p:blipFill>
        <p:spPr>
          <a:xfrm rot="20972534">
            <a:off x="1348612" y="3645074"/>
            <a:ext cx="205847" cy="205847"/>
          </a:xfrm>
          <a:prstGeom prst="rect">
            <a:avLst/>
          </a:prstGeom>
        </p:spPr>
      </p:pic>
      <p:pic>
        <p:nvPicPr>
          <p:cNvPr id="51" name="50 - Εικόνα" descr="antibody.png"/>
          <p:cNvPicPr>
            <a:picLocks noChangeAspect="1"/>
          </p:cNvPicPr>
          <p:nvPr/>
        </p:nvPicPr>
        <p:blipFill>
          <a:blip r:embed="rId9" cstate="print"/>
          <a:stretch>
            <a:fillRect/>
          </a:stretch>
        </p:blipFill>
        <p:spPr>
          <a:xfrm rot="9256966">
            <a:off x="790043" y="2318185"/>
            <a:ext cx="205847" cy="205847"/>
          </a:xfrm>
          <a:prstGeom prst="rect">
            <a:avLst/>
          </a:prstGeom>
        </p:spPr>
      </p:pic>
      <p:sp>
        <p:nvSpPr>
          <p:cNvPr id="56" name="55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0" name="59 - TextBox"/>
          <p:cNvSpPr txBox="1"/>
          <p:nvPr/>
        </p:nvSpPr>
        <p:spPr>
          <a:xfrm>
            <a:off x="467544" y="1040418"/>
            <a:ext cx="8172400" cy="523220"/>
          </a:xfrm>
          <a:prstGeom prst="rect">
            <a:avLst/>
          </a:prstGeom>
          <a:noFill/>
        </p:spPr>
        <p:txBody>
          <a:bodyPr wrap="square" rtlCol="0">
            <a:spAutoFit/>
          </a:bodyPr>
          <a:lstStyle/>
          <a:p>
            <a:pPr algn="ctr"/>
            <a:r>
              <a:rPr lang="el-GR" sz="1400" dirty="0" smtClean="0"/>
              <a:t>Τα Β λεμφοκύτταρα έχουν αναγνωρίσει πλέον πιο ακριβώς είδος βακτηρίου είναι το παθογόνο και συντονίζουν  μηχανισμούς άμυνας εξειδικευμένους ακριβώς στο συγκεκριμένο είδος παθογόνου.</a:t>
            </a:r>
          </a:p>
        </p:txBody>
      </p:sp>
      <p:sp>
        <p:nvSpPr>
          <p:cNvPr id="61" name="1 - Τίτλος"/>
          <p:cNvSpPr>
            <a:spLocks noGrp="1"/>
          </p:cNvSpPr>
          <p:nvPr>
            <p:ph type="title"/>
          </p:nvPr>
        </p:nvSpPr>
        <p:spPr>
          <a:xfrm>
            <a:off x="323528" y="-20538"/>
            <a:ext cx="8507288" cy="857250"/>
          </a:xfrm>
        </p:spPr>
        <p:txBody>
          <a:bodyPr>
            <a:normAutofit/>
          </a:bodyPr>
          <a:lstStyle/>
          <a:p>
            <a:r>
              <a:rPr lang="el-GR" sz="2400" dirty="0" smtClean="0"/>
              <a:t>Μόλυνση από βακτήρια (5/7)</a:t>
            </a:r>
            <a:endParaRPr lang="el-GR" sz="2400" dirty="0"/>
          </a:p>
        </p:txBody>
      </p:sp>
      <p:sp>
        <p:nvSpPr>
          <p:cNvPr id="62" name="61 - Στρογγυλεμένο ορθογώνιο"/>
          <p:cNvSpPr/>
          <p:nvPr/>
        </p:nvSpPr>
        <p:spPr>
          <a:xfrm>
            <a:off x="4427984" y="1779662"/>
            <a:ext cx="1944216"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000" dirty="0" smtClean="0"/>
              <a:t>Ειδική ανοσολογική απόκριση </a:t>
            </a:r>
          </a:p>
          <a:p>
            <a:pPr algn="ctr"/>
            <a:r>
              <a:rPr lang="el-GR" sz="1000" dirty="0" smtClean="0"/>
              <a:t>(εξειδικευμένη για κάθε είδος παθογόνου)</a:t>
            </a:r>
            <a:endParaRPr lang="en-US" sz="1000" dirty="0" smtClean="0"/>
          </a:p>
        </p:txBody>
      </p:sp>
      <p:sp>
        <p:nvSpPr>
          <p:cNvPr id="63" name="62 - TextBox"/>
          <p:cNvSpPr txBox="1"/>
          <p:nvPr/>
        </p:nvSpPr>
        <p:spPr>
          <a:xfrm>
            <a:off x="5220072" y="2556068"/>
            <a:ext cx="3923928" cy="1169551"/>
          </a:xfrm>
          <a:prstGeom prst="rect">
            <a:avLst/>
          </a:prstGeom>
          <a:noFill/>
        </p:spPr>
        <p:txBody>
          <a:bodyPr wrap="square" rtlCol="0">
            <a:spAutoFit/>
          </a:bodyPr>
          <a:lstStyle/>
          <a:p>
            <a:pPr algn="ctr"/>
            <a:r>
              <a:rPr lang="el-GR" sz="1400" dirty="0" smtClean="0"/>
              <a:t>Τα  Β λεμφοκύτταρα δίνουν εντολή για την παραγωγή μεγάλων ποσοτήτων αντισωμάτων. Τα αντισώματα είναι πρωτεΐνες που «κλειδώνουν» ακριβώς πάνω στα βακτήρια και τις τοξίνες, επειδή είναι κατασκευασμένα ειδικά εναντίον τους. </a:t>
            </a:r>
          </a:p>
        </p:txBody>
      </p:sp>
      <p:sp>
        <p:nvSpPr>
          <p:cNvPr id="64" name="63 - TextBox"/>
          <p:cNvSpPr txBox="1"/>
          <p:nvPr/>
        </p:nvSpPr>
        <p:spPr>
          <a:xfrm>
            <a:off x="5112568" y="3723878"/>
            <a:ext cx="4031432" cy="738664"/>
          </a:xfrm>
          <a:prstGeom prst="rect">
            <a:avLst/>
          </a:prstGeom>
          <a:noFill/>
        </p:spPr>
        <p:txBody>
          <a:bodyPr wrap="square" rtlCol="0">
            <a:spAutoFit/>
          </a:bodyPr>
          <a:lstStyle/>
          <a:p>
            <a:pPr algn="ctr"/>
            <a:r>
              <a:rPr lang="el-GR" sz="1400" dirty="0" smtClean="0"/>
              <a:t>Αφού τα αντισώματα «κολλήσουν» στα παθογόνα, τα απενεργοποιούν</a:t>
            </a:r>
            <a:r>
              <a:rPr lang="en-US" sz="1400" dirty="0" smtClean="0"/>
              <a:t>, </a:t>
            </a:r>
            <a:r>
              <a:rPr lang="el-GR" sz="1400" dirty="0" smtClean="0"/>
              <a:t>έτσι η λοίμωξη καταπολεμάται και ο οργανισμός θεραπεύεται.</a:t>
            </a:r>
          </a:p>
        </p:txBody>
      </p:sp>
      <p:sp>
        <p:nvSpPr>
          <p:cNvPr id="65" name="64 - Δεξιό βέλος">
            <a:hlinkClick r:id="" action="ppaction://hlinkshowjump?jump=nextslide"/>
          </p:cNvPr>
          <p:cNvSpPr/>
          <p:nvPr/>
        </p:nvSpPr>
        <p:spPr>
          <a:xfrm>
            <a:off x="8045001"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Μπροστά</a:t>
            </a:r>
            <a:endParaRPr lang="el-GR" sz="1100" b="1" dirty="0">
              <a:solidFill>
                <a:schemeClr val="accent1">
                  <a:lumMod val="50000"/>
                </a:schemeClr>
              </a:solidFill>
            </a:endParaRPr>
          </a:p>
        </p:txBody>
      </p:sp>
      <p:sp>
        <p:nvSpPr>
          <p:cNvPr id="66" name="65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Αρχικές επιλογές</a:t>
            </a:r>
            <a:endParaRPr lang="el-GR" sz="1100" b="1" dirty="0">
              <a:solidFill>
                <a:schemeClr val="accent1">
                  <a:lumMod val="50000"/>
                </a:schemeClr>
              </a:solidFill>
            </a:endParaRPr>
          </a:p>
        </p:txBody>
      </p:sp>
      <p:sp>
        <p:nvSpPr>
          <p:cNvPr id="67" name="66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Πίσω</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2000"/>
                                        <p:tgtEl>
                                          <p:spTgt spid="6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2000"/>
                                        <p:tgtEl>
                                          <p:spTgt spid="63"/>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childTnLst>
                                </p:cTn>
                              </p:par>
                              <p:par>
                                <p:cTn id="20" presetID="10"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childTnLst>
                                </p:cTn>
                              </p:par>
                              <p:par>
                                <p:cTn id="29" presetID="10"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childTnLst>
                                </p:cTn>
                              </p:par>
                              <p:par>
                                <p:cTn id="32" presetID="10" presetClass="entr" presetSubtype="0"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childTnLst>
                                </p:cTn>
                              </p:par>
                              <p:par>
                                <p:cTn id="35" presetID="10"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childTnLst>
                                </p:cTn>
                              </p:par>
                              <p:par>
                                <p:cTn id="38" presetID="10" presetClass="entr" presetSubtype="0"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00"/>
                                        <p:tgtEl>
                                          <p:spTgt spid="43"/>
                                        </p:tgtEl>
                                      </p:cBhvr>
                                    </p:animEffect>
                                  </p:childTnLst>
                                </p:cTn>
                              </p:par>
                              <p:par>
                                <p:cTn id="41" presetID="10"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1000"/>
                                        <p:tgtEl>
                                          <p:spTgt spid="41"/>
                                        </p:tgtEl>
                                      </p:cBhvr>
                                    </p:animEffect>
                                  </p:childTnLst>
                                </p:cTn>
                              </p:par>
                              <p:par>
                                <p:cTn id="44" presetID="10" presetClass="entr" presetSubtype="0"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1000"/>
                                        <p:tgtEl>
                                          <p:spTgt spid="44"/>
                                        </p:tgtEl>
                                      </p:cBhvr>
                                    </p:animEffect>
                                  </p:childTnLst>
                                </p:cTn>
                              </p:par>
                              <p:par>
                                <p:cTn id="47" presetID="10"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childTnLst>
                                </p:cTn>
                              </p:par>
                              <p:par>
                                <p:cTn id="50" presetID="0" presetClass="path" presetSubtype="0" accel="50000" decel="50000" fill="hold" nodeType="withEffect">
                                  <p:stCondLst>
                                    <p:cond delay="0"/>
                                  </p:stCondLst>
                                  <p:childTnLst>
                                    <p:animMotion origin="layout" path="M 0.35885 0.0984 L 3.33333E-6 -1.07341E-6 " pathEditMode="relative" rAng="0" ptsTypes="AA">
                                      <p:cBhvr>
                                        <p:cTn id="51" dur="5000" fill="hold"/>
                                        <p:tgtEl>
                                          <p:spTgt spid="32"/>
                                        </p:tgtEl>
                                        <p:attrNameLst>
                                          <p:attrName>ppt_x</p:attrName>
                                          <p:attrName>ppt_y</p:attrName>
                                        </p:attrNameLst>
                                      </p:cBhvr>
                                      <p:rCtr x="-180" y="-49"/>
                                    </p:animMotion>
                                  </p:childTnLst>
                                </p:cTn>
                              </p:par>
                              <p:par>
                                <p:cTn id="52" presetID="0" presetClass="path" presetSubtype="0" accel="50000" decel="50000" fill="hold" nodeType="withEffect">
                                  <p:stCondLst>
                                    <p:cond delay="0"/>
                                  </p:stCondLst>
                                  <p:childTnLst>
                                    <p:animMotion origin="layout" path="M 0.39653 0.02314 L -5.55556E-7 -4.1641E-6 " pathEditMode="relative" rAng="0" ptsTypes="AA">
                                      <p:cBhvr>
                                        <p:cTn id="53" dur="5000" fill="hold"/>
                                        <p:tgtEl>
                                          <p:spTgt spid="50"/>
                                        </p:tgtEl>
                                        <p:attrNameLst>
                                          <p:attrName>ppt_x</p:attrName>
                                          <p:attrName>ppt_y</p:attrName>
                                        </p:attrNameLst>
                                      </p:cBhvr>
                                      <p:rCtr x="-198" y="-12"/>
                                    </p:animMotion>
                                  </p:childTnLst>
                                </p:cTn>
                              </p:par>
                              <p:par>
                                <p:cTn id="54" presetID="0" presetClass="path" presetSubtype="0" accel="50000" decel="50000" fill="hold" nodeType="withEffect">
                                  <p:stCondLst>
                                    <p:cond delay="0"/>
                                  </p:stCondLst>
                                  <p:childTnLst>
                                    <p:animMotion origin="layout" path="M 0.44548 -0.00586 L 3.88889E-6 2.29488E-6 " pathEditMode="relative" rAng="0" ptsTypes="AA">
                                      <p:cBhvr>
                                        <p:cTn id="55" dur="5000" fill="hold"/>
                                        <p:tgtEl>
                                          <p:spTgt spid="33"/>
                                        </p:tgtEl>
                                        <p:attrNameLst>
                                          <p:attrName>ppt_x</p:attrName>
                                          <p:attrName>ppt_y</p:attrName>
                                        </p:attrNameLst>
                                      </p:cBhvr>
                                      <p:rCtr x="-223" y="3"/>
                                    </p:animMotion>
                                  </p:childTnLst>
                                </p:cTn>
                              </p:par>
                              <p:par>
                                <p:cTn id="56" presetID="0" presetClass="path" presetSubtype="0" accel="50000" decel="50000" fill="hold" nodeType="withEffect">
                                  <p:stCondLst>
                                    <p:cond delay="0"/>
                                  </p:stCondLst>
                                  <p:childTnLst>
                                    <p:animMotion origin="layout" path="M 0.43767 0.00802 L 3.88889E-6 1.12276E-6 " pathEditMode="relative" rAng="0" ptsTypes="AA">
                                      <p:cBhvr>
                                        <p:cTn id="57" dur="5000" fill="hold"/>
                                        <p:tgtEl>
                                          <p:spTgt spid="35"/>
                                        </p:tgtEl>
                                        <p:attrNameLst>
                                          <p:attrName>ppt_x</p:attrName>
                                          <p:attrName>ppt_y</p:attrName>
                                        </p:attrNameLst>
                                      </p:cBhvr>
                                      <p:rCtr x="-219" y="-4"/>
                                    </p:animMotion>
                                  </p:childTnLst>
                                </p:cTn>
                              </p:par>
                              <p:par>
                                <p:cTn id="58" presetID="0" presetClass="path" presetSubtype="0" accel="50000" decel="50000" fill="hold" nodeType="withEffect">
                                  <p:stCondLst>
                                    <p:cond delay="0"/>
                                  </p:stCondLst>
                                  <p:childTnLst>
                                    <p:animMotion origin="layout" path="M 0.3658 0.11968 L -3.61111E-6 9.13017E-7 " pathEditMode="relative" rAng="0" ptsTypes="AA">
                                      <p:cBhvr>
                                        <p:cTn id="59" dur="5000" fill="hold"/>
                                        <p:tgtEl>
                                          <p:spTgt spid="48"/>
                                        </p:tgtEl>
                                        <p:attrNameLst>
                                          <p:attrName>ppt_x</p:attrName>
                                          <p:attrName>ppt_y</p:attrName>
                                        </p:attrNameLst>
                                      </p:cBhvr>
                                      <p:rCtr x="-183" y="-60"/>
                                    </p:animMotion>
                                  </p:childTnLst>
                                </p:cTn>
                              </p:par>
                              <p:par>
                                <p:cTn id="60" presetID="0" presetClass="path" presetSubtype="0" accel="50000" decel="50000" fill="hold" nodeType="withEffect">
                                  <p:stCondLst>
                                    <p:cond delay="0"/>
                                  </p:stCondLst>
                                  <p:childTnLst>
                                    <p:animMotion origin="layout" path="M 0.41007 0.13911 L -1.38889E-6 4.26897E-6 " pathEditMode="relative" rAng="0" ptsTypes="AA">
                                      <p:cBhvr>
                                        <p:cTn id="61" dur="5000" fill="hold"/>
                                        <p:tgtEl>
                                          <p:spTgt spid="46"/>
                                        </p:tgtEl>
                                        <p:attrNameLst>
                                          <p:attrName>ppt_x</p:attrName>
                                          <p:attrName>ppt_y</p:attrName>
                                        </p:attrNameLst>
                                      </p:cBhvr>
                                      <p:rCtr x="-205" y="-70"/>
                                    </p:animMotion>
                                  </p:childTnLst>
                                </p:cTn>
                              </p:par>
                              <p:par>
                                <p:cTn id="62" presetID="0" presetClass="path" presetSubtype="0" accel="50000" decel="50000" fill="hold" nodeType="withEffect">
                                  <p:stCondLst>
                                    <p:cond delay="0"/>
                                  </p:stCondLst>
                                  <p:childTnLst>
                                    <p:animMotion origin="layout" path="M 0.3651 0.21468 L 3.05556E-6 4.58359E-6 " pathEditMode="relative" rAng="0" ptsTypes="AA">
                                      <p:cBhvr>
                                        <p:cTn id="63" dur="5000" fill="hold"/>
                                        <p:tgtEl>
                                          <p:spTgt spid="45"/>
                                        </p:tgtEl>
                                        <p:attrNameLst>
                                          <p:attrName>ppt_x</p:attrName>
                                          <p:attrName>ppt_y</p:attrName>
                                        </p:attrNameLst>
                                      </p:cBhvr>
                                      <p:rCtr x="-183" y="-107"/>
                                    </p:animMotion>
                                  </p:childTnLst>
                                </p:cTn>
                              </p:par>
                              <p:par>
                                <p:cTn id="64" presetID="0" presetClass="path" presetSubtype="0" accel="50000" decel="50000" fill="hold" nodeType="withEffect">
                                  <p:stCondLst>
                                    <p:cond delay="0"/>
                                  </p:stCondLst>
                                  <p:childTnLst>
                                    <p:animMotion origin="layout" path="M 0.44184 0.32326 L 5.55556E-7 1.35102E-6 " pathEditMode="relative" rAng="0" ptsTypes="AA">
                                      <p:cBhvr>
                                        <p:cTn id="65" dur="5000" fill="hold"/>
                                        <p:tgtEl>
                                          <p:spTgt spid="51"/>
                                        </p:tgtEl>
                                        <p:attrNameLst>
                                          <p:attrName>ppt_x</p:attrName>
                                          <p:attrName>ppt_y</p:attrName>
                                        </p:attrNameLst>
                                      </p:cBhvr>
                                      <p:rCtr x="-221" y="-162"/>
                                    </p:animMotion>
                                  </p:childTnLst>
                                </p:cTn>
                              </p:par>
                              <p:par>
                                <p:cTn id="66" presetID="0" presetClass="path" presetSubtype="0" accel="50000" decel="50000" fill="hold" nodeType="withEffect">
                                  <p:stCondLst>
                                    <p:cond delay="0"/>
                                  </p:stCondLst>
                                  <p:childTnLst>
                                    <p:animMotion origin="layout" path="M 0.39045 0.27391 L 5.55556E-7 -2.71437E-6 " pathEditMode="relative" rAng="0" ptsTypes="AA">
                                      <p:cBhvr>
                                        <p:cTn id="67" dur="5000" fill="hold"/>
                                        <p:tgtEl>
                                          <p:spTgt spid="41"/>
                                        </p:tgtEl>
                                        <p:attrNameLst>
                                          <p:attrName>ppt_x</p:attrName>
                                          <p:attrName>ppt_y</p:attrName>
                                        </p:attrNameLst>
                                      </p:cBhvr>
                                      <p:rCtr x="-195" y="-137"/>
                                    </p:animMotion>
                                  </p:childTnLst>
                                </p:cTn>
                              </p:par>
                              <p:par>
                                <p:cTn id="68" presetID="0" presetClass="path" presetSubtype="0" accel="50000" decel="50000" fill="hold" nodeType="withEffect">
                                  <p:stCondLst>
                                    <p:cond delay="0"/>
                                  </p:stCondLst>
                                  <p:childTnLst>
                                    <p:animMotion origin="layout" path="M 0.37691 0.30969 L -3.88889E-6 -2.65268E-6 " pathEditMode="relative" rAng="0" ptsTypes="AA">
                                      <p:cBhvr>
                                        <p:cTn id="69" dur="5000" fill="hold"/>
                                        <p:tgtEl>
                                          <p:spTgt spid="43"/>
                                        </p:tgtEl>
                                        <p:attrNameLst>
                                          <p:attrName>ppt_x</p:attrName>
                                          <p:attrName>ppt_y</p:attrName>
                                        </p:attrNameLst>
                                      </p:cBhvr>
                                      <p:rCtr x="-189" y="-155"/>
                                    </p:animMotion>
                                  </p:childTnLst>
                                </p:cTn>
                              </p:par>
                              <p:par>
                                <p:cTn id="70" presetID="0" presetClass="path" presetSubtype="0" accel="50000" decel="50000" fill="hold" nodeType="withEffect">
                                  <p:stCondLst>
                                    <p:cond delay="0"/>
                                  </p:stCondLst>
                                  <p:childTnLst>
                                    <p:animMotion origin="layout" path="M 0.41858 0.33776 L -3.33333E-6 -3.55953E-6 " pathEditMode="relative" rAng="0" ptsTypes="AA">
                                      <p:cBhvr>
                                        <p:cTn id="71" dur="5000" fill="hold"/>
                                        <p:tgtEl>
                                          <p:spTgt spid="44"/>
                                        </p:tgtEl>
                                        <p:attrNameLst>
                                          <p:attrName>ppt_x</p:attrName>
                                          <p:attrName>ppt_y</p:attrName>
                                        </p:attrNameLst>
                                      </p:cBhvr>
                                      <p:rCtr x="-209" y="-169"/>
                                    </p:animMotion>
                                  </p:childTnLst>
                                </p:cTn>
                              </p:par>
                            </p:childTnLst>
                          </p:cTn>
                        </p:par>
                        <p:par>
                          <p:cTn id="72" fill="hold">
                            <p:stCondLst>
                              <p:cond delay="11000"/>
                            </p:stCondLst>
                            <p:childTnLst>
                              <p:par>
                                <p:cTn id="73" presetID="10" presetClass="entr" presetSubtype="0"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fade">
                                      <p:cBhvr>
                                        <p:cTn id="75" dur="2000"/>
                                        <p:tgtEl>
                                          <p:spTgt spid="64"/>
                                        </p:tgtEl>
                                      </p:cBhvr>
                                    </p:animEffect>
                                  </p:childTnLst>
                                </p:cTn>
                              </p:par>
                            </p:childTnLst>
                          </p:cTn>
                        </p:par>
                        <p:par>
                          <p:cTn id="76" fill="hold">
                            <p:stCondLst>
                              <p:cond delay="13000"/>
                            </p:stCondLst>
                            <p:childTnLst>
                              <p:par>
                                <p:cTn id="77" presetID="10" presetClass="exit" presetSubtype="0" fill="hold" nodeType="afterEffect">
                                  <p:stCondLst>
                                    <p:cond delay="0"/>
                                  </p:stCondLst>
                                  <p:childTnLst>
                                    <p:animEffect transition="out" filter="fade">
                                      <p:cBhvr>
                                        <p:cTn id="78" dur="5000"/>
                                        <p:tgtEl>
                                          <p:spTgt spid="18"/>
                                        </p:tgtEl>
                                      </p:cBhvr>
                                    </p:animEffect>
                                    <p:set>
                                      <p:cBhvr>
                                        <p:cTn id="79" dur="1" fill="hold">
                                          <p:stCondLst>
                                            <p:cond delay="4999"/>
                                          </p:stCondLst>
                                        </p:cTn>
                                        <p:tgtEl>
                                          <p:spTgt spid="18"/>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0"/>
                                        <p:tgtEl>
                                          <p:spTgt spid="19"/>
                                        </p:tgtEl>
                                      </p:cBhvr>
                                    </p:animEffect>
                                    <p:set>
                                      <p:cBhvr>
                                        <p:cTn id="82" dur="1" fill="hold">
                                          <p:stCondLst>
                                            <p:cond delay="4999"/>
                                          </p:stCondLst>
                                        </p:cTn>
                                        <p:tgtEl>
                                          <p:spTgt spid="19"/>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0"/>
                                        <p:tgtEl>
                                          <p:spTgt spid="28"/>
                                        </p:tgtEl>
                                      </p:cBhvr>
                                    </p:animEffect>
                                    <p:set>
                                      <p:cBhvr>
                                        <p:cTn id="85" dur="1" fill="hold">
                                          <p:stCondLst>
                                            <p:cond delay="4999"/>
                                          </p:stCondLst>
                                        </p:cTn>
                                        <p:tgtEl>
                                          <p:spTgt spid="28"/>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0"/>
                                        <p:tgtEl>
                                          <p:spTgt spid="31"/>
                                        </p:tgtEl>
                                      </p:cBhvr>
                                    </p:animEffect>
                                    <p:set>
                                      <p:cBhvr>
                                        <p:cTn id="88" dur="1" fill="hold">
                                          <p:stCondLst>
                                            <p:cond delay="4999"/>
                                          </p:stCondLst>
                                        </p:cTn>
                                        <p:tgtEl>
                                          <p:spTgt spid="31"/>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0"/>
                                        <p:tgtEl>
                                          <p:spTgt spid="34"/>
                                        </p:tgtEl>
                                      </p:cBhvr>
                                    </p:animEffect>
                                    <p:set>
                                      <p:cBhvr>
                                        <p:cTn id="91" dur="1" fill="hold">
                                          <p:stCondLst>
                                            <p:cond delay="4999"/>
                                          </p:stCondLst>
                                        </p:cTn>
                                        <p:tgtEl>
                                          <p:spTgt spid="34"/>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0"/>
                                        <p:tgtEl>
                                          <p:spTgt spid="36"/>
                                        </p:tgtEl>
                                      </p:cBhvr>
                                    </p:animEffect>
                                    <p:set>
                                      <p:cBhvr>
                                        <p:cTn id="94" dur="1" fill="hold">
                                          <p:stCondLst>
                                            <p:cond delay="4999"/>
                                          </p:stCondLst>
                                        </p:cTn>
                                        <p:tgtEl>
                                          <p:spTgt spid="36"/>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0"/>
                                        <p:tgtEl>
                                          <p:spTgt spid="37"/>
                                        </p:tgtEl>
                                      </p:cBhvr>
                                    </p:animEffect>
                                    <p:set>
                                      <p:cBhvr>
                                        <p:cTn id="97" dur="1" fill="hold">
                                          <p:stCondLst>
                                            <p:cond delay="4999"/>
                                          </p:stCondLst>
                                        </p:cTn>
                                        <p:tgtEl>
                                          <p:spTgt spid="37"/>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0"/>
                                        <p:tgtEl>
                                          <p:spTgt spid="38"/>
                                        </p:tgtEl>
                                      </p:cBhvr>
                                    </p:animEffect>
                                    <p:set>
                                      <p:cBhvr>
                                        <p:cTn id="100" dur="1" fill="hold">
                                          <p:stCondLst>
                                            <p:cond delay="4999"/>
                                          </p:stCondLst>
                                        </p:cTn>
                                        <p:tgtEl>
                                          <p:spTgt spid="38"/>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0"/>
                                        <p:tgtEl>
                                          <p:spTgt spid="39"/>
                                        </p:tgtEl>
                                      </p:cBhvr>
                                    </p:animEffect>
                                    <p:set>
                                      <p:cBhvr>
                                        <p:cTn id="103" dur="1" fill="hold">
                                          <p:stCondLst>
                                            <p:cond delay="4999"/>
                                          </p:stCondLst>
                                        </p:cTn>
                                        <p:tgtEl>
                                          <p:spTgt spid="39"/>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0"/>
                                        <p:tgtEl>
                                          <p:spTgt spid="40"/>
                                        </p:tgtEl>
                                      </p:cBhvr>
                                    </p:animEffect>
                                    <p:set>
                                      <p:cBhvr>
                                        <p:cTn id="106" dur="1" fill="hold">
                                          <p:stCondLst>
                                            <p:cond delay="4999"/>
                                          </p:stCondLst>
                                        </p:cTn>
                                        <p:tgtEl>
                                          <p:spTgt spid="40"/>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0"/>
                                        <p:tgtEl>
                                          <p:spTgt spid="42"/>
                                        </p:tgtEl>
                                      </p:cBhvr>
                                    </p:animEffect>
                                    <p:set>
                                      <p:cBhvr>
                                        <p:cTn id="109" dur="1" fill="hold">
                                          <p:stCondLst>
                                            <p:cond delay="4999"/>
                                          </p:stCondLst>
                                        </p:cTn>
                                        <p:tgtEl>
                                          <p:spTgt spid="42"/>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0"/>
                                        <p:tgtEl>
                                          <p:spTgt spid="32"/>
                                        </p:tgtEl>
                                      </p:cBhvr>
                                    </p:animEffect>
                                    <p:set>
                                      <p:cBhvr>
                                        <p:cTn id="112" dur="1" fill="hold">
                                          <p:stCondLst>
                                            <p:cond delay="4999"/>
                                          </p:stCondLst>
                                        </p:cTn>
                                        <p:tgtEl>
                                          <p:spTgt spid="32"/>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0"/>
                                        <p:tgtEl>
                                          <p:spTgt spid="33"/>
                                        </p:tgtEl>
                                      </p:cBhvr>
                                    </p:animEffect>
                                    <p:set>
                                      <p:cBhvr>
                                        <p:cTn id="115" dur="1" fill="hold">
                                          <p:stCondLst>
                                            <p:cond delay="4999"/>
                                          </p:stCondLst>
                                        </p:cTn>
                                        <p:tgtEl>
                                          <p:spTgt spid="33"/>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0"/>
                                        <p:tgtEl>
                                          <p:spTgt spid="35"/>
                                        </p:tgtEl>
                                      </p:cBhvr>
                                    </p:animEffect>
                                    <p:set>
                                      <p:cBhvr>
                                        <p:cTn id="118" dur="1" fill="hold">
                                          <p:stCondLst>
                                            <p:cond delay="4999"/>
                                          </p:stCondLst>
                                        </p:cTn>
                                        <p:tgtEl>
                                          <p:spTgt spid="35"/>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0"/>
                                        <p:tgtEl>
                                          <p:spTgt spid="41"/>
                                        </p:tgtEl>
                                      </p:cBhvr>
                                    </p:animEffect>
                                    <p:set>
                                      <p:cBhvr>
                                        <p:cTn id="121" dur="1" fill="hold">
                                          <p:stCondLst>
                                            <p:cond delay="4999"/>
                                          </p:stCondLst>
                                        </p:cTn>
                                        <p:tgtEl>
                                          <p:spTgt spid="41"/>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0"/>
                                        <p:tgtEl>
                                          <p:spTgt spid="43"/>
                                        </p:tgtEl>
                                      </p:cBhvr>
                                    </p:animEffect>
                                    <p:set>
                                      <p:cBhvr>
                                        <p:cTn id="124" dur="1" fill="hold">
                                          <p:stCondLst>
                                            <p:cond delay="4999"/>
                                          </p:stCondLst>
                                        </p:cTn>
                                        <p:tgtEl>
                                          <p:spTgt spid="43"/>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0"/>
                                        <p:tgtEl>
                                          <p:spTgt spid="44"/>
                                        </p:tgtEl>
                                      </p:cBhvr>
                                    </p:animEffect>
                                    <p:set>
                                      <p:cBhvr>
                                        <p:cTn id="127" dur="1" fill="hold">
                                          <p:stCondLst>
                                            <p:cond delay="4999"/>
                                          </p:stCondLst>
                                        </p:cTn>
                                        <p:tgtEl>
                                          <p:spTgt spid="44"/>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0"/>
                                        <p:tgtEl>
                                          <p:spTgt spid="45"/>
                                        </p:tgtEl>
                                      </p:cBhvr>
                                    </p:animEffect>
                                    <p:set>
                                      <p:cBhvr>
                                        <p:cTn id="130" dur="1" fill="hold">
                                          <p:stCondLst>
                                            <p:cond delay="4999"/>
                                          </p:stCondLst>
                                        </p:cTn>
                                        <p:tgtEl>
                                          <p:spTgt spid="45"/>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0"/>
                                        <p:tgtEl>
                                          <p:spTgt spid="46"/>
                                        </p:tgtEl>
                                      </p:cBhvr>
                                    </p:animEffect>
                                    <p:set>
                                      <p:cBhvr>
                                        <p:cTn id="133" dur="1" fill="hold">
                                          <p:stCondLst>
                                            <p:cond delay="4999"/>
                                          </p:stCondLst>
                                        </p:cTn>
                                        <p:tgtEl>
                                          <p:spTgt spid="46"/>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0"/>
                                        <p:tgtEl>
                                          <p:spTgt spid="48"/>
                                        </p:tgtEl>
                                      </p:cBhvr>
                                    </p:animEffect>
                                    <p:set>
                                      <p:cBhvr>
                                        <p:cTn id="136" dur="1" fill="hold">
                                          <p:stCondLst>
                                            <p:cond delay="4999"/>
                                          </p:stCondLst>
                                        </p:cTn>
                                        <p:tgtEl>
                                          <p:spTgt spid="48"/>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0"/>
                                        <p:tgtEl>
                                          <p:spTgt spid="50"/>
                                        </p:tgtEl>
                                      </p:cBhvr>
                                    </p:animEffect>
                                    <p:set>
                                      <p:cBhvr>
                                        <p:cTn id="139" dur="1" fill="hold">
                                          <p:stCondLst>
                                            <p:cond delay="4999"/>
                                          </p:stCondLst>
                                        </p:cTn>
                                        <p:tgtEl>
                                          <p:spTgt spid="50"/>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0"/>
                                        <p:tgtEl>
                                          <p:spTgt spid="51"/>
                                        </p:tgtEl>
                                      </p:cBhvr>
                                    </p:animEffect>
                                    <p:set>
                                      <p:cBhvr>
                                        <p:cTn id="142" dur="1" fill="hold">
                                          <p:stCondLst>
                                            <p:cond delay="49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2" grpId="0" animBg="1"/>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48 - Εικόνα" descr="animal-tissue-inflamation.png"/>
          <p:cNvPicPr>
            <a:picLocks noChangeAspect="1"/>
          </p:cNvPicPr>
          <p:nvPr/>
        </p:nvPicPr>
        <p:blipFill>
          <a:blip r:embed="rId3" cstate="print"/>
          <a:stretch>
            <a:fillRect/>
          </a:stretch>
        </p:blipFill>
        <p:spPr>
          <a:xfrm>
            <a:off x="179512" y="1419622"/>
            <a:ext cx="4176464" cy="4176464"/>
          </a:xfrm>
          <a:prstGeom prst="rect">
            <a:avLst/>
          </a:prstGeom>
        </p:spPr>
      </p:pic>
      <p:pic>
        <p:nvPicPr>
          <p:cNvPr id="52" name="51 - Εικόνα" descr="macrophage.png"/>
          <p:cNvPicPr>
            <a:picLocks noChangeAspect="1"/>
          </p:cNvPicPr>
          <p:nvPr/>
        </p:nvPicPr>
        <p:blipFill>
          <a:blip r:embed="rId4" cstate="print">
            <a:clrChange>
              <a:clrFrom>
                <a:srgbClr val="FFFFFF"/>
              </a:clrFrom>
              <a:clrTo>
                <a:srgbClr val="FFFFFF">
                  <a:alpha val="0"/>
                </a:srgbClr>
              </a:clrTo>
            </a:clrChange>
          </a:blip>
          <a:stretch>
            <a:fillRect/>
          </a:stretch>
        </p:blipFill>
        <p:spPr>
          <a:xfrm>
            <a:off x="4355976" y="2859782"/>
            <a:ext cx="516712" cy="516712"/>
          </a:xfrm>
          <a:prstGeom prst="rect">
            <a:avLst/>
          </a:prstGeom>
        </p:spPr>
      </p:pic>
      <p:pic>
        <p:nvPicPr>
          <p:cNvPr id="55" name="54 - Εικόνα" descr="dendritic.png"/>
          <p:cNvPicPr>
            <a:picLocks noChangeAspect="1"/>
          </p:cNvPicPr>
          <p:nvPr/>
        </p:nvPicPr>
        <p:blipFill>
          <a:blip r:embed="rId5" cstate="print">
            <a:clrChange>
              <a:clrFrom>
                <a:srgbClr val="FFFFFF"/>
              </a:clrFrom>
              <a:clrTo>
                <a:srgbClr val="FFFFFF">
                  <a:alpha val="0"/>
                </a:srgbClr>
              </a:clrTo>
            </a:clrChange>
          </a:blip>
          <a:stretch>
            <a:fillRect/>
          </a:stretch>
        </p:blipFill>
        <p:spPr>
          <a:xfrm>
            <a:off x="4355976" y="3495198"/>
            <a:ext cx="516712" cy="516712"/>
          </a:xfrm>
          <a:prstGeom prst="rect">
            <a:avLst/>
          </a:prstGeom>
        </p:spPr>
      </p:pic>
      <p:pic>
        <p:nvPicPr>
          <p:cNvPr id="47" name="46 - Εικόνα" descr="immune cell.png"/>
          <p:cNvPicPr>
            <a:picLocks noChangeAspect="1"/>
          </p:cNvPicPr>
          <p:nvPr/>
        </p:nvPicPr>
        <p:blipFill>
          <a:blip r:embed="rId6" cstate="print">
            <a:clrChange>
              <a:clrFrom>
                <a:srgbClr val="FFFFFF"/>
              </a:clrFrom>
              <a:clrTo>
                <a:srgbClr val="FFFFFF">
                  <a:alpha val="0"/>
                </a:srgbClr>
              </a:clrTo>
            </a:clrChange>
          </a:blip>
          <a:stretch>
            <a:fillRect/>
          </a:stretch>
        </p:blipFill>
        <p:spPr>
          <a:xfrm>
            <a:off x="4788024" y="2931790"/>
            <a:ext cx="510729" cy="510729"/>
          </a:xfrm>
          <a:prstGeom prst="rect">
            <a:avLst/>
          </a:prstGeom>
        </p:spPr>
      </p:pic>
      <p:pic>
        <p:nvPicPr>
          <p:cNvPr id="57" name="56 - Εικόνα" descr="immune cell.png"/>
          <p:cNvPicPr>
            <a:picLocks noChangeAspect="1"/>
          </p:cNvPicPr>
          <p:nvPr/>
        </p:nvPicPr>
        <p:blipFill>
          <a:blip r:embed="rId6" cstate="print">
            <a:clrChange>
              <a:clrFrom>
                <a:srgbClr val="FFFFFF"/>
              </a:clrFrom>
              <a:clrTo>
                <a:srgbClr val="FFFFFF">
                  <a:alpha val="0"/>
                </a:srgbClr>
              </a:clrTo>
            </a:clrChange>
          </a:blip>
          <a:stretch>
            <a:fillRect/>
          </a:stretch>
        </p:blipFill>
        <p:spPr>
          <a:xfrm>
            <a:off x="4788024" y="3423190"/>
            <a:ext cx="510729" cy="510729"/>
          </a:xfrm>
          <a:prstGeom prst="rect">
            <a:avLst/>
          </a:prstGeom>
        </p:spPr>
      </p:pic>
      <p:pic>
        <p:nvPicPr>
          <p:cNvPr id="58" name="57 - Εικόνα" descr="bacterium.png"/>
          <p:cNvPicPr>
            <a:picLocks noChangeAspect="1"/>
          </p:cNvPicPr>
          <p:nvPr/>
        </p:nvPicPr>
        <p:blipFill>
          <a:blip r:embed="rId7" cstate="print">
            <a:clrChange>
              <a:clrFrom>
                <a:srgbClr val="FFFFFF"/>
              </a:clrFrom>
              <a:clrTo>
                <a:srgbClr val="FFFFFF">
                  <a:alpha val="0"/>
                </a:srgbClr>
              </a:clrTo>
            </a:clrChange>
          </a:blip>
          <a:srcRect l="73302" b="51132"/>
          <a:stretch>
            <a:fillRect/>
          </a:stretch>
        </p:blipFill>
        <p:spPr>
          <a:xfrm>
            <a:off x="4788024" y="3003798"/>
            <a:ext cx="78681" cy="144016"/>
          </a:xfrm>
          <a:prstGeom prst="rect">
            <a:avLst/>
          </a:prstGeom>
        </p:spPr>
      </p:pic>
      <p:pic>
        <p:nvPicPr>
          <p:cNvPr id="59" name="58 - Εικόνα" descr="toxin.png"/>
          <p:cNvPicPr>
            <a:picLocks noChangeAspect="1"/>
          </p:cNvPicPr>
          <p:nvPr/>
        </p:nvPicPr>
        <p:blipFill>
          <a:blip r:embed="rId8" cstate="print">
            <a:clrChange>
              <a:clrFrom>
                <a:srgbClr val="FFFFFF"/>
              </a:clrFrom>
              <a:clrTo>
                <a:srgbClr val="FFFFFF">
                  <a:alpha val="0"/>
                </a:srgbClr>
              </a:clrTo>
            </a:clrChange>
          </a:blip>
          <a:srcRect l="37306"/>
          <a:stretch>
            <a:fillRect/>
          </a:stretch>
        </p:blipFill>
        <p:spPr>
          <a:xfrm>
            <a:off x="4716016" y="3567206"/>
            <a:ext cx="121013" cy="193021"/>
          </a:xfrm>
          <a:prstGeom prst="rect">
            <a:avLst/>
          </a:prstGeom>
        </p:spPr>
      </p:pic>
      <p:pic>
        <p:nvPicPr>
          <p:cNvPr id="53" name="52 - Εικόνα" descr="memory-cell.png"/>
          <p:cNvPicPr>
            <a:picLocks noChangeAspect="1"/>
          </p:cNvPicPr>
          <p:nvPr/>
        </p:nvPicPr>
        <p:blipFill>
          <a:blip r:embed="rId9" cstate="print"/>
          <a:stretch>
            <a:fillRect/>
          </a:stretch>
        </p:blipFill>
        <p:spPr>
          <a:xfrm>
            <a:off x="5004048" y="4577613"/>
            <a:ext cx="565887" cy="565887"/>
          </a:xfrm>
          <a:prstGeom prst="rect">
            <a:avLst/>
          </a:prstGeom>
        </p:spPr>
      </p:pic>
      <p:pic>
        <p:nvPicPr>
          <p:cNvPr id="54" name="53 - Εικόνα" descr="memory-cell.png"/>
          <p:cNvPicPr>
            <a:picLocks noChangeAspect="1"/>
          </p:cNvPicPr>
          <p:nvPr/>
        </p:nvPicPr>
        <p:blipFill>
          <a:blip r:embed="rId9" cstate="print"/>
          <a:stretch>
            <a:fillRect/>
          </a:stretch>
        </p:blipFill>
        <p:spPr>
          <a:xfrm>
            <a:off x="4860032" y="4083918"/>
            <a:ext cx="565887" cy="565887"/>
          </a:xfrm>
          <a:prstGeom prst="rect">
            <a:avLst/>
          </a:prstGeom>
        </p:spPr>
      </p:pic>
      <p:pic>
        <p:nvPicPr>
          <p:cNvPr id="56" name="55 - Εικόνα" descr="memory-cell.png"/>
          <p:cNvPicPr>
            <a:picLocks noChangeAspect="1"/>
          </p:cNvPicPr>
          <p:nvPr/>
        </p:nvPicPr>
        <p:blipFill>
          <a:blip r:embed="rId9" cstate="print"/>
          <a:stretch>
            <a:fillRect/>
          </a:stretch>
        </p:blipFill>
        <p:spPr>
          <a:xfrm>
            <a:off x="4355976" y="4371950"/>
            <a:ext cx="565887" cy="565887"/>
          </a:xfrm>
          <a:prstGeom prst="rect">
            <a:avLst/>
          </a:prstGeom>
        </p:spPr>
      </p:pic>
      <p:pic>
        <p:nvPicPr>
          <p:cNvPr id="60" name="59 - Εικόνα" descr="memory-cell.png"/>
          <p:cNvPicPr>
            <a:picLocks noChangeAspect="1"/>
          </p:cNvPicPr>
          <p:nvPr/>
        </p:nvPicPr>
        <p:blipFill>
          <a:blip r:embed="rId9" cstate="print"/>
          <a:stretch>
            <a:fillRect/>
          </a:stretch>
        </p:blipFill>
        <p:spPr>
          <a:xfrm>
            <a:off x="5508104" y="3939902"/>
            <a:ext cx="565887" cy="565887"/>
          </a:xfrm>
          <a:prstGeom prst="rect">
            <a:avLst/>
          </a:prstGeom>
        </p:spPr>
      </p:pic>
      <p:pic>
        <p:nvPicPr>
          <p:cNvPr id="61" name="60 - Εικόνα" descr="memory-cell.png"/>
          <p:cNvPicPr>
            <a:picLocks noChangeAspect="1"/>
          </p:cNvPicPr>
          <p:nvPr/>
        </p:nvPicPr>
        <p:blipFill>
          <a:blip r:embed="rId9" cstate="print"/>
          <a:stretch>
            <a:fillRect/>
          </a:stretch>
        </p:blipFill>
        <p:spPr>
          <a:xfrm>
            <a:off x="5580112" y="4443958"/>
            <a:ext cx="565887" cy="565887"/>
          </a:xfrm>
          <a:prstGeom prst="rect">
            <a:avLst/>
          </a:prstGeom>
        </p:spPr>
      </p:pic>
      <p:pic>
        <p:nvPicPr>
          <p:cNvPr id="62" name="61 - Εικόνα" descr="animal-tissue1.png"/>
          <p:cNvPicPr>
            <a:picLocks noChangeAspect="1"/>
          </p:cNvPicPr>
          <p:nvPr/>
        </p:nvPicPr>
        <p:blipFill>
          <a:blip r:embed="rId10" cstate="print"/>
          <a:stretch>
            <a:fillRect/>
          </a:stretch>
        </p:blipFill>
        <p:spPr>
          <a:xfrm>
            <a:off x="179512" y="1419622"/>
            <a:ext cx="4176464" cy="4176464"/>
          </a:xfrm>
          <a:prstGeom prst="rect">
            <a:avLst/>
          </a:prstGeom>
        </p:spPr>
      </p:pic>
      <p:sp>
        <p:nvSpPr>
          <p:cNvPr id="28" name="27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TextBox"/>
          <p:cNvSpPr txBox="1"/>
          <p:nvPr/>
        </p:nvSpPr>
        <p:spPr>
          <a:xfrm>
            <a:off x="467544" y="1040418"/>
            <a:ext cx="8172400" cy="523220"/>
          </a:xfrm>
          <a:prstGeom prst="rect">
            <a:avLst/>
          </a:prstGeom>
          <a:noFill/>
        </p:spPr>
        <p:txBody>
          <a:bodyPr wrap="square" rtlCol="0">
            <a:spAutoFit/>
          </a:bodyPr>
          <a:lstStyle/>
          <a:p>
            <a:pPr algn="ctr"/>
            <a:r>
              <a:rPr lang="el-GR" sz="1400" dirty="0" smtClean="0"/>
              <a:t>Η λοίμωξη έχει αντιμετωπιστεί και οι παθογόνοι μικροοργανισμοί έχουν καταπολεμηθεί με επιτυχία. Η διαδικασία αυτή παίρνει συνήθως 10-20 ημέρες.</a:t>
            </a:r>
          </a:p>
        </p:txBody>
      </p:sp>
      <p:sp>
        <p:nvSpPr>
          <p:cNvPr id="31" name="1 - Τίτλος"/>
          <p:cNvSpPr>
            <a:spLocks noGrp="1"/>
          </p:cNvSpPr>
          <p:nvPr>
            <p:ph type="title"/>
          </p:nvPr>
        </p:nvSpPr>
        <p:spPr>
          <a:xfrm>
            <a:off x="323528" y="-20538"/>
            <a:ext cx="8507288" cy="857250"/>
          </a:xfrm>
        </p:spPr>
        <p:txBody>
          <a:bodyPr>
            <a:normAutofit/>
          </a:bodyPr>
          <a:lstStyle/>
          <a:p>
            <a:r>
              <a:rPr lang="el-GR" sz="2400" dirty="0" smtClean="0"/>
              <a:t>Μόλυνση από βακτήρια (6/7)</a:t>
            </a:r>
            <a:endParaRPr lang="el-GR" sz="2400" dirty="0"/>
          </a:p>
        </p:txBody>
      </p:sp>
      <p:sp>
        <p:nvSpPr>
          <p:cNvPr id="33" name="32 - TextBox"/>
          <p:cNvSpPr txBox="1"/>
          <p:nvPr/>
        </p:nvSpPr>
        <p:spPr>
          <a:xfrm>
            <a:off x="5508104" y="1635646"/>
            <a:ext cx="3563888" cy="1815882"/>
          </a:xfrm>
          <a:prstGeom prst="rect">
            <a:avLst/>
          </a:prstGeom>
          <a:noFill/>
        </p:spPr>
        <p:txBody>
          <a:bodyPr wrap="square" rtlCol="0">
            <a:spAutoFit/>
          </a:bodyPr>
          <a:lstStyle/>
          <a:p>
            <a:pPr algn="ctr"/>
            <a:r>
              <a:rPr lang="el-GR" sz="1400" dirty="0" smtClean="0"/>
              <a:t>Τα Β-λεμφοκύτταρα παράλληλα δίνουν την εντολή δημιουργίας ενός μικρού αριθμού κυττάρων μνήμης εξειδικευμένα ενάντια στα συγκεκριμένα παθογόνα. Δουλειά τους είναι να παραμείνουν στο σώμα και να «θυμούνται» τα συγκεκριμένα παθογόνα, ώστε αν ξαναμπούν στον οργανισμό να τα αντιμετωπίσουν πολύ πιο γρήγορα.</a:t>
            </a:r>
            <a:endParaRPr lang="en-US" sz="1400" dirty="0" smtClean="0"/>
          </a:p>
        </p:txBody>
      </p:sp>
      <p:sp>
        <p:nvSpPr>
          <p:cNvPr id="34" name="33 - TextBox"/>
          <p:cNvSpPr txBox="1"/>
          <p:nvPr/>
        </p:nvSpPr>
        <p:spPr>
          <a:xfrm>
            <a:off x="5724128" y="3435846"/>
            <a:ext cx="3275856" cy="954107"/>
          </a:xfrm>
          <a:prstGeom prst="rect">
            <a:avLst/>
          </a:prstGeom>
          <a:noFill/>
        </p:spPr>
        <p:txBody>
          <a:bodyPr wrap="square" rtlCol="0">
            <a:spAutoFit/>
          </a:bodyPr>
          <a:lstStyle/>
          <a:p>
            <a:pPr algn="ctr"/>
            <a:r>
              <a:rPr lang="el-GR" sz="1400" dirty="0" smtClean="0"/>
              <a:t>Ο τραυματισμένος ιστός επουλώνεται μετά από λίγες ημέρες και τα νεκρωμένα κύτταρα αντικαθιστώνται πάλι από ζωντανά υγιή κύτταρα.</a:t>
            </a:r>
            <a:endParaRPr lang="en-US" sz="1400" dirty="0" smtClean="0"/>
          </a:p>
        </p:txBody>
      </p:sp>
      <p:sp>
        <p:nvSpPr>
          <p:cNvPr id="30" name="29 - Στρογγυλεμένο ορθογώνιο"/>
          <p:cNvSpPr/>
          <p:nvPr/>
        </p:nvSpPr>
        <p:spPr>
          <a:xfrm>
            <a:off x="3635896" y="2355726"/>
            <a:ext cx="1944216" cy="2160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000" dirty="0" smtClean="0"/>
              <a:t>Δημιουργία κυττάρων μνήμης</a:t>
            </a:r>
          </a:p>
        </p:txBody>
      </p:sp>
      <p:sp>
        <p:nvSpPr>
          <p:cNvPr id="32" name="31 - Στρογγυλεμένο ορθογώνιο"/>
          <p:cNvSpPr/>
          <p:nvPr/>
        </p:nvSpPr>
        <p:spPr>
          <a:xfrm>
            <a:off x="3635896" y="1779662"/>
            <a:ext cx="1944216"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000" dirty="0" smtClean="0"/>
              <a:t>Ειδική ανοσολογική απόκριση </a:t>
            </a:r>
          </a:p>
          <a:p>
            <a:pPr algn="ctr"/>
            <a:r>
              <a:rPr lang="el-GR" sz="1000" dirty="0" smtClean="0"/>
              <a:t>(εξειδικευμένη για κάθε είδος παθογόνου)</a:t>
            </a:r>
            <a:endParaRPr lang="en-US" sz="1000" dirty="0" smtClean="0"/>
          </a:p>
        </p:txBody>
      </p:sp>
      <p:sp>
        <p:nvSpPr>
          <p:cNvPr id="35" name="34 - Δεξιό βέλος">
            <a:hlinkClick r:id="" action="ppaction://hlinkshowjump?jump=nextslide"/>
          </p:cNvPr>
          <p:cNvSpPr/>
          <p:nvPr/>
        </p:nvSpPr>
        <p:spPr>
          <a:xfrm>
            <a:off x="8189017" y="4587974"/>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Μπροστά</a:t>
            </a:r>
            <a:endParaRPr lang="el-GR" sz="1100" b="1" dirty="0">
              <a:solidFill>
                <a:schemeClr val="accent1">
                  <a:lumMod val="50000"/>
                </a:schemeClr>
              </a:solidFill>
            </a:endParaRPr>
          </a:p>
        </p:txBody>
      </p:sp>
      <p:sp>
        <p:nvSpPr>
          <p:cNvPr id="36" name="35 - Καμπύλο αριστερό βέλος">
            <a:hlinkClick r:id="" action="ppaction://hlinkshowjump?jump=firstslide"/>
          </p:cNvPr>
          <p:cNvSpPr/>
          <p:nvPr/>
        </p:nvSpPr>
        <p:spPr>
          <a:xfrm>
            <a:off x="6156176"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Αρχικές επιλογές</a:t>
            </a:r>
            <a:endParaRPr lang="el-GR" sz="1100" b="1" dirty="0">
              <a:solidFill>
                <a:schemeClr val="accent1">
                  <a:lumMod val="50000"/>
                </a:schemeClr>
              </a:solidFill>
            </a:endParaRPr>
          </a:p>
        </p:txBody>
      </p:sp>
      <p:sp>
        <p:nvSpPr>
          <p:cNvPr id="37" name="36 - Δεξιό βέλος">
            <a:hlinkClick r:id="" action="ppaction://hlinkshowjump?jump=previousslide"/>
          </p:cNvPr>
          <p:cNvSpPr/>
          <p:nvPr/>
        </p:nvSpPr>
        <p:spPr>
          <a:xfrm flipH="1">
            <a:off x="7164287"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Πίσω</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2000"/>
                                        <p:tgtEl>
                                          <p:spTgt spid="33"/>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2000"/>
                                        <p:tgtEl>
                                          <p:spTgt spid="30"/>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30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3000"/>
                                        <p:tgtEl>
                                          <p:spTgt spid="54"/>
                                        </p:tgtEl>
                                      </p:cBhvr>
                                    </p:animEffect>
                                  </p:childTnLst>
                                </p:cTn>
                              </p:par>
                              <p:par>
                                <p:cTn id="23" presetID="10"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3000"/>
                                        <p:tgtEl>
                                          <p:spTgt spid="56"/>
                                        </p:tgtEl>
                                      </p:cBhvr>
                                    </p:animEffect>
                                  </p:childTnLst>
                                </p:cTn>
                              </p:par>
                              <p:par>
                                <p:cTn id="26" presetID="10" presetClass="entr" presetSubtype="0"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3000"/>
                                        <p:tgtEl>
                                          <p:spTgt spid="60"/>
                                        </p:tgtEl>
                                      </p:cBhvr>
                                    </p:animEffect>
                                  </p:childTnLst>
                                </p:cTn>
                              </p:par>
                              <p:par>
                                <p:cTn id="29" presetID="10"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3000"/>
                                        <p:tgtEl>
                                          <p:spTgt spid="61"/>
                                        </p:tgtEl>
                                      </p:cBhvr>
                                    </p:animEffect>
                                  </p:childTnLst>
                                </p:cTn>
                              </p:par>
                            </p:childTnLst>
                          </p:cTn>
                        </p:par>
                        <p:par>
                          <p:cTn id="32" fill="hold">
                            <p:stCondLst>
                              <p:cond delay="9000"/>
                            </p:stCondLst>
                            <p:childTnLst>
                              <p:par>
                                <p:cTn id="33" presetID="10" presetClass="exit" presetSubtype="0" fill="hold" nodeType="afterEffect">
                                  <p:stCondLst>
                                    <p:cond delay="0"/>
                                  </p:stCondLst>
                                  <p:childTnLst>
                                    <p:animEffect transition="out" filter="fade">
                                      <p:cBhvr>
                                        <p:cTn id="34" dur="3000"/>
                                        <p:tgtEl>
                                          <p:spTgt spid="52"/>
                                        </p:tgtEl>
                                      </p:cBhvr>
                                    </p:animEffect>
                                    <p:set>
                                      <p:cBhvr>
                                        <p:cTn id="35" dur="1" fill="hold">
                                          <p:stCondLst>
                                            <p:cond delay="2999"/>
                                          </p:stCondLst>
                                        </p:cTn>
                                        <p:tgtEl>
                                          <p:spTgt spid="5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3000"/>
                                        <p:tgtEl>
                                          <p:spTgt spid="55"/>
                                        </p:tgtEl>
                                      </p:cBhvr>
                                    </p:animEffect>
                                    <p:set>
                                      <p:cBhvr>
                                        <p:cTn id="38" dur="1" fill="hold">
                                          <p:stCondLst>
                                            <p:cond delay="2999"/>
                                          </p:stCondLst>
                                        </p:cTn>
                                        <p:tgtEl>
                                          <p:spTgt spid="5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3000"/>
                                        <p:tgtEl>
                                          <p:spTgt spid="47"/>
                                        </p:tgtEl>
                                      </p:cBhvr>
                                    </p:animEffect>
                                    <p:set>
                                      <p:cBhvr>
                                        <p:cTn id="41" dur="1" fill="hold">
                                          <p:stCondLst>
                                            <p:cond delay="2999"/>
                                          </p:stCondLst>
                                        </p:cTn>
                                        <p:tgtEl>
                                          <p:spTgt spid="4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3000"/>
                                        <p:tgtEl>
                                          <p:spTgt spid="57"/>
                                        </p:tgtEl>
                                      </p:cBhvr>
                                    </p:animEffect>
                                    <p:set>
                                      <p:cBhvr>
                                        <p:cTn id="44" dur="1" fill="hold">
                                          <p:stCondLst>
                                            <p:cond delay="2999"/>
                                          </p:stCondLst>
                                        </p:cTn>
                                        <p:tgtEl>
                                          <p:spTgt spid="57"/>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3000"/>
                                        <p:tgtEl>
                                          <p:spTgt spid="58"/>
                                        </p:tgtEl>
                                      </p:cBhvr>
                                    </p:animEffect>
                                    <p:set>
                                      <p:cBhvr>
                                        <p:cTn id="47" dur="1" fill="hold">
                                          <p:stCondLst>
                                            <p:cond delay="2999"/>
                                          </p:stCondLst>
                                        </p:cTn>
                                        <p:tgtEl>
                                          <p:spTgt spid="5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3000"/>
                                        <p:tgtEl>
                                          <p:spTgt spid="59"/>
                                        </p:tgtEl>
                                      </p:cBhvr>
                                    </p:animEffect>
                                    <p:set>
                                      <p:cBhvr>
                                        <p:cTn id="50" dur="1" fill="hold">
                                          <p:stCondLst>
                                            <p:cond delay="2999"/>
                                          </p:stCondLst>
                                        </p:cTn>
                                        <p:tgtEl>
                                          <p:spTgt spid="59"/>
                                        </p:tgtEl>
                                        <p:attrNameLst>
                                          <p:attrName>style.visibility</p:attrName>
                                        </p:attrNameLst>
                                      </p:cBhvr>
                                      <p:to>
                                        <p:strVal val="hidden"/>
                                      </p:to>
                                    </p:set>
                                  </p:childTnLst>
                                </p:cTn>
                              </p:par>
                            </p:childTnLst>
                          </p:cTn>
                        </p:par>
                        <p:par>
                          <p:cTn id="51" fill="hold">
                            <p:stCondLst>
                              <p:cond delay="12000"/>
                            </p:stCondLst>
                            <p:childTnLst>
                              <p:par>
                                <p:cTn id="52" presetID="10" presetClass="entr" presetSubtype="0"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2000"/>
                                        <p:tgtEl>
                                          <p:spTgt spid="34"/>
                                        </p:tgtEl>
                                      </p:cBhvr>
                                    </p:animEffect>
                                  </p:childTnLst>
                                </p:cTn>
                              </p:par>
                            </p:childTnLst>
                          </p:cTn>
                        </p:par>
                        <p:par>
                          <p:cTn id="55" fill="hold">
                            <p:stCondLst>
                              <p:cond delay="14000"/>
                            </p:stCondLst>
                            <p:childTnLst>
                              <p:par>
                                <p:cTn id="56" presetID="10" presetClass="exit" presetSubtype="0" fill="hold" nodeType="afterEffect">
                                  <p:stCondLst>
                                    <p:cond delay="0"/>
                                  </p:stCondLst>
                                  <p:childTnLst>
                                    <p:animEffect transition="out" filter="fade">
                                      <p:cBhvr>
                                        <p:cTn id="57" dur="5000"/>
                                        <p:tgtEl>
                                          <p:spTgt spid="49"/>
                                        </p:tgtEl>
                                      </p:cBhvr>
                                    </p:animEffect>
                                    <p:set>
                                      <p:cBhvr>
                                        <p:cTn id="58" dur="1" fill="hold">
                                          <p:stCondLst>
                                            <p:cond delay="4999"/>
                                          </p:stCondLst>
                                        </p:cTn>
                                        <p:tgtEl>
                                          <p:spTgt spid="49"/>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0"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 TextBox"/>
          <p:cNvSpPr txBox="1"/>
          <p:nvPr/>
        </p:nvSpPr>
        <p:spPr>
          <a:xfrm>
            <a:off x="0" y="926599"/>
            <a:ext cx="9144000" cy="830997"/>
          </a:xfrm>
          <a:prstGeom prst="rect">
            <a:avLst/>
          </a:prstGeom>
          <a:noFill/>
        </p:spPr>
        <p:txBody>
          <a:bodyPr wrap="square" rtlCol="0">
            <a:spAutoFit/>
          </a:bodyPr>
          <a:lstStyle/>
          <a:p>
            <a:pPr marL="228600" indent="-228600"/>
            <a:r>
              <a:rPr lang="el-GR" sz="1200" dirty="0" smtClean="0"/>
              <a:t>1.	Με ποιον από τους παρακάτω τρόπους βλάπτονται τα ανθρώπινα κύτταρα από τα βακτήρια;</a:t>
            </a:r>
          </a:p>
          <a:p>
            <a:pPr marL="685800" lvl="1" indent="-228600">
              <a:buFont typeface="+mj-lt"/>
              <a:buAutoNum type="alphaLcPeriod"/>
            </a:pPr>
            <a:r>
              <a:rPr lang="el-GR" sz="1200" dirty="0" smtClean="0"/>
              <a:t>Τα βακτήρια μπαίνουν μέσα στα ανθρώπινα κύτταρα, αναπαράγονται εκεί και τα καταστρέφουν.</a:t>
            </a:r>
          </a:p>
          <a:p>
            <a:pPr marL="685800" lvl="1" indent="-228600">
              <a:buFont typeface="+mj-lt"/>
              <a:buAutoNum type="alphaLcPeriod"/>
            </a:pPr>
            <a:r>
              <a:rPr lang="el-GR" sz="1200" dirty="0" smtClean="0"/>
              <a:t>Τα βακτήρια </a:t>
            </a:r>
            <a:r>
              <a:rPr lang="el-GR" sz="1200" dirty="0" err="1" smtClean="0"/>
              <a:t>φαγοκυτταρώνουν</a:t>
            </a:r>
            <a:r>
              <a:rPr lang="el-GR" sz="1200" dirty="0" smtClean="0"/>
              <a:t> τα ανθρώπινα κύτταρα.</a:t>
            </a:r>
          </a:p>
          <a:p>
            <a:pPr marL="685800" lvl="1" indent="-228600">
              <a:buFont typeface="+mj-lt"/>
              <a:buAutoNum type="alphaLcPeriod"/>
            </a:pPr>
            <a:r>
              <a:rPr lang="el-GR" sz="1200" dirty="0" smtClean="0"/>
              <a:t>Τα βακτήρια παράγουν τοξικές ουσίες, οι οποίες παρεμποδίζουν τη λειτουργία του οργανισμού.</a:t>
            </a:r>
          </a:p>
        </p:txBody>
      </p:sp>
      <p:sp>
        <p:nvSpPr>
          <p:cNvPr id="12" name="11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 - Τίτλος"/>
          <p:cNvSpPr>
            <a:spLocks noGrp="1"/>
          </p:cNvSpPr>
          <p:nvPr>
            <p:ph type="title"/>
          </p:nvPr>
        </p:nvSpPr>
        <p:spPr>
          <a:xfrm>
            <a:off x="323528" y="-20538"/>
            <a:ext cx="8507288" cy="857250"/>
          </a:xfrm>
        </p:spPr>
        <p:txBody>
          <a:bodyPr>
            <a:normAutofit/>
          </a:bodyPr>
          <a:lstStyle/>
          <a:p>
            <a:r>
              <a:rPr lang="el-GR" sz="2400" dirty="0" smtClean="0"/>
              <a:t>Μόλυνση από βακτήρια (7/7)</a:t>
            </a:r>
            <a:endParaRPr lang="el-GR" sz="2400" dirty="0"/>
          </a:p>
        </p:txBody>
      </p:sp>
      <p:sp>
        <p:nvSpPr>
          <p:cNvPr id="15" name="14 - TextBox"/>
          <p:cNvSpPr txBox="1"/>
          <p:nvPr/>
        </p:nvSpPr>
        <p:spPr>
          <a:xfrm>
            <a:off x="0" y="2060143"/>
            <a:ext cx="9144000" cy="1015663"/>
          </a:xfrm>
          <a:prstGeom prst="rect">
            <a:avLst/>
          </a:prstGeom>
          <a:noFill/>
        </p:spPr>
        <p:txBody>
          <a:bodyPr wrap="square" rtlCol="0">
            <a:spAutoFit/>
          </a:bodyPr>
          <a:lstStyle/>
          <a:p>
            <a:pPr marL="228600" indent="-228600"/>
            <a:r>
              <a:rPr lang="el-GR" sz="1200" dirty="0" smtClean="0"/>
              <a:t>2. 	Ποιος από τους παρακάτω μηχανισμούς αποτελεί μηχανισμό γενικής ανοσίας, δηλαδή δεν εξειδικεύεται για τους διαφορετικούς μικροοργανισμούς;</a:t>
            </a:r>
          </a:p>
          <a:p>
            <a:pPr marL="685800" lvl="1" indent="-228600">
              <a:buFont typeface="+mj-lt"/>
              <a:buAutoNum type="alphaLcPeriod"/>
            </a:pPr>
            <a:r>
              <a:rPr lang="el-GR" sz="1200" dirty="0" smtClean="0"/>
              <a:t>Η φλεγμονή. </a:t>
            </a:r>
          </a:p>
          <a:p>
            <a:pPr marL="685800" lvl="1" indent="-228600">
              <a:buFont typeface="+mj-lt"/>
              <a:buAutoNum type="alphaLcPeriod"/>
            </a:pPr>
            <a:r>
              <a:rPr lang="el-GR" sz="1200" dirty="0" smtClean="0"/>
              <a:t>Ο σχηματισμός κυττάρων μνήμης.</a:t>
            </a:r>
          </a:p>
          <a:p>
            <a:pPr marL="685800" lvl="1" indent="-228600">
              <a:buFont typeface="+mj-lt"/>
              <a:buAutoNum type="alphaLcPeriod"/>
            </a:pPr>
            <a:r>
              <a:rPr lang="el-GR" sz="1200" dirty="0" smtClean="0"/>
              <a:t>Η παραγωγή αντισωμάτων.</a:t>
            </a:r>
          </a:p>
        </p:txBody>
      </p:sp>
      <p:sp>
        <p:nvSpPr>
          <p:cNvPr id="16" name="15 - TextBox"/>
          <p:cNvSpPr txBox="1"/>
          <p:nvPr/>
        </p:nvSpPr>
        <p:spPr>
          <a:xfrm>
            <a:off x="0" y="3478237"/>
            <a:ext cx="9144000" cy="830997"/>
          </a:xfrm>
          <a:prstGeom prst="rect">
            <a:avLst/>
          </a:prstGeom>
          <a:noFill/>
        </p:spPr>
        <p:txBody>
          <a:bodyPr wrap="square" rtlCol="0">
            <a:spAutoFit/>
          </a:bodyPr>
          <a:lstStyle/>
          <a:p>
            <a:pPr marL="228600" indent="-228600"/>
            <a:r>
              <a:rPr lang="el-GR" sz="1200" dirty="0" smtClean="0"/>
              <a:t>3.	Τι από τα παρακάτω προσκολλάται στα βακτήρια και τα εξουδετερώνει;</a:t>
            </a:r>
          </a:p>
          <a:p>
            <a:pPr marL="685800" lvl="1" indent="-228600">
              <a:buFont typeface="+mj-lt"/>
              <a:buAutoNum type="alphaLcPeriod"/>
            </a:pPr>
            <a:r>
              <a:rPr lang="el-GR" sz="1200" dirty="0" smtClean="0"/>
              <a:t>Τα αντισώματα.</a:t>
            </a:r>
          </a:p>
          <a:p>
            <a:pPr marL="685800" lvl="1" indent="-228600">
              <a:buFont typeface="+mj-lt"/>
              <a:buAutoNum type="alphaLcPeriod"/>
            </a:pPr>
            <a:r>
              <a:rPr lang="el-GR" sz="1200" dirty="0" smtClean="0"/>
              <a:t>Τα Β</a:t>
            </a:r>
            <a:r>
              <a:rPr lang="en-US" sz="1200" dirty="0" smtClean="0"/>
              <a:t> </a:t>
            </a:r>
            <a:r>
              <a:rPr lang="el-GR" sz="1200" dirty="0" smtClean="0"/>
              <a:t>λεμφοκύτταρα.</a:t>
            </a:r>
          </a:p>
          <a:p>
            <a:pPr marL="685800" lvl="1" indent="-228600">
              <a:buFont typeface="+mj-lt"/>
              <a:buAutoNum type="alphaLcPeriod"/>
            </a:pPr>
            <a:r>
              <a:rPr lang="el-GR" sz="1200" dirty="0" smtClean="0"/>
              <a:t>Τα </a:t>
            </a:r>
            <a:r>
              <a:rPr lang="el-GR" sz="1200" dirty="0" err="1" smtClean="0"/>
              <a:t>μακροφάγα</a:t>
            </a:r>
            <a:r>
              <a:rPr lang="el-GR" sz="1200" dirty="0" smtClean="0"/>
              <a:t>.</a:t>
            </a:r>
          </a:p>
        </p:txBody>
      </p:sp>
      <p:sp>
        <p:nvSpPr>
          <p:cNvPr id="14" name="13 - TextBox">
            <a:hlinkClick r:id="" action="ppaction://hlinkshowjump?jump=nextslide"/>
          </p:cNvPr>
          <p:cNvSpPr txBox="1"/>
          <p:nvPr/>
        </p:nvSpPr>
        <p:spPr>
          <a:xfrm>
            <a:off x="7020272" y="987574"/>
            <a:ext cx="1944216" cy="276999"/>
          </a:xfrm>
          <a:prstGeom prst="rect">
            <a:avLst/>
          </a:prstGeom>
          <a:solidFill>
            <a:schemeClr val="accent6">
              <a:lumMod val="60000"/>
              <a:lumOff val="40000"/>
            </a:schemeClr>
          </a:solidFill>
          <a:ln>
            <a:solidFill>
              <a:schemeClr val="accent6">
                <a:lumMod val="50000"/>
              </a:schemeClr>
            </a:solidFill>
          </a:ln>
        </p:spPr>
        <p:txBody>
          <a:bodyPr wrap="square" rtlCol="0">
            <a:spAutoFit/>
          </a:bodyPr>
          <a:lstStyle/>
          <a:p>
            <a:pPr algn="ctr"/>
            <a:r>
              <a:rPr lang="el-GR" sz="1200" dirty="0" smtClean="0"/>
              <a:t>Εμφάνιση απαντήσεων</a:t>
            </a:r>
            <a:endParaRPr lang="el-GR" sz="1200" dirty="0"/>
          </a:p>
        </p:txBody>
      </p:sp>
      <p:sp>
        <p:nvSpPr>
          <p:cNvPr id="20" name="19 - Δεξιό βέλος"/>
          <p:cNvSpPr/>
          <p:nvPr/>
        </p:nvSpPr>
        <p:spPr>
          <a:xfrm>
            <a:off x="8045001" y="4587974"/>
            <a:ext cx="847479" cy="221563"/>
          </a:xfrm>
          <a:prstGeom prst="rightArrow">
            <a:avLst/>
          </a:prstGeom>
          <a:solidFill>
            <a:schemeClr val="accent1">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r>
              <a:rPr lang="el-GR" sz="1100" b="1" dirty="0" smtClean="0">
                <a:solidFill>
                  <a:schemeClr val="accent1">
                    <a:lumMod val="40000"/>
                    <a:lumOff val="60000"/>
                  </a:schemeClr>
                </a:solidFill>
              </a:rPr>
              <a:t>Μπροστά</a:t>
            </a:r>
            <a:endParaRPr lang="el-GR" sz="1100" b="1" dirty="0">
              <a:solidFill>
                <a:schemeClr val="accent1">
                  <a:lumMod val="40000"/>
                  <a:lumOff val="60000"/>
                </a:schemeClr>
              </a:solidFill>
            </a:endParaRPr>
          </a:p>
        </p:txBody>
      </p:sp>
      <p:sp>
        <p:nvSpPr>
          <p:cNvPr id="21" name="20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Αρχικές επιλογές</a:t>
            </a:r>
            <a:endParaRPr lang="el-GR" sz="1100" b="1" dirty="0">
              <a:solidFill>
                <a:schemeClr val="accent1">
                  <a:lumMod val="50000"/>
                </a:schemeClr>
              </a:solidFill>
            </a:endParaRPr>
          </a:p>
        </p:txBody>
      </p:sp>
      <p:sp>
        <p:nvSpPr>
          <p:cNvPr id="22" name="21 - Δεξιό βέλος">
            <a:hlinkClick r:id="" action="ppaction://hlinkshowjump?jump=previousslide"/>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Πίσω</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 TextBox"/>
          <p:cNvSpPr txBox="1"/>
          <p:nvPr/>
        </p:nvSpPr>
        <p:spPr>
          <a:xfrm>
            <a:off x="0" y="926599"/>
            <a:ext cx="9144000" cy="830997"/>
          </a:xfrm>
          <a:prstGeom prst="rect">
            <a:avLst/>
          </a:prstGeom>
          <a:noFill/>
        </p:spPr>
        <p:txBody>
          <a:bodyPr wrap="square" rtlCol="0">
            <a:spAutoFit/>
          </a:bodyPr>
          <a:lstStyle/>
          <a:p>
            <a:pPr marL="228600" indent="-228600"/>
            <a:r>
              <a:rPr lang="el-GR" sz="1200" dirty="0" smtClean="0"/>
              <a:t>1.	Με ποιον από τους παρακάτω τρόπους βλάπτονται τα ανθρώπινα κύτταρα από τα βακτήρια;</a:t>
            </a:r>
          </a:p>
          <a:p>
            <a:pPr marL="685800" lvl="1" indent="-228600">
              <a:buFont typeface="+mj-lt"/>
              <a:buAutoNum type="alphaLcPeriod"/>
            </a:pPr>
            <a:r>
              <a:rPr lang="el-GR" sz="1200" dirty="0" smtClean="0"/>
              <a:t>Τα βακτήρια μπαίνουν μέσα στα ανθρώπινα κύτταρα, αναπαράγονται εκεί και τα καταστρέφουν.</a:t>
            </a:r>
          </a:p>
          <a:p>
            <a:pPr marL="685800" lvl="1" indent="-228600">
              <a:buFont typeface="+mj-lt"/>
              <a:buAutoNum type="alphaLcPeriod"/>
            </a:pPr>
            <a:r>
              <a:rPr lang="el-GR" sz="1200" dirty="0" smtClean="0"/>
              <a:t>Τα βακτήρια </a:t>
            </a:r>
            <a:r>
              <a:rPr lang="el-GR" sz="1200" dirty="0" err="1" smtClean="0"/>
              <a:t>φαγοκυτταρώνουν</a:t>
            </a:r>
            <a:r>
              <a:rPr lang="el-GR" sz="1200" dirty="0" smtClean="0"/>
              <a:t> τα ανθρώπινα κύτταρα.</a:t>
            </a:r>
          </a:p>
          <a:p>
            <a:pPr marL="685800" lvl="1" indent="-228600">
              <a:buFont typeface="+mj-lt"/>
              <a:buAutoNum type="alphaLcPeriod"/>
            </a:pPr>
            <a:r>
              <a:rPr lang="el-GR" sz="1200" b="1" dirty="0" smtClean="0">
                <a:solidFill>
                  <a:srgbClr val="00B050"/>
                </a:solidFill>
              </a:rPr>
              <a:t>Τα βακτήρια παράγουν τοξικές ουσίες, οι οποίες παρεμποδίζουν τη λειτουργία του οργανισμού.</a:t>
            </a:r>
          </a:p>
        </p:txBody>
      </p:sp>
      <p:sp>
        <p:nvSpPr>
          <p:cNvPr id="12" name="11 - Ορθογώνιο"/>
          <p:cNvSpPr/>
          <p:nvPr/>
        </p:nvSpPr>
        <p:spPr>
          <a:xfrm>
            <a:off x="0" y="0"/>
            <a:ext cx="9144000" cy="843558"/>
          </a:xfrm>
          <a:prstGeom prst="rect">
            <a:avLst/>
          </a:pr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 - Τίτλος"/>
          <p:cNvSpPr>
            <a:spLocks noGrp="1"/>
          </p:cNvSpPr>
          <p:nvPr>
            <p:ph type="title"/>
          </p:nvPr>
        </p:nvSpPr>
        <p:spPr>
          <a:xfrm>
            <a:off x="323528" y="-20538"/>
            <a:ext cx="8507288" cy="857250"/>
          </a:xfrm>
        </p:spPr>
        <p:txBody>
          <a:bodyPr>
            <a:normAutofit/>
          </a:bodyPr>
          <a:lstStyle/>
          <a:p>
            <a:r>
              <a:rPr lang="el-GR" sz="2400" dirty="0" smtClean="0"/>
              <a:t>Μόλυνση από βακτήρια (7/7)</a:t>
            </a:r>
            <a:endParaRPr lang="el-GR" sz="2400" dirty="0"/>
          </a:p>
        </p:txBody>
      </p:sp>
      <p:sp>
        <p:nvSpPr>
          <p:cNvPr id="15" name="14 - TextBox"/>
          <p:cNvSpPr txBox="1"/>
          <p:nvPr/>
        </p:nvSpPr>
        <p:spPr>
          <a:xfrm>
            <a:off x="0" y="2060143"/>
            <a:ext cx="9144000" cy="1015663"/>
          </a:xfrm>
          <a:prstGeom prst="rect">
            <a:avLst/>
          </a:prstGeom>
          <a:noFill/>
        </p:spPr>
        <p:txBody>
          <a:bodyPr wrap="square" rtlCol="0">
            <a:spAutoFit/>
          </a:bodyPr>
          <a:lstStyle/>
          <a:p>
            <a:pPr marL="228600" indent="-228600"/>
            <a:r>
              <a:rPr lang="el-GR" sz="1200" dirty="0" smtClean="0"/>
              <a:t>2. 	Ποιος από τους παρακάτω μηχανισμούς αποτελεί μηχανισμό γενικής ανοσίας, δηλαδή δεν εξειδικεύεται για τους διαφορετικούς μικροοργανισμούς;</a:t>
            </a:r>
          </a:p>
          <a:p>
            <a:pPr marL="685800" lvl="1" indent="-228600">
              <a:buFont typeface="+mj-lt"/>
              <a:buAutoNum type="alphaLcPeriod"/>
            </a:pPr>
            <a:r>
              <a:rPr lang="el-GR" sz="1200" b="1" dirty="0" smtClean="0">
                <a:solidFill>
                  <a:srgbClr val="00B050"/>
                </a:solidFill>
              </a:rPr>
              <a:t>Η φλεγμονή. </a:t>
            </a:r>
          </a:p>
          <a:p>
            <a:pPr marL="685800" lvl="1" indent="-228600">
              <a:buFont typeface="+mj-lt"/>
              <a:buAutoNum type="alphaLcPeriod"/>
            </a:pPr>
            <a:r>
              <a:rPr lang="el-GR" sz="1200" dirty="0" smtClean="0"/>
              <a:t>Ο σχηματισμός κυττάρων μνήμης.</a:t>
            </a:r>
          </a:p>
          <a:p>
            <a:pPr marL="685800" lvl="1" indent="-228600">
              <a:buFont typeface="+mj-lt"/>
              <a:buAutoNum type="alphaLcPeriod"/>
            </a:pPr>
            <a:r>
              <a:rPr lang="el-GR" sz="1200" dirty="0" smtClean="0"/>
              <a:t>Η παραγωγή αντισωμάτων.</a:t>
            </a:r>
          </a:p>
        </p:txBody>
      </p:sp>
      <p:sp>
        <p:nvSpPr>
          <p:cNvPr id="16" name="15 - TextBox"/>
          <p:cNvSpPr txBox="1"/>
          <p:nvPr/>
        </p:nvSpPr>
        <p:spPr>
          <a:xfrm>
            <a:off x="0" y="3478237"/>
            <a:ext cx="9144000" cy="830997"/>
          </a:xfrm>
          <a:prstGeom prst="rect">
            <a:avLst/>
          </a:prstGeom>
          <a:noFill/>
        </p:spPr>
        <p:txBody>
          <a:bodyPr wrap="square" rtlCol="0">
            <a:spAutoFit/>
          </a:bodyPr>
          <a:lstStyle/>
          <a:p>
            <a:pPr marL="228600" indent="-228600"/>
            <a:r>
              <a:rPr lang="el-GR" sz="1200" dirty="0" smtClean="0"/>
              <a:t>3.	Τι από τα παρακάτω προσκολλάται στα βακτήρια και τα εξουδετερώνει;</a:t>
            </a:r>
          </a:p>
          <a:p>
            <a:pPr marL="685800" lvl="1" indent="-228600">
              <a:buFont typeface="+mj-lt"/>
              <a:buAutoNum type="alphaLcPeriod"/>
            </a:pPr>
            <a:r>
              <a:rPr lang="el-GR" sz="1200" b="1" dirty="0" smtClean="0">
                <a:solidFill>
                  <a:srgbClr val="00B050"/>
                </a:solidFill>
              </a:rPr>
              <a:t>Τα αντισώματα.</a:t>
            </a:r>
          </a:p>
          <a:p>
            <a:pPr marL="685800" lvl="1" indent="-228600">
              <a:buFont typeface="+mj-lt"/>
              <a:buAutoNum type="alphaLcPeriod"/>
            </a:pPr>
            <a:r>
              <a:rPr lang="el-GR" sz="1200" dirty="0" smtClean="0"/>
              <a:t>Τα Β</a:t>
            </a:r>
            <a:r>
              <a:rPr lang="en-US" sz="1200" dirty="0" smtClean="0"/>
              <a:t> </a:t>
            </a:r>
            <a:r>
              <a:rPr lang="el-GR" sz="1200" dirty="0" smtClean="0"/>
              <a:t>λεμφοκύτταρα.</a:t>
            </a:r>
          </a:p>
          <a:p>
            <a:pPr marL="685800" lvl="1" indent="-228600">
              <a:buFont typeface="+mj-lt"/>
              <a:buAutoNum type="alphaLcPeriod"/>
            </a:pPr>
            <a:r>
              <a:rPr lang="el-GR" sz="1200" dirty="0" smtClean="0"/>
              <a:t>Τα </a:t>
            </a:r>
            <a:r>
              <a:rPr lang="el-GR" sz="1200" dirty="0" err="1" smtClean="0"/>
              <a:t>μακροφάγα</a:t>
            </a:r>
            <a:r>
              <a:rPr lang="el-GR" sz="1200" dirty="0" smtClean="0"/>
              <a:t>.</a:t>
            </a:r>
          </a:p>
        </p:txBody>
      </p:sp>
      <p:sp>
        <p:nvSpPr>
          <p:cNvPr id="17" name="16 - TextBox"/>
          <p:cNvSpPr txBox="1"/>
          <p:nvPr/>
        </p:nvSpPr>
        <p:spPr>
          <a:xfrm>
            <a:off x="0" y="4198317"/>
            <a:ext cx="9144000" cy="461665"/>
          </a:xfrm>
          <a:prstGeom prst="rect">
            <a:avLst/>
          </a:prstGeom>
          <a:noFill/>
        </p:spPr>
        <p:txBody>
          <a:bodyPr wrap="square" rtlCol="0">
            <a:spAutoFit/>
          </a:bodyPr>
          <a:lstStyle/>
          <a:p>
            <a:pPr marL="228600" indent="-228600"/>
            <a:r>
              <a:rPr lang="el-GR" sz="1200" i="1" dirty="0" smtClean="0">
                <a:solidFill>
                  <a:schemeClr val="accent3">
                    <a:lumMod val="50000"/>
                  </a:schemeClr>
                </a:solidFill>
              </a:rPr>
              <a:t>	Τα αντισώματα είναι μικρά εξειδικευμένα μόρια που παράγονται σε μεγάλες ποσότητες και προσκολλώνται πάνω στα παθογόνο με τρόπο που τα εξουδετερώνουν.</a:t>
            </a:r>
            <a:endParaRPr lang="el-GR" sz="1200" b="1" i="1" dirty="0" smtClean="0">
              <a:solidFill>
                <a:schemeClr val="accent3">
                  <a:lumMod val="50000"/>
                </a:schemeClr>
              </a:solidFill>
            </a:endParaRPr>
          </a:p>
        </p:txBody>
      </p:sp>
      <p:sp>
        <p:nvSpPr>
          <p:cNvPr id="18" name="17 - TextBox"/>
          <p:cNvSpPr txBox="1"/>
          <p:nvPr/>
        </p:nvSpPr>
        <p:spPr>
          <a:xfrm>
            <a:off x="0" y="2974181"/>
            <a:ext cx="9144000" cy="461665"/>
          </a:xfrm>
          <a:prstGeom prst="rect">
            <a:avLst/>
          </a:prstGeom>
          <a:noFill/>
        </p:spPr>
        <p:txBody>
          <a:bodyPr wrap="square" rtlCol="0">
            <a:spAutoFit/>
          </a:bodyPr>
          <a:lstStyle/>
          <a:p>
            <a:pPr marL="685800" lvl="1" indent="-228600"/>
            <a:r>
              <a:rPr lang="el-GR" sz="1200" i="1" dirty="0" smtClean="0">
                <a:solidFill>
                  <a:schemeClr val="accent3">
                    <a:lumMod val="50000"/>
                  </a:schemeClr>
                </a:solidFill>
              </a:rPr>
              <a:t>Φλεγμονή είναι η τοπική άνοδος της θερμοκρασίας στο σημείο της μόλυνσης, συνήθως μαζί με κοκκίνισμα και πρήξιμο.</a:t>
            </a:r>
            <a:r>
              <a:rPr lang="el-GR" sz="1200" b="1" i="1" dirty="0" smtClean="0">
                <a:solidFill>
                  <a:schemeClr val="accent3">
                    <a:lumMod val="50000"/>
                  </a:schemeClr>
                </a:solidFill>
              </a:rPr>
              <a:t> </a:t>
            </a:r>
            <a:r>
              <a:rPr lang="el-GR" sz="1200" i="1" dirty="0" smtClean="0">
                <a:solidFill>
                  <a:schemeClr val="accent3">
                    <a:lumMod val="50000"/>
                  </a:schemeClr>
                </a:solidFill>
              </a:rPr>
              <a:t>Αποτελεί έναν γενικό μηχανισμό άμυνας ενάντια σε κάθε μικροοργανισμό.</a:t>
            </a:r>
            <a:endParaRPr lang="el-GR" sz="1200" b="1" i="1" dirty="0" smtClean="0">
              <a:solidFill>
                <a:schemeClr val="accent3">
                  <a:lumMod val="50000"/>
                </a:schemeClr>
              </a:solidFill>
            </a:endParaRPr>
          </a:p>
        </p:txBody>
      </p:sp>
      <p:sp>
        <p:nvSpPr>
          <p:cNvPr id="19" name="18 - TextBox"/>
          <p:cNvSpPr txBox="1"/>
          <p:nvPr/>
        </p:nvSpPr>
        <p:spPr>
          <a:xfrm>
            <a:off x="0" y="1646679"/>
            <a:ext cx="9144000" cy="276999"/>
          </a:xfrm>
          <a:prstGeom prst="rect">
            <a:avLst/>
          </a:prstGeom>
          <a:noFill/>
        </p:spPr>
        <p:txBody>
          <a:bodyPr wrap="square" rtlCol="0">
            <a:spAutoFit/>
          </a:bodyPr>
          <a:lstStyle/>
          <a:p>
            <a:pPr marL="228600" indent="-228600"/>
            <a:r>
              <a:rPr lang="el-GR" sz="1200" i="1" dirty="0" smtClean="0">
                <a:solidFill>
                  <a:schemeClr val="accent3">
                    <a:lumMod val="50000"/>
                  </a:schemeClr>
                </a:solidFill>
              </a:rPr>
              <a:t>Τα βακτήρια συχνά παράγουν τοξίνες, οι οποίες είναι επιβλαβείς ουσίες για τον ανθρώπινο οργανισμό.</a:t>
            </a:r>
          </a:p>
        </p:txBody>
      </p:sp>
      <p:sp>
        <p:nvSpPr>
          <p:cNvPr id="21" name="20 - Δεξιό βέλος"/>
          <p:cNvSpPr/>
          <p:nvPr/>
        </p:nvSpPr>
        <p:spPr>
          <a:xfrm>
            <a:off x="8045001" y="4587974"/>
            <a:ext cx="847479" cy="221563"/>
          </a:xfrm>
          <a:prstGeom prst="rightArrow">
            <a:avLst/>
          </a:prstGeom>
          <a:solidFill>
            <a:schemeClr val="accent1">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endParaRPr lang="el-GR" sz="1100" b="1" dirty="0" smtClean="0">
              <a:solidFill>
                <a:schemeClr val="accent1">
                  <a:lumMod val="40000"/>
                  <a:lumOff val="60000"/>
                </a:schemeClr>
              </a:solidFill>
            </a:endParaRPr>
          </a:p>
          <a:p>
            <a:pPr algn="ctr"/>
            <a:r>
              <a:rPr lang="el-GR" sz="1100" b="1" dirty="0" smtClean="0">
                <a:solidFill>
                  <a:schemeClr val="accent1">
                    <a:lumMod val="40000"/>
                    <a:lumOff val="60000"/>
                  </a:schemeClr>
                </a:solidFill>
              </a:rPr>
              <a:t>Μπροστά</a:t>
            </a:r>
            <a:endParaRPr lang="el-GR" sz="1100" b="1" dirty="0">
              <a:solidFill>
                <a:schemeClr val="accent1">
                  <a:lumMod val="40000"/>
                  <a:lumOff val="60000"/>
                </a:schemeClr>
              </a:solidFill>
            </a:endParaRPr>
          </a:p>
        </p:txBody>
      </p:sp>
      <p:sp>
        <p:nvSpPr>
          <p:cNvPr id="22" name="21 - Καμπύλο αριστερό βέλος">
            <a:hlinkClick r:id="" action="ppaction://hlinkshowjump?jump=firstslide"/>
          </p:cNvPr>
          <p:cNvSpPr/>
          <p:nvPr/>
        </p:nvSpPr>
        <p:spPr>
          <a:xfrm>
            <a:off x="6012160" y="4443958"/>
            <a:ext cx="792088" cy="360040"/>
          </a:xfrm>
          <a:prstGeom prst="curvedLef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Αρχικές επιλογές</a:t>
            </a:r>
            <a:endParaRPr lang="el-GR" sz="1100" b="1" dirty="0">
              <a:solidFill>
                <a:schemeClr val="accent1">
                  <a:lumMod val="50000"/>
                </a:schemeClr>
              </a:solidFill>
            </a:endParaRPr>
          </a:p>
        </p:txBody>
      </p:sp>
      <p:sp>
        <p:nvSpPr>
          <p:cNvPr id="26" name="25 - Δεξιό βέλος">
            <a:hlinkClick r:id="rId3" action="ppaction://hlinksldjump"/>
          </p:cNvPr>
          <p:cNvSpPr/>
          <p:nvPr/>
        </p:nvSpPr>
        <p:spPr>
          <a:xfrm flipH="1">
            <a:off x="7020271" y="4593513"/>
            <a:ext cx="847479" cy="221563"/>
          </a:xfrm>
          <a:prstGeom prst="rightArrow">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endParaRPr lang="el-GR" sz="1100" b="1" dirty="0" smtClean="0">
              <a:solidFill>
                <a:schemeClr val="accent1">
                  <a:lumMod val="50000"/>
                </a:schemeClr>
              </a:solidFill>
            </a:endParaRPr>
          </a:p>
          <a:p>
            <a:pPr algn="ctr"/>
            <a:r>
              <a:rPr lang="el-GR" sz="1100" b="1" dirty="0" smtClean="0">
                <a:solidFill>
                  <a:schemeClr val="accent1">
                    <a:lumMod val="50000"/>
                  </a:schemeClr>
                </a:solidFill>
              </a:rPr>
              <a:t>Πίσω</a:t>
            </a:r>
            <a:endParaRPr lang="el-GR" sz="1100" b="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par>
                          <p:cTn id="10" fill="hold">
                            <p:stCondLst>
                              <p:cond delay="34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8"/>
                                        </p:tgtEl>
                                        <p:attrNameLst>
                                          <p:attrName>style.visibility</p:attrName>
                                        </p:attrNameLst>
                                      </p:cBhvr>
                                      <p:to>
                                        <p:strVal val="visible"/>
                                      </p:to>
                                    </p:set>
                                    <p:anim calcmode="discrete" valueType="clr">
                                      <p:cBhvr override="childStyle">
                                        <p:cTn id="13"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8"/>
                                        </p:tgtEl>
                                        <p:attrNameLst>
                                          <p:attrName>fillcolor</p:attrName>
                                        </p:attrNameLst>
                                      </p:cBhvr>
                                      <p:tavLst>
                                        <p:tav tm="0">
                                          <p:val>
                                            <p:clrVal>
                                              <a:schemeClr val="accent2"/>
                                            </p:clrVal>
                                          </p:val>
                                        </p:tav>
                                        <p:tav tm="50000">
                                          <p:val>
                                            <p:clrVal>
                                              <a:schemeClr val="hlink"/>
                                            </p:clrVal>
                                          </p:val>
                                        </p:tav>
                                      </p:tavLst>
                                    </p:anim>
                                    <p:set>
                                      <p:cBhvr>
                                        <p:cTn id="15" dur="80"/>
                                        <p:tgtEl>
                                          <p:spTgt spid="18"/>
                                        </p:tgtEl>
                                        <p:attrNameLst>
                                          <p:attrName>fill.type</p:attrName>
                                        </p:attrNameLst>
                                      </p:cBhvr>
                                      <p:to>
                                        <p:strVal val="solid"/>
                                      </p:to>
                                    </p:set>
                                  </p:childTnLst>
                                </p:cTn>
                              </p:par>
                            </p:childTnLst>
                          </p:cTn>
                        </p:par>
                        <p:par>
                          <p:cTn id="16" fill="hold">
                            <p:stCondLst>
                              <p:cond delay="976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7"/>
                                        </p:tgtEl>
                                        <p:attrNameLst>
                                          <p:attrName>style.visibility</p:attrName>
                                        </p:attrNameLst>
                                      </p:cBhvr>
                                      <p:to>
                                        <p:strVal val="visible"/>
                                      </p:to>
                                    </p:set>
                                    <p:anim calcmode="discrete" valueType="clr">
                                      <p:cBhvr override="childStyle">
                                        <p:cTn id="19"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
                                        </p:tgtEl>
                                        <p:attrNameLst>
                                          <p:attrName>fillcolor</p:attrName>
                                        </p:attrNameLst>
                                      </p:cBhvr>
                                      <p:tavLst>
                                        <p:tav tm="0">
                                          <p:val>
                                            <p:clrVal>
                                              <a:schemeClr val="accent2"/>
                                            </p:clrVal>
                                          </p:val>
                                        </p:tav>
                                        <p:tav tm="50000">
                                          <p:val>
                                            <p:clrVal>
                                              <a:schemeClr val="hlink"/>
                                            </p:clrVal>
                                          </p:val>
                                        </p:tav>
                                      </p:tavLst>
                                    </p:anim>
                                    <p:set>
                                      <p:cBhvr>
                                        <p:cTn id="21"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49535</TotalTime>
  <Words>1846</Words>
  <Application>Microsoft Office PowerPoint</Application>
  <PresentationFormat>Προβολή στην οθόνη (16:9)</PresentationFormat>
  <Paragraphs>440</Paragraphs>
  <Slides>21</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Μηχανισμοί προσαρμοστικής ανοσίας</vt:lpstr>
      <vt:lpstr>Μόλυνση από βακτήρια (1/7)</vt:lpstr>
      <vt:lpstr>Μόλυνση από βακτήρια (2/7)</vt:lpstr>
      <vt:lpstr>Μόλυνση από βακτήρια (3/7)</vt:lpstr>
      <vt:lpstr>Μόλυνση από βακτήρια (4/7)</vt:lpstr>
      <vt:lpstr>Μόλυνση από βακτήρια (5/7)</vt:lpstr>
      <vt:lpstr>Μόλυνση από βακτήρια (6/7)</vt:lpstr>
      <vt:lpstr>Μόλυνση από βακτήρια (7/7)</vt:lpstr>
      <vt:lpstr>Μόλυνση από βακτήρια (7/7)</vt:lpstr>
      <vt:lpstr>Μόλυνση από ιούς (1/7)</vt:lpstr>
      <vt:lpstr>Μόλυνση από ιούς (2/7)</vt:lpstr>
      <vt:lpstr>Μόλυνση από ιούς (3/7)</vt:lpstr>
      <vt:lpstr>Μόλυνση από ιούς (4/7)</vt:lpstr>
      <vt:lpstr>Μόλυνση από ιούς (5/7)</vt:lpstr>
      <vt:lpstr>Μόλυνση από ιούς (6/7)</vt:lpstr>
      <vt:lpstr>Μόλυνση από ιούς (7/7)</vt:lpstr>
      <vt:lpstr>Μόλυνση από ιούς (7/7)</vt:lpstr>
      <vt:lpstr>Διαφάνεια 18</vt:lpstr>
      <vt:lpstr>Διαφάνεια 19</vt:lpstr>
      <vt:lpstr>Διαφάνεια 20</vt:lpstr>
      <vt:lpstr>Διαφάνεια 21</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306981636454</dc:creator>
  <cp:lastModifiedBy>Dimitris Chalkidis</cp:lastModifiedBy>
  <cp:revision>552</cp:revision>
  <dcterms:created xsi:type="dcterms:W3CDTF">2022-08-04T18:26:01Z</dcterms:created>
  <dcterms:modified xsi:type="dcterms:W3CDTF">2024-07-08T13:04:50Z</dcterms:modified>
</cp:coreProperties>
</file>