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19" r:id="rId2"/>
  </p:sldMasterIdLst>
  <p:notesMasterIdLst>
    <p:notesMasterId r:id="rId23"/>
  </p:notesMasterIdLst>
  <p:handoutMasterIdLst>
    <p:handoutMasterId r:id="rId24"/>
  </p:handoutMasterIdLst>
  <p:sldIdLst>
    <p:sldId id="261" r:id="rId3"/>
    <p:sldId id="1433" r:id="rId4"/>
    <p:sldId id="1446" r:id="rId5"/>
    <p:sldId id="1448" r:id="rId6"/>
    <p:sldId id="1449" r:id="rId7"/>
    <p:sldId id="1450" r:id="rId8"/>
    <p:sldId id="1451" r:id="rId9"/>
    <p:sldId id="1452" r:id="rId10"/>
    <p:sldId id="1453" r:id="rId11"/>
    <p:sldId id="1454" r:id="rId12"/>
    <p:sldId id="1455" r:id="rId13"/>
    <p:sldId id="1456" r:id="rId14"/>
    <p:sldId id="1457" r:id="rId15"/>
    <p:sldId id="1458" r:id="rId16"/>
    <p:sldId id="1459" r:id="rId17"/>
    <p:sldId id="1460" r:id="rId18"/>
    <p:sldId id="1461" r:id="rId19"/>
    <p:sldId id="1462" r:id="rId20"/>
    <p:sldId id="1463" r:id="rId21"/>
    <p:sldId id="146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ção Predefinida" id="{773DD11F-27B2-B240-AC44-71C910189D86}">
          <p14:sldIdLst/>
        </p14:section>
        <p14:section name="Modelo" id="{C82C1EF7-F09F-E049-9DC5-F4E9CC613494}">
          <p14:sldIdLst>
            <p14:sldId id="261"/>
            <p14:sldId id="1433"/>
            <p14:sldId id="1446"/>
            <p14:sldId id="1448"/>
            <p14:sldId id="1449"/>
            <p14:sldId id="1450"/>
            <p14:sldId id="1451"/>
            <p14:sldId id="1452"/>
            <p14:sldId id="1453"/>
            <p14:sldId id="1454"/>
            <p14:sldId id="1455"/>
            <p14:sldId id="1456"/>
            <p14:sldId id="1457"/>
            <p14:sldId id="1458"/>
            <p14:sldId id="1459"/>
            <p14:sldId id="1460"/>
            <p14:sldId id="1461"/>
            <p14:sldId id="1462"/>
            <p14:sldId id="1463"/>
            <p14:sldId id="14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E171933-4619-4E11-9A3F-F7608DF75F80}" styleName="Estilo Médio 1 - Destaqu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8" autoAdjust="0"/>
    <p:restoredTop sz="92810" autoAdjust="0"/>
  </p:normalViewPr>
  <p:slideViewPr>
    <p:cSldViewPr snapToGrid="0" showGuides="1">
      <p:cViewPr varScale="1">
        <p:scale>
          <a:sx n="76" d="100"/>
          <a:sy n="76" d="100"/>
        </p:scale>
        <p:origin x="816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89735ED5-4F38-DA47-B017-75DDBF09EA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F6132EFD-AAE8-CF44-A0A8-B6803FF7D4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EA914-6092-C14E-AED4-C690D5AFFCFF}" type="datetimeFigureOut">
              <a:rPr lang="pt-PT" smtClean="0"/>
              <a:t>21-07-2023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93259C0D-A481-FB48-9A9A-F0BA8413C3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031ABD55-1DE7-A943-A328-11CBA39E57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5F9D24-604F-074B-9BE5-1DFC09115F1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266233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Trebuchet MS" panose="020B070302020209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Trebuchet MS" panose="020B0703020202090204" pitchFamily="34" charset="0"/>
              </a:defRPr>
            </a:lvl1pPr>
          </a:lstStyle>
          <a:p>
            <a:fld id="{C257239D-29DA-42AD-A0C1-1FA28192A895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Trebuchet MS" panose="020B070302020209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Trebuchet MS" panose="020B0703020202090204" pitchFamily="34" charset="0"/>
              </a:defRPr>
            </a:lvl1pPr>
          </a:lstStyle>
          <a:p>
            <a:fld id="{78EE4007-7686-47ED-A3D0-350953727B0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354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E4007-7686-47ED-A3D0-350953727B0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073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90224-D7DC-421E-AF8A-819437BAC6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C4FA4-2DFA-456D-96AF-588948DE8F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latin typeface="Trebuchet MS" panose="020B0703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8D3B5-D4E0-4CB3-B84D-BC11027F4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BC426-8F2A-4D89-B69E-C1AB2BECE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95542-746D-4434-AC2D-3078531C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fld id="{E60C652A-D9B9-4D10-8D24-244A292E42F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870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4808F-3D0C-429B-BEF7-571E3D7EE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428770-EE77-46F3-BF02-4C9B659F8E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Trebuchet MS" panose="020B0703020202090204" pitchFamily="34" charset="0"/>
              </a:defRPr>
            </a:lvl1pPr>
            <a:lvl2pPr>
              <a:defRPr b="0" i="0">
                <a:latin typeface="Trebuchet MS" panose="020B0703020202090204" pitchFamily="34" charset="0"/>
              </a:defRPr>
            </a:lvl2pPr>
            <a:lvl3pPr>
              <a:defRPr b="0" i="0">
                <a:latin typeface="Trebuchet MS" panose="020B0703020202090204" pitchFamily="34" charset="0"/>
              </a:defRPr>
            </a:lvl3pPr>
            <a:lvl4pPr>
              <a:defRPr b="0" i="0">
                <a:latin typeface="Trebuchet MS" panose="020B0703020202090204" pitchFamily="34" charset="0"/>
              </a:defRPr>
            </a:lvl4pPr>
            <a:lvl5pPr>
              <a:defRPr b="0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148C9-34B9-4438-928E-C65EFCDF98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D46B9-7409-43AB-9AA1-8267C7898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3B12F-0D0E-4B9B-A1F7-CB6398824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fld id="{E60C652A-D9B9-4D10-8D24-244A292E42F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93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7EF1E6-9349-4B0C-9684-865509A098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18ACB0-0A17-482E-8640-38A2370C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Trebuchet MS" panose="020B0703020202090204" pitchFamily="34" charset="0"/>
              </a:defRPr>
            </a:lvl1pPr>
            <a:lvl2pPr>
              <a:defRPr b="0" i="0">
                <a:latin typeface="Trebuchet MS" panose="020B0703020202090204" pitchFamily="34" charset="0"/>
              </a:defRPr>
            </a:lvl2pPr>
            <a:lvl3pPr>
              <a:defRPr b="0" i="0">
                <a:latin typeface="Trebuchet MS" panose="020B0703020202090204" pitchFamily="34" charset="0"/>
              </a:defRPr>
            </a:lvl3pPr>
            <a:lvl4pPr>
              <a:defRPr b="0" i="0">
                <a:latin typeface="Trebuchet MS" panose="020B0703020202090204" pitchFamily="34" charset="0"/>
              </a:defRPr>
            </a:lvl4pPr>
            <a:lvl5pPr>
              <a:defRPr b="0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CC6BE-3905-45D8-9806-B97392A24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AC9D9-7C70-4110-AD09-855305ADD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4AF57-66A6-4016-BDC9-1B3709120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fld id="{E60C652A-D9B9-4D10-8D24-244A292E42F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11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006668-ADB1-4481-BDAC-1EBD337051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524" y="1222037"/>
            <a:ext cx="4485234" cy="4421059"/>
          </a:xfrm>
          <a:custGeom>
            <a:avLst/>
            <a:gdLst>
              <a:gd name="connsiteX0" fmla="*/ 2210529 w 4485234"/>
              <a:gd name="connsiteY0" fmla="*/ 0 h 4421059"/>
              <a:gd name="connsiteX1" fmla="*/ 3014496 w 4485234"/>
              <a:gd name="connsiteY1" fmla="*/ 0 h 4421059"/>
              <a:gd name="connsiteX2" fmla="*/ 3936168 w 4485234"/>
              <a:gd name="connsiteY2" fmla="*/ 0 h 4421059"/>
              <a:gd name="connsiteX3" fmla="*/ 4485234 w 4485234"/>
              <a:gd name="connsiteY3" fmla="*/ 549066 h 4421059"/>
              <a:gd name="connsiteX4" fmla="*/ 3970395 w 4485234"/>
              <a:gd name="connsiteY4" fmla="*/ 1098134 h 4421059"/>
              <a:gd name="connsiteX5" fmla="*/ 3936168 w 4485234"/>
              <a:gd name="connsiteY5" fmla="*/ 1099559 h 4421059"/>
              <a:gd name="connsiteX6" fmla="*/ 3014496 w 4485234"/>
              <a:gd name="connsiteY6" fmla="*/ 1099559 h 4421059"/>
              <a:gd name="connsiteX7" fmla="*/ 2894181 w 4485234"/>
              <a:gd name="connsiteY7" fmla="*/ 1099559 h 4421059"/>
              <a:gd name="connsiteX8" fmla="*/ 2894181 w 4485234"/>
              <a:gd name="connsiteY8" fmla="*/ 1099558 h 4421059"/>
              <a:gd name="connsiteX9" fmla="*/ 2189136 w 4485234"/>
              <a:gd name="connsiteY9" fmla="*/ 1099558 h 4421059"/>
              <a:gd name="connsiteX10" fmla="*/ 1403330 w 4485234"/>
              <a:gd name="connsiteY10" fmla="*/ 1424720 h 4421059"/>
              <a:gd name="connsiteX11" fmla="*/ 1302072 w 4485234"/>
              <a:gd name="connsiteY11" fmla="*/ 1540239 h 4421059"/>
              <a:gd name="connsiteX12" fmla="*/ 1078168 w 4485234"/>
              <a:gd name="connsiteY12" fmla="*/ 2223363 h 4421059"/>
              <a:gd name="connsiteX13" fmla="*/ 1078168 w 4485234"/>
              <a:gd name="connsiteY13" fmla="*/ 2223364 h 4421059"/>
              <a:gd name="connsiteX14" fmla="*/ 1078168 w 4485234"/>
              <a:gd name="connsiteY14" fmla="*/ 2223364 h 4421059"/>
              <a:gd name="connsiteX15" fmla="*/ 1304925 w 4485234"/>
              <a:gd name="connsiteY15" fmla="*/ 2877967 h 4421059"/>
              <a:gd name="connsiteX16" fmla="*/ 2203398 w 4485234"/>
              <a:gd name="connsiteY16" fmla="*/ 3321499 h 4421059"/>
              <a:gd name="connsiteX17" fmla="*/ 2996336 w 4485234"/>
              <a:gd name="connsiteY17" fmla="*/ 3321499 h 4421059"/>
              <a:gd name="connsiteX18" fmla="*/ 3033415 w 4485234"/>
              <a:gd name="connsiteY18" fmla="*/ 3322926 h 4421059"/>
              <a:gd name="connsiteX19" fmla="*/ 3535161 w 4485234"/>
              <a:gd name="connsiteY19" fmla="*/ 3765689 h 4421059"/>
              <a:gd name="connsiteX20" fmla="*/ 3545403 w 4485234"/>
              <a:gd name="connsiteY20" fmla="*/ 3871992 h 4421059"/>
              <a:gd name="connsiteX21" fmla="*/ 3537532 w 4485234"/>
              <a:gd name="connsiteY21" fmla="*/ 3965098 h 4421059"/>
              <a:gd name="connsiteX22" fmla="*/ 3138950 w 4485234"/>
              <a:gd name="connsiteY22" fmla="*/ 4402519 h 4421059"/>
              <a:gd name="connsiteX23" fmla="*/ 2994910 w 4485234"/>
              <a:gd name="connsiteY23" fmla="*/ 4421059 h 4421059"/>
              <a:gd name="connsiteX24" fmla="*/ 2230495 w 4485234"/>
              <a:gd name="connsiteY24" fmla="*/ 4421059 h 4421059"/>
              <a:gd name="connsiteX25" fmla="*/ 10181 w 4485234"/>
              <a:gd name="connsiteY25" fmla="*/ 2420317 h 4421059"/>
              <a:gd name="connsiteX26" fmla="*/ 0 w 4485234"/>
              <a:gd name="connsiteY26" fmla="*/ 2193416 h 4421059"/>
              <a:gd name="connsiteX27" fmla="*/ 12788 w 4485234"/>
              <a:gd name="connsiteY27" fmla="*/ 1970048 h 4421059"/>
              <a:gd name="connsiteX28" fmla="*/ 647471 w 4485234"/>
              <a:gd name="connsiteY28" fmla="*/ 647471 h 4421059"/>
              <a:gd name="connsiteX29" fmla="*/ 2210529 w 4485234"/>
              <a:gd name="connsiteY29" fmla="*/ 0 h 4421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485234" h="4421059">
                <a:moveTo>
                  <a:pt x="2210529" y="0"/>
                </a:moveTo>
                <a:lnTo>
                  <a:pt x="3014496" y="0"/>
                </a:lnTo>
                <a:lnTo>
                  <a:pt x="3936168" y="0"/>
                </a:lnTo>
                <a:cubicBezTo>
                  <a:pt x="4239936" y="0"/>
                  <a:pt x="4485234" y="246723"/>
                  <a:pt x="4485234" y="549066"/>
                </a:cubicBezTo>
                <a:cubicBezTo>
                  <a:pt x="4485234" y="841427"/>
                  <a:pt x="4258477" y="1079593"/>
                  <a:pt x="3970395" y="1098134"/>
                </a:cubicBezTo>
                <a:cubicBezTo>
                  <a:pt x="3958986" y="1098134"/>
                  <a:pt x="3947577" y="1099559"/>
                  <a:pt x="3936168" y="1099559"/>
                </a:cubicBezTo>
                <a:lnTo>
                  <a:pt x="3014496" y="1099559"/>
                </a:lnTo>
                <a:lnTo>
                  <a:pt x="2894181" y="1099559"/>
                </a:lnTo>
                <a:lnTo>
                  <a:pt x="2894181" y="1099558"/>
                </a:lnTo>
                <a:lnTo>
                  <a:pt x="2189136" y="1099558"/>
                </a:lnTo>
                <a:cubicBezTo>
                  <a:pt x="1882515" y="1099558"/>
                  <a:pt x="1604416" y="1223634"/>
                  <a:pt x="1403330" y="1424720"/>
                </a:cubicBezTo>
                <a:cubicBezTo>
                  <a:pt x="1367675" y="1460375"/>
                  <a:pt x="1333448" y="1500307"/>
                  <a:pt x="1302072" y="1540239"/>
                </a:cubicBezTo>
                <a:cubicBezTo>
                  <a:pt x="1159458" y="1731343"/>
                  <a:pt x="1075316" y="1966657"/>
                  <a:pt x="1078168" y="2223363"/>
                </a:cubicBezTo>
                <a:lnTo>
                  <a:pt x="1078168" y="2223364"/>
                </a:lnTo>
                <a:lnTo>
                  <a:pt x="1078168" y="2223364"/>
                </a:lnTo>
                <a:cubicBezTo>
                  <a:pt x="1081020" y="2470089"/>
                  <a:pt x="1165162" y="2696846"/>
                  <a:pt x="1304925" y="2877967"/>
                </a:cubicBezTo>
                <a:cubicBezTo>
                  <a:pt x="1511717" y="3147509"/>
                  <a:pt x="1839731" y="3321499"/>
                  <a:pt x="2203398" y="3321499"/>
                </a:cubicBezTo>
                <a:lnTo>
                  <a:pt x="2996336" y="3321499"/>
                </a:lnTo>
                <a:cubicBezTo>
                  <a:pt x="3009172" y="3321499"/>
                  <a:pt x="3022006" y="3321499"/>
                  <a:pt x="3033415" y="3322926"/>
                </a:cubicBezTo>
                <a:cubicBezTo>
                  <a:pt x="3284240" y="3340397"/>
                  <a:pt x="3488112" y="3524926"/>
                  <a:pt x="3535161" y="3765689"/>
                </a:cubicBezTo>
                <a:lnTo>
                  <a:pt x="3545403" y="3871992"/>
                </a:lnTo>
                <a:lnTo>
                  <a:pt x="3537532" y="3965098"/>
                </a:lnTo>
                <a:cubicBezTo>
                  <a:pt x="3501304" y="4176965"/>
                  <a:pt x="3343603" y="4347612"/>
                  <a:pt x="3138950" y="4402519"/>
                </a:cubicBezTo>
                <a:cubicBezTo>
                  <a:pt x="3093314" y="4415355"/>
                  <a:pt x="3044825" y="4421059"/>
                  <a:pt x="2994910" y="4421059"/>
                </a:cubicBezTo>
                <a:lnTo>
                  <a:pt x="2230495" y="4421059"/>
                </a:lnTo>
                <a:cubicBezTo>
                  <a:pt x="1082001" y="4421059"/>
                  <a:pt x="119017" y="3539883"/>
                  <a:pt x="10181" y="2420317"/>
                </a:cubicBezTo>
                <a:lnTo>
                  <a:pt x="0" y="2193416"/>
                </a:lnTo>
                <a:lnTo>
                  <a:pt x="12788" y="1970048"/>
                </a:lnTo>
                <a:cubicBezTo>
                  <a:pt x="68299" y="1455941"/>
                  <a:pt x="300561" y="994382"/>
                  <a:pt x="647471" y="647471"/>
                </a:cubicBezTo>
                <a:cubicBezTo>
                  <a:pt x="1046793" y="246723"/>
                  <a:pt x="1600138" y="0"/>
                  <a:pt x="22105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0" i="0">
                <a:solidFill>
                  <a:schemeClr val="bg1">
                    <a:lumMod val="7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345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88F5FA-C532-46CB-9FA0-9E041D5142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32320" y="1780236"/>
            <a:ext cx="7829715" cy="3813092"/>
          </a:xfrm>
          <a:custGeom>
            <a:avLst/>
            <a:gdLst>
              <a:gd name="connsiteX0" fmla="*/ 5912364 w 7829715"/>
              <a:gd name="connsiteY0" fmla="*/ 193 h 3813092"/>
              <a:gd name="connsiteX1" fmla="*/ 7488956 w 7829715"/>
              <a:gd name="connsiteY1" fmla="*/ 709616 h 3813092"/>
              <a:gd name="connsiteX2" fmla="*/ 7799385 w 7829715"/>
              <a:gd name="connsiteY2" fmla="*/ 2241584 h 3813092"/>
              <a:gd name="connsiteX3" fmla="*/ 7520299 w 7829715"/>
              <a:gd name="connsiteY3" fmla="*/ 3195415 h 3813092"/>
              <a:gd name="connsiteX4" fmla="*/ 1982370 w 7829715"/>
              <a:gd name="connsiteY4" fmla="*/ 3504128 h 3813092"/>
              <a:gd name="connsiteX5" fmla="*/ 471226 w 7829715"/>
              <a:gd name="connsiteY5" fmla="*/ 461014 h 3813092"/>
              <a:gd name="connsiteX6" fmla="*/ 2334448 w 7829715"/>
              <a:gd name="connsiteY6" fmla="*/ 150584 h 3813092"/>
              <a:gd name="connsiteX7" fmla="*/ 3969893 w 7829715"/>
              <a:gd name="connsiteY7" fmla="*/ 357538 h 3813092"/>
              <a:gd name="connsiteX8" fmla="*/ 5398170 w 7829715"/>
              <a:gd name="connsiteY8" fmla="*/ 47108 h 3813092"/>
              <a:gd name="connsiteX9" fmla="*/ 5912364 w 7829715"/>
              <a:gd name="connsiteY9" fmla="*/ 193 h 381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29715" h="3813092">
                <a:moveTo>
                  <a:pt x="5912364" y="193"/>
                </a:moveTo>
                <a:cubicBezTo>
                  <a:pt x="6410298" y="-5241"/>
                  <a:pt x="7139696" y="101530"/>
                  <a:pt x="7488956" y="709616"/>
                </a:cubicBezTo>
                <a:cubicBezTo>
                  <a:pt x="7843609" y="1201451"/>
                  <a:pt x="7867439" y="1696937"/>
                  <a:pt x="7799385" y="2241584"/>
                </a:cubicBezTo>
                <a:cubicBezTo>
                  <a:pt x="7773624" y="2448108"/>
                  <a:pt x="7764178" y="2852783"/>
                  <a:pt x="7520299" y="3195415"/>
                </a:cubicBezTo>
                <a:cubicBezTo>
                  <a:pt x="6681538" y="4373589"/>
                  <a:pt x="1982370" y="3504128"/>
                  <a:pt x="1982370" y="3504128"/>
                </a:cubicBezTo>
                <a:cubicBezTo>
                  <a:pt x="1982370" y="3504128"/>
                  <a:pt x="-1164220" y="2510366"/>
                  <a:pt x="471226" y="461014"/>
                </a:cubicBezTo>
                <a:cubicBezTo>
                  <a:pt x="771780" y="47966"/>
                  <a:pt x="1677737" y="107434"/>
                  <a:pt x="2334448" y="150584"/>
                </a:cubicBezTo>
                <a:cubicBezTo>
                  <a:pt x="3124476" y="202323"/>
                  <a:pt x="3276901" y="395107"/>
                  <a:pt x="3969893" y="357538"/>
                </a:cubicBezTo>
                <a:cubicBezTo>
                  <a:pt x="4695088" y="318251"/>
                  <a:pt x="5398170" y="47108"/>
                  <a:pt x="5398170" y="47108"/>
                </a:cubicBezTo>
                <a:cubicBezTo>
                  <a:pt x="5398170" y="47108"/>
                  <a:pt x="5613604" y="3454"/>
                  <a:pt x="5912364" y="1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 b="0" i="0">
                <a:latin typeface="Trebuchet MS" panose="020B070302020209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447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26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393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F247F8-D6EE-48D3-8968-0867A6204820}"/>
              </a:ext>
            </a:extLst>
          </p:cNvPr>
          <p:cNvSpPr txBox="1"/>
          <p:nvPr userDrawn="1"/>
        </p:nvSpPr>
        <p:spPr>
          <a:xfrm rot="10800000" flipV="1">
            <a:off x="10306334" y="434935"/>
            <a:ext cx="1515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50" b="0" i="0" dirty="0">
                <a:solidFill>
                  <a:schemeClr val="bg1"/>
                </a:solidFill>
                <a:latin typeface="Poppins" panose="00000500000000000000" pitchFamily="2" charset="0"/>
                <a:ea typeface="Roboto Condensed" panose="02000000000000000000" pitchFamily="2" charset="0"/>
                <a:cs typeface="Poppins" panose="00000500000000000000" pitchFamily="2" charset="0"/>
              </a:rPr>
              <a:t>Page </a:t>
            </a:r>
            <a:fld id="{260E2A6B-A809-4840-BF14-8648BC0BDF87}" type="slidenum">
              <a:rPr lang="id-ID" sz="1600" b="0" i="0" smtClean="0">
                <a:solidFill>
                  <a:schemeClr val="bg1"/>
                </a:solidFill>
                <a:latin typeface="Poppins" panose="00000500000000000000" pitchFamily="2" charset="0"/>
                <a:ea typeface="Roboto Condensed" panose="02000000000000000000" pitchFamily="2" charset="0"/>
                <a:cs typeface="Poppins" panose="00000500000000000000" pitchFamily="2" charset="0"/>
              </a:rPr>
              <a:pPr algn="r"/>
              <a:t>‹nº›</a:t>
            </a:fld>
            <a:endParaRPr lang="id-ID" sz="6000" b="0" i="0" dirty="0">
              <a:solidFill>
                <a:schemeClr val="bg1"/>
              </a:solidFill>
              <a:latin typeface="Poppins" panose="00000500000000000000" pitchFamily="2" charset="0"/>
              <a:ea typeface="Roboto Condensed" panose="020000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769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913FC59-B41F-4C5D-96BB-5B667050E39F}"/>
              </a:ext>
            </a:extLst>
          </p:cNvPr>
          <p:cNvSpPr/>
          <p:nvPr userDrawn="1"/>
        </p:nvSpPr>
        <p:spPr>
          <a:xfrm>
            <a:off x="0" y="0"/>
            <a:ext cx="2353572" cy="6858000"/>
          </a:xfrm>
          <a:custGeom>
            <a:avLst/>
            <a:gdLst>
              <a:gd name="connsiteX0" fmla="*/ 0 w 3759892"/>
              <a:gd name="connsiteY0" fmla="*/ 0 h 10972800"/>
              <a:gd name="connsiteX1" fmla="*/ 3759892 w 3759892"/>
              <a:gd name="connsiteY1" fmla="*/ 0 h 10972800"/>
              <a:gd name="connsiteX2" fmla="*/ 3731427 w 3759892"/>
              <a:gd name="connsiteY2" fmla="*/ 29856 h 10972800"/>
              <a:gd name="connsiteX3" fmla="*/ 1623219 w 3759892"/>
              <a:gd name="connsiteY3" fmla="*/ 5486400 h 10972800"/>
              <a:gd name="connsiteX4" fmla="*/ 3731427 w 3759892"/>
              <a:gd name="connsiteY4" fmla="*/ 10942944 h 10972800"/>
              <a:gd name="connsiteX5" fmla="*/ 3759892 w 3759892"/>
              <a:gd name="connsiteY5" fmla="*/ 10972800 h 10972800"/>
              <a:gd name="connsiteX6" fmla="*/ 0 w 3759892"/>
              <a:gd name="connsiteY6" fmla="*/ 10972800 h 10972800"/>
              <a:gd name="connsiteX7" fmla="*/ 0 w 3759892"/>
              <a:gd name="connsiteY7" fmla="*/ 0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59892" h="10972800">
                <a:moveTo>
                  <a:pt x="0" y="0"/>
                </a:moveTo>
                <a:lnTo>
                  <a:pt x="3759892" y="0"/>
                </a:lnTo>
                <a:lnTo>
                  <a:pt x="3731427" y="29856"/>
                </a:lnTo>
                <a:cubicBezTo>
                  <a:pt x="2421561" y="1471029"/>
                  <a:pt x="1623219" y="3385483"/>
                  <a:pt x="1623219" y="5486400"/>
                </a:cubicBezTo>
                <a:cubicBezTo>
                  <a:pt x="1623219" y="7587317"/>
                  <a:pt x="2421561" y="9501771"/>
                  <a:pt x="3731427" y="10942944"/>
                </a:cubicBezTo>
                <a:lnTo>
                  <a:pt x="3759892" y="10972800"/>
                </a:lnTo>
                <a:lnTo>
                  <a:pt x="0" y="10972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 b="0" i="0" dirty="0">
              <a:latin typeface="Trebuchet MS" panose="020B070302020209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CF36AFD-D527-4A0C-BA9D-24EDE844C822}"/>
              </a:ext>
            </a:extLst>
          </p:cNvPr>
          <p:cNvSpPr/>
          <p:nvPr userDrawn="1"/>
        </p:nvSpPr>
        <p:spPr>
          <a:xfrm>
            <a:off x="9838430" y="0"/>
            <a:ext cx="2353571" cy="6858000"/>
          </a:xfrm>
          <a:custGeom>
            <a:avLst/>
            <a:gdLst>
              <a:gd name="connsiteX0" fmla="*/ 0 w 3759891"/>
              <a:gd name="connsiteY0" fmla="*/ 0 h 10972800"/>
              <a:gd name="connsiteX1" fmla="*/ 3759891 w 3759891"/>
              <a:gd name="connsiteY1" fmla="*/ 0 h 10972800"/>
              <a:gd name="connsiteX2" fmla="*/ 3759891 w 3759891"/>
              <a:gd name="connsiteY2" fmla="*/ 10972800 h 10972800"/>
              <a:gd name="connsiteX3" fmla="*/ 0 w 3759891"/>
              <a:gd name="connsiteY3" fmla="*/ 10972800 h 10972800"/>
              <a:gd name="connsiteX4" fmla="*/ 28465 w 3759891"/>
              <a:gd name="connsiteY4" fmla="*/ 10942944 h 10972800"/>
              <a:gd name="connsiteX5" fmla="*/ 2136673 w 3759891"/>
              <a:gd name="connsiteY5" fmla="*/ 5486400 h 10972800"/>
              <a:gd name="connsiteX6" fmla="*/ 28465 w 3759891"/>
              <a:gd name="connsiteY6" fmla="*/ 29856 h 10972800"/>
              <a:gd name="connsiteX7" fmla="*/ 0 w 3759891"/>
              <a:gd name="connsiteY7" fmla="*/ 0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59891" h="10972800">
                <a:moveTo>
                  <a:pt x="0" y="0"/>
                </a:moveTo>
                <a:lnTo>
                  <a:pt x="3759891" y="0"/>
                </a:lnTo>
                <a:lnTo>
                  <a:pt x="3759891" y="10972800"/>
                </a:lnTo>
                <a:lnTo>
                  <a:pt x="0" y="10972800"/>
                </a:lnTo>
                <a:lnTo>
                  <a:pt x="28465" y="10942944"/>
                </a:lnTo>
                <a:cubicBezTo>
                  <a:pt x="1338331" y="9501771"/>
                  <a:pt x="2136673" y="7587317"/>
                  <a:pt x="2136673" y="5486400"/>
                </a:cubicBezTo>
                <a:cubicBezTo>
                  <a:pt x="2136673" y="3385483"/>
                  <a:pt x="1338331" y="1471029"/>
                  <a:pt x="28465" y="2985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 b="0" i="0" dirty="0">
              <a:latin typeface="Trebuchet MS" panose="020B070302020209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C2D696B-6128-4C63-A56E-62F4B9C844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60017" y="0"/>
            <a:ext cx="8871968" cy="6858000"/>
          </a:xfrm>
          <a:custGeom>
            <a:avLst/>
            <a:gdLst>
              <a:gd name="connsiteX0" fmla="*/ 2601815 w 14173201"/>
              <a:gd name="connsiteY0" fmla="*/ 0 h 10972800"/>
              <a:gd name="connsiteX1" fmla="*/ 11571386 w 14173201"/>
              <a:gd name="connsiteY1" fmla="*/ 0 h 10972800"/>
              <a:gd name="connsiteX2" fmla="*/ 11594336 w 14173201"/>
              <a:gd name="connsiteY2" fmla="*/ 18035 h 10972800"/>
              <a:gd name="connsiteX3" fmla="*/ 14173201 w 14173201"/>
              <a:gd name="connsiteY3" fmla="*/ 5486400 h 10972800"/>
              <a:gd name="connsiteX4" fmla="*/ 11594336 w 14173201"/>
              <a:gd name="connsiteY4" fmla="*/ 10954765 h 10972800"/>
              <a:gd name="connsiteX5" fmla="*/ 11571386 w 14173201"/>
              <a:gd name="connsiteY5" fmla="*/ 10972800 h 10972800"/>
              <a:gd name="connsiteX6" fmla="*/ 2601815 w 14173201"/>
              <a:gd name="connsiteY6" fmla="*/ 10972800 h 10972800"/>
              <a:gd name="connsiteX7" fmla="*/ 2578865 w 14173201"/>
              <a:gd name="connsiteY7" fmla="*/ 10954765 h 10972800"/>
              <a:gd name="connsiteX8" fmla="*/ 0 w 14173201"/>
              <a:gd name="connsiteY8" fmla="*/ 5486400 h 10972800"/>
              <a:gd name="connsiteX9" fmla="*/ 2578865 w 14173201"/>
              <a:gd name="connsiteY9" fmla="*/ 18035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173201" h="10972800">
                <a:moveTo>
                  <a:pt x="2601815" y="0"/>
                </a:moveTo>
                <a:lnTo>
                  <a:pt x="11571386" y="0"/>
                </a:lnTo>
                <a:lnTo>
                  <a:pt x="11594336" y="18035"/>
                </a:lnTo>
                <a:cubicBezTo>
                  <a:pt x="13169314" y="1317822"/>
                  <a:pt x="14173201" y="3284876"/>
                  <a:pt x="14173201" y="5486400"/>
                </a:cubicBezTo>
                <a:cubicBezTo>
                  <a:pt x="14173201" y="7687925"/>
                  <a:pt x="13169314" y="9654978"/>
                  <a:pt x="11594336" y="10954765"/>
                </a:cubicBezTo>
                <a:lnTo>
                  <a:pt x="11571386" y="10972800"/>
                </a:lnTo>
                <a:lnTo>
                  <a:pt x="2601815" y="10972800"/>
                </a:lnTo>
                <a:lnTo>
                  <a:pt x="2578865" y="10954765"/>
                </a:lnTo>
                <a:cubicBezTo>
                  <a:pt x="1003887" y="9654978"/>
                  <a:pt x="0" y="7687925"/>
                  <a:pt x="0" y="5486400"/>
                </a:cubicBezTo>
                <a:cubicBezTo>
                  <a:pt x="0" y="3284876"/>
                  <a:pt x="1003887" y="1317822"/>
                  <a:pt x="2578865" y="1803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>
              <a:defRPr lang="id-ID" sz="1750" b="0" i="0">
                <a:solidFill>
                  <a:schemeClr val="bg1">
                    <a:lumMod val="7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pPr marL="0" lvl="0" indent="0" algn="ctr">
              <a:buNone/>
            </a:pP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740399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0837F3-BD8C-61B6-CB13-7898E5820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523CFE-26D0-1902-0DA5-D23CB4FE4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200509A-66F3-D599-09E0-B97796786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218EA-3877-4259-A1E2-04C1C0D9622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19456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86F931-2314-EA60-131A-4E7E0CAFE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061CFB5-F27F-CB56-3954-1C9498026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E1656DA-591D-87D0-E437-F4BEF1A3B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D5F15E4-61DE-719F-6BEC-E42B02B76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218EA-3877-4259-A1E2-04C1C0D9622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48158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E1B7F-2517-4A21-B8AA-37C1617BE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093A0-DA99-4A30-9D18-993559137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  <a:lvl2pPr>
              <a:defRPr b="0" i="0">
                <a:latin typeface="Trebuchet MS" panose="020B0703020202090204" pitchFamily="34" charset="0"/>
              </a:defRPr>
            </a:lvl2pPr>
            <a:lvl3pPr>
              <a:defRPr b="0" i="0">
                <a:latin typeface="Trebuchet MS" panose="020B0703020202090204" pitchFamily="34" charset="0"/>
              </a:defRPr>
            </a:lvl3pPr>
            <a:lvl4pPr>
              <a:defRPr b="0" i="0">
                <a:latin typeface="Trebuchet MS" panose="020B0703020202090204" pitchFamily="34" charset="0"/>
              </a:defRPr>
            </a:lvl4pPr>
            <a:lvl5pPr>
              <a:defRPr b="0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5A74F-69D1-4733-A2F6-C99D06CCA8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1E752-8E90-4533-A613-A7D9534DC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8877B-6D23-4C07-9756-FE18EC581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fld id="{E60C652A-D9B9-4D10-8D24-244A292E42F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810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BEA0E5-D285-7F8E-D97C-4CAF44BE5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6C3B71C-B8C1-13E5-C7AF-80CADE96B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57F7E6F-4031-2CF8-B76D-863C24D44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54C110-6B93-4102-8FE1-444050E342A7}" type="datetimeFigureOut">
              <a:rPr lang="pt-PT" smtClean="0"/>
              <a:t>21-07-2023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DD3951C-DE6E-B4B6-5DDD-7DB296A30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1F6667E-DF6A-BAFE-434D-8A95EB1B3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218EA-3877-4259-A1E2-04C1C0D9622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9128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1AD372-CF49-4715-A6B3-A500D5C8B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81AD8EA-90B9-2CFF-DA3A-1E2C89795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899B8419-FBD3-9BA4-6DCD-CC3520B8B3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4D9DA2C-7EEF-51E3-C70C-4515D94528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54C110-6B93-4102-8FE1-444050E342A7}" type="datetimeFigureOut">
              <a:rPr lang="pt-PT" smtClean="0"/>
              <a:t>21-07-2023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1B0394C-1A9E-3B74-8262-C91AC34B2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0F01969-338D-2640-7CF1-8C69B4D01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218EA-3877-4259-A1E2-04C1C0D9622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88946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BF0C7A-C0ED-81B1-9F96-15790D968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85495C1A-C19A-A2E8-09BB-6FFEA6502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8D2253C3-2AA7-D274-C9F9-D70A651CFF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524301FD-9400-8B18-5BA2-C097F2D74B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49C899AB-F690-D863-D9B6-3638A5422E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F21D0BD7-CF19-D924-3536-4650220B56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54C110-6B93-4102-8FE1-444050E342A7}" type="datetimeFigureOut">
              <a:rPr lang="pt-PT" smtClean="0"/>
              <a:t>21-07-2023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4D35EE70-496C-CBCA-6C3B-168415FEB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96B98733-CBB8-F59E-84CA-383830CA2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218EA-3877-4259-A1E2-04C1C0D9622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02787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40CCC4-3790-062F-15C0-26EA8CB61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FE061DEA-C48F-EF10-60F6-4B812ED760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54C110-6B93-4102-8FE1-444050E342A7}" type="datetimeFigureOut">
              <a:rPr lang="pt-PT" smtClean="0"/>
              <a:t>21-07-2023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8F8CA76E-D42B-5ADA-BF09-266B28288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PT" dirty="0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3D346070-6766-298D-DE48-F11B04DAC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218EA-3877-4259-A1E2-04C1C0D9622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092590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16AA3337-EE0D-7A60-1CD8-DCA898DEA1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54C110-6B93-4102-8FE1-444050E342A7}" type="datetimeFigureOut">
              <a:rPr lang="pt-PT" smtClean="0"/>
              <a:t>21-07-2023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3AF1AA85-01D4-A3FE-FBC3-D7D0D3CA0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105E965B-038D-E635-98B5-87D1EA49E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218EA-3877-4259-A1E2-04C1C0D9622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671646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81ADAD-BD59-4D78-2AB1-B6C82B65D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87D937E-BCFC-3E13-7734-8042D68B5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84ED6441-243A-1931-C1CC-11D897D0F9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E9BEFDB-AD6D-EB3F-BC8F-A6C5BD634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54C110-6B93-4102-8FE1-444050E342A7}" type="datetimeFigureOut">
              <a:rPr lang="pt-PT" smtClean="0"/>
              <a:t>21-07-2023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0074386-1438-A08C-4918-38D127968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F2BD85EA-B559-ED2D-8628-17D8F9889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218EA-3877-4259-A1E2-04C1C0D9622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56009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CBDC7B-A81D-5A98-78E8-99797C8F1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DEDCD298-DB46-8E7A-38FB-A824E27C69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CF58CD03-EE5A-87AA-2B37-E039E4C30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17D70A8E-C15C-F7E8-F906-522E36268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54C110-6B93-4102-8FE1-444050E342A7}" type="datetimeFigureOut">
              <a:rPr lang="pt-PT" smtClean="0"/>
              <a:t>21-07-2023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806C631-21F9-1643-B575-B5249B712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E1F1A2AD-6082-5042-0157-9BAC925A9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218EA-3877-4259-A1E2-04C1C0D9622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56150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812E3-0875-3D01-7AD1-10495F420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BF05D813-B121-812E-7ABB-5A6CEB55A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5AB7237-453D-513F-E6F6-5F17748306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54C110-6B93-4102-8FE1-444050E342A7}" type="datetimeFigureOut">
              <a:rPr lang="pt-PT" smtClean="0"/>
              <a:t>21-07-2023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DF76CC0-083A-C9B3-37E8-9FD2C9A9D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B5F3657-47A8-D5B2-2B46-3B5BB9203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218EA-3877-4259-A1E2-04C1C0D9622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56461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610F1A-1810-62A5-E666-190234B700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F1248E6-BE9E-743A-C79A-5F87C5B528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9542D5F-E351-1157-C454-8F1AADE0E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54C110-6B93-4102-8FE1-444050E342A7}" type="datetimeFigureOut">
              <a:rPr lang="pt-PT" smtClean="0"/>
              <a:t>21-07-2023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CEFC0CE-F4A1-2F08-F10E-E9FE34C76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844448B-4B15-C4FD-7106-9B338893F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218EA-3877-4259-A1E2-04C1C0D9622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43051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01AB2-EC0D-41C2-A0B5-1E0CB855F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D1C894-4550-400D-97DF-4C3BD573D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Trebuchet MS" panose="020B070302020209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721FA-A374-48C2-B58D-3DE6D29B3F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F4EBC-9C67-4B87-907D-3D3DEAF91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1B761-4BB6-48A7-89AC-00637BEC5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fld id="{E60C652A-D9B9-4D10-8D24-244A292E42F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359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74A89-B27A-403C-9BEF-8C4A15D6A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707D6-93A2-4332-AD0C-AE2BC282F1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  <a:lvl2pPr>
              <a:defRPr b="0" i="0">
                <a:latin typeface="Trebuchet MS" panose="020B0703020202090204" pitchFamily="34" charset="0"/>
              </a:defRPr>
            </a:lvl2pPr>
            <a:lvl3pPr>
              <a:defRPr b="0" i="0">
                <a:latin typeface="Trebuchet MS" panose="020B0703020202090204" pitchFamily="34" charset="0"/>
              </a:defRPr>
            </a:lvl3pPr>
            <a:lvl4pPr>
              <a:defRPr b="0" i="0">
                <a:latin typeface="Trebuchet MS" panose="020B0703020202090204" pitchFamily="34" charset="0"/>
              </a:defRPr>
            </a:lvl4pPr>
            <a:lvl5pPr>
              <a:defRPr b="0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44430E-25BD-4917-BCED-ACEC8AFA83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  <a:lvl2pPr>
              <a:defRPr b="0" i="0">
                <a:latin typeface="Trebuchet MS" panose="020B0703020202090204" pitchFamily="34" charset="0"/>
              </a:defRPr>
            </a:lvl2pPr>
            <a:lvl3pPr>
              <a:defRPr b="0" i="0">
                <a:latin typeface="Trebuchet MS" panose="020B0703020202090204" pitchFamily="34" charset="0"/>
              </a:defRPr>
            </a:lvl3pPr>
            <a:lvl4pPr>
              <a:defRPr b="0" i="0">
                <a:latin typeface="Trebuchet MS" panose="020B0703020202090204" pitchFamily="34" charset="0"/>
              </a:defRPr>
            </a:lvl4pPr>
            <a:lvl5pPr>
              <a:defRPr b="0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1FF98-56A9-4C55-98A1-07AD8DF4BF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7DE52B-6C95-4C83-AEED-05DB6399D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CD0EA-C7A7-4D62-9FED-70AF5867F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fld id="{E60C652A-D9B9-4D10-8D24-244A292E42F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447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4CBFD-EA4F-49D9-8602-AF772A212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41B20-F07B-44AB-B1DD-4F2AF6F02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Trebuchet MS" panose="020B070302020209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70360-EFF0-4C47-9408-935C6042B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  <a:lvl2pPr>
              <a:defRPr b="0" i="0">
                <a:latin typeface="Trebuchet MS" panose="020B0703020202090204" pitchFamily="34" charset="0"/>
              </a:defRPr>
            </a:lvl2pPr>
            <a:lvl3pPr>
              <a:defRPr b="0" i="0">
                <a:latin typeface="Trebuchet MS" panose="020B0703020202090204" pitchFamily="34" charset="0"/>
              </a:defRPr>
            </a:lvl3pPr>
            <a:lvl4pPr>
              <a:defRPr b="0" i="0">
                <a:latin typeface="Trebuchet MS" panose="020B0703020202090204" pitchFamily="34" charset="0"/>
              </a:defRPr>
            </a:lvl4pPr>
            <a:lvl5pPr>
              <a:defRPr b="0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B19374-6B79-476D-8417-20FE9F0548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Trebuchet MS" panose="020B070302020209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082F93-CA55-4FC4-ADA1-F4C44B504B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  <a:lvl2pPr>
              <a:defRPr b="0" i="0">
                <a:latin typeface="Trebuchet MS" panose="020B0703020202090204" pitchFamily="34" charset="0"/>
              </a:defRPr>
            </a:lvl2pPr>
            <a:lvl3pPr>
              <a:defRPr b="0" i="0">
                <a:latin typeface="Trebuchet MS" panose="020B0703020202090204" pitchFamily="34" charset="0"/>
              </a:defRPr>
            </a:lvl3pPr>
            <a:lvl4pPr>
              <a:defRPr b="0" i="0">
                <a:latin typeface="Trebuchet MS" panose="020B0703020202090204" pitchFamily="34" charset="0"/>
              </a:defRPr>
            </a:lvl4pPr>
            <a:lvl5pPr>
              <a:defRPr b="0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F5CB5A-D056-4A18-B2BF-019E31A3BB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8E9D66-878B-41F8-BD2C-2FB6EBAAF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DB81AB-7407-409C-8A17-E1F8354C4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fld id="{E60C652A-D9B9-4D10-8D24-244A292E42F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60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34584-524B-47C5-B6F1-1BE96E3DF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22702B-6B6C-46CB-B949-9D943A3860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55DE9E-CC16-4CD5-996A-B7C17CAC4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254ADE-81D8-49D5-AEAB-93D24D8F8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fld id="{E60C652A-D9B9-4D10-8D24-244A292E42F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624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E0667A-7590-4ECA-B5BF-FFF305F1F2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4B08B3-23C4-4B74-9B74-72DF648C0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8FD8E-29FF-4AB7-ADFC-227FAD939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fld id="{E60C652A-D9B9-4D10-8D24-244A292E42F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001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827E8-AF6A-46A6-A34B-3C28420D5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77AC8-F669-4945-91C4-8BDA19589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Trebuchet MS" panose="020B0703020202090204" pitchFamily="34" charset="0"/>
              </a:defRPr>
            </a:lvl1pPr>
            <a:lvl2pPr>
              <a:defRPr sz="2800" b="0" i="0">
                <a:latin typeface="Trebuchet MS" panose="020B0703020202090204" pitchFamily="34" charset="0"/>
              </a:defRPr>
            </a:lvl2pPr>
            <a:lvl3pPr>
              <a:defRPr sz="2400" b="0" i="0">
                <a:latin typeface="Trebuchet MS" panose="020B0703020202090204" pitchFamily="34" charset="0"/>
              </a:defRPr>
            </a:lvl3pPr>
            <a:lvl4pPr>
              <a:defRPr sz="2000" b="0" i="0">
                <a:latin typeface="Trebuchet MS" panose="020B0703020202090204" pitchFamily="34" charset="0"/>
              </a:defRPr>
            </a:lvl4pPr>
            <a:lvl5pPr>
              <a:defRPr sz="2000" b="0" i="0">
                <a:latin typeface="Trebuchet MS" panose="020B070302020209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3465FB-F148-4DC7-86DE-5F1B8F8896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Trebuchet MS" panose="020B070302020209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C6E6D6-B734-49AE-972D-895B3147E6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3A6703-2649-4C50-AA2D-A8EFBDDC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6F48E-9557-44CE-83E8-F8857B3A5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fld id="{E60C652A-D9B9-4D10-8D24-244A292E42F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69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C8C0D-B903-430A-AEA1-2E5FF1BAE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322AB2-2BC3-4C65-B548-B4BCA8C5A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Trebuchet MS" panose="020B070302020209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79BA0F-2865-4CCB-92C4-94568EE71F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Trebuchet MS" panose="020B070302020209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7E6B65-2BA4-4C27-8F45-2EED6A06C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9969E-456E-475C-B105-BC1A5DC68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A16AF-FD8B-4C7B-A985-B30BB88AA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</a:lstStyle>
          <a:p>
            <a:fld id="{E60C652A-D9B9-4D10-8D24-244A292E42F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068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82F5A4F-8596-48FC-BDBF-B7A927498FD4}"/>
              </a:ext>
            </a:extLst>
          </p:cNvPr>
          <p:cNvSpPr txBox="1"/>
          <p:nvPr userDrawn="1"/>
        </p:nvSpPr>
        <p:spPr>
          <a:xfrm rot="10800000" flipV="1">
            <a:off x="10278625" y="379517"/>
            <a:ext cx="1515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50" b="0" i="0" dirty="0">
                <a:solidFill>
                  <a:schemeClr val="bg1">
                    <a:lumMod val="85000"/>
                  </a:schemeClr>
                </a:solidFill>
                <a:latin typeface="Poppins" panose="00000500000000000000" pitchFamily="2" charset="0"/>
                <a:ea typeface="Roboto Condensed" panose="02000000000000000000" pitchFamily="2" charset="0"/>
                <a:cs typeface="Poppins" panose="00000500000000000000" pitchFamily="2" charset="0"/>
              </a:rPr>
              <a:t>Page </a:t>
            </a:r>
            <a:fld id="{260E2A6B-A809-4840-BF14-8648BC0BDF87}" type="slidenum">
              <a:rPr lang="id-ID" sz="16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ea typeface="Roboto Condensed" panose="02000000000000000000" pitchFamily="2" charset="0"/>
                <a:cs typeface="Poppins" panose="00000500000000000000" pitchFamily="2" charset="0"/>
              </a:rPr>
              <a:pPr algn="r"/>
              <a:t>‹nº›</a:t>
            </a:fld>
            <a:endParaRPr lang="id-ID" sz="6000" b="0" i="0" dirty="0">
              <a:solidFill>
                <a:schemeClr val="tx1">
                  <a:lumMod val="50000"/>
                  <a:lumOff val="50000"/>
                </a:schemeClr>
              </a:solidFill>
              <a:latin typeface="Poppins" panose="00000500000000000000" pitchFamily="2" charset="0"/>
              <a:ea typeface="Roboto Condensed" panose="020000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28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6" r:id="rId13"/>
    <p:sldLayoutId id="2147483706" r:id="rId14"/>
    <p:sldLayoutId id="2147483707" r:id="rId15"/>
    <p:sldLayoutId id="2147483712" r:id="rId16"/>
    <p:sldLayoutId id="2147483718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Light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C022A26D-851A-A8C0-234D-F0A9C5274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dirty="0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DE624DBE-F807-6BB6-A025-59C7A8834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8117FE6-98D8-5C4A-F839-67A2D08AA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218EA-3877-4259-A1E2-04C1C0D9622B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62942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8.wmv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4.png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video" Target="../media/media9.wmv"/><Relationship Id="rId11" Type="http://schemas.openxmlformats.org/officeDocument/2006/relationships/image" Target="../media/image13.png"/><Relationship Id="rId5" Type="http://schemas.microsoft.com/office/2007/relationships/media" Target="../media/media9.wmv"/><Relationship Id="rId10" Type="http://schemas.openxmlformats.org/officeDocument/2006/relationships/image" Target="../media/image4.png"/><Relationship Id="rId4" Type="http://schemas.openxmlformats.org/officeDocument/2006/relationships/video" Target="../media/media8.wmv"/><Relationship Id="rId9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7.png"/><Relationship Id="rId3" Type="http://schemas.microsoft.com/office/2007/relationships/media" Target="../media/media11.wmv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6.png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6" Type="http://schemas.openxmlformats.org/officeDocument/2006/relationships/video" Target="../media/media12.wmv"/><Relationship Id="rId11" Type="http://schemas.openxmlformats.org/officeDocument/2006/relationships/image" Target="../media/image15.png"/><Relationship Id="rId5" Type="http://schemas.microsoft.com/office/2007/relationships/media" Target="../media/media12.wmv"/><Relationship Id="rId10" Type="http://schemas.openxmlformats.org/officeDocument/2006/relationships/image" Target="../media/image4.png"/><Relationship Id="rId4" Type="http://schemas.openxmlformats.org/officeDocument/2006/relationships/video" Target="../media/media11.wmv"/><Relationship Id="rId9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0.png"/><Relationship Id="rId3" Type="http://schemas.microsoft.com/office/2007/relationships/media" Target="../media/media14.wmv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9.png"/><Relationship Id="rId2" Type="http://schemas.openxmlformats.org/officeDocument/2006/relationships/video" Target="../media/media13.wmv"/><Relationship Id="rId1" Type="http://schemas.microsoft.com/office/2007/relationships/media" Target="../media/media13.wmv"/><Relationship Id="rId6" Type="http://schemas.openxmlformats.org/officeDocument/2006/relationships/video" Target="../media/media15.wmv"/><Relationship Id="rId11" Type="http://schemas.openxmlformats.org/officeDocument/2006/relationships/image" Target="../media/image18.png"/><Relationship Id="rId5" Type="http://schemas.microsoft.com/office/2007/relationships/media" Target="../media/media15.wmv"/><Relationship Id="rId10" Type="http://schemas.openxmlformats.org/officeDocument/2006/relationships/image" Target="../media/image4.png"/><Relationship Id="rId4" Type="http://schemas.openxmlformats.org/officeDocument/2006/relationships/video" Target="../media/media14.wmv"/><Relationship Id="rId9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wmv"/><Relationship Id="rId7" Type="http://schemas.openxmlformats.org/officeDocument/2006/relationships/image" Target="../media/image2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wmv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.wmv"/><Relationship Id="rId7" Type="http://schemas.openxmlformats.org/officeDocument/2006/relationships/image" Target="../media/image2.jpe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4.wmv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7C0DD27-0604-453F-AFF4-32D42896BDEB}"/>
              </a:ext>
            </a:extLst>
          </p:cNvPr>
          <p:cNvSpPr/>
          <p:nvPr/>
        </p:nvSpPr>
        <p:spPr>
          <a:xfrm>
            <a:off x="3971487" y="1878572"/>
            <a:ext cx="439896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>
                <a:solidFill>
                  <a:schemeClr val="bg1">
                    <a:alpha val="15000"/>
                  </a:schemeClr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</a:rPr>
              <a:t>2021 </a:t>
            </a:r>
            <a:endParaRPr lang="en-US" sz="13800" b="1" dirty="0">
              <a:solidFill>
                <a:schemeClr val="bg1">
                  <a:alpha val="1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752003-AFE5-4D74-9F31-7ED08CC184BD}"/>
              </a:ext>
            </a:extLst>
          </p:cNvPr>
          <p:cNvSpPr txBox="1"/>
          <p:nvPr/>
        </p:nvSpPr>
        <p:spPr>
          <a:xfrm>
            <a:off x="403762" y="2173250"/>
            <a:ext cx="8328255" cy="1415772"/>
          </a:xfrm>
          <a:prstGeom prst="rect">
            <a:avLst/>
          </a:prstGeom>
          <a:noFill/>
          <a:effectLst>
            <a:outerShdw blurRad="482600" dist="38100" dir="5400000" algn="t" rotWithShape="0">
              <a:prstClr val="black">
                <a:alpha val="2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PT" sz="6600" b="1" spc="300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ea typeface="Liberation Sans" panose="020B0604020202020204" pitchFamily="34" charset="0"/>
                <a:cs typeface="Poppins" panose="00000500000000000000" pitchFamily="2" charset="0"/>
              </a:rPr>
              <a:t>Cenário 1</a:t>
            </a:r>
          </a:p>
          <a:p>
            <a:pPr algn="just"/>
            <a:r>
              <a:rPr lang="pt-PT" sz="2000" spc="300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ea typeface="Liberation Sans" panose="020B0604020202020204" pitchFamily="34" charset="0"/>
                <a:cs typeface="Poppins" panose="00000500000000000000" pitchFamily="2" charset="0"/>
              </a:rPr>
              <a:t>Guião Aprendizagem: Análise Vídeos Aulas 3 e 4</a:t>
            </a:r>
            <a:endParaRPr lang="en-US" sz="2000" b="1" spc="300" dirty="0">
              <a:solidFill>
                <a:schemeClr val="accent1">
                  <a:lumMod val="50000"/>
                </a:schemeClr>
              </a:solidFill>
              <a:latin typeface="Poppins" panose="00000500000000000000" pitchFamily="2" charset="0"/>
              <a:ea typeface="Liberation Sans" panose="020B0604020202020204" pitchFamily="34" charset="0"/>
              <a:cs typeface="Poppins" panose="00000500000000000000" pitchFamily="2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76E1E81D-B1D7-FD44-9069-681929BDEF23}"/>
              </a:ext>
            </a:extLst>
          </p:cNvPr>
          <p:cNvSpPr/>
          <p:nvPr/>
        </p:nvSpPr>
        <p:spPr>
          <a:xfrm>
            <a:off x="659000" y="6400178"/>
            <a:ext cx="131022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This project has received funding from the European Union’s Horizon 2020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research and innovation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programme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under grant agreement No 101006468.</a:t>
            </a:r>
            <a:endParaRPr kumimoji="0" lang="pt-PT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5" name="Título 1">
            <a:extLst>
              <a:ext uri="{FF2B5EF4-FFF2-40B4-BE49-F238E27FC236}">
                <a16:creationId xmlns:a16="http://schemas.microsoft.com/office/drawing/2014/main" id="{1DE5ABCA-0958-6A46-9F95-312E2A032D29}"/>
              </a:ext>
            </a:extLst>
          </p:cNvPr>
          <p:cNvSpPr txBox="1">
            <a:spLocks/>
          </p:cNvSpPr>
          <p:nvPr/>
        </p:nvSpPr>
        <p:spPr>
          <a:xfrm>
            <a:off x="451018" y="4035688"/>
            <a:ext cx="5943643" cy="1871103"/>
          </a:xfrm>
          <a:prstGeom prst="flowChartDelay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egoe UI Ligh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GB" sz="1600" b="1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PAFSE: Partnerships for Science Education</a:t>
            </a:r>
            <a:br>
              <a:rPr lang="en-GB" sz="1400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br>
              <a:rPr lang="en-GB" sz="1400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1200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Project approved under </a:t>
            </a:r>
            <a:r>
              <a:rPr lang="en-US" sz="1200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Horizon 2020</a:t>
            </a:r>
            <a:r>
              <a:rPr lang="el-GR" sz="1200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en-US" sz="1200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Science with and for Society</a:t>
            </a:r>
            <a:br>
              <a:rPr lang="el-GR" sz="1200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1200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Call: H2020-SwafS-2018-2020</a:t>
            </a:r>
            <a:br>
              <a:rPr lang="en-US" sz="1200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1200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Topic: Open schooling and collaboration on science education</a:t>
            </a:r>
            <a:br>
              <a:rPr lang="en-US" sz="1200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US" sz="1200" dirty="0">
              <a:solidFill>
                <a:schemeClr val="bg1"/>
              </a:solidFill>
              <a:latin typeface="Calibri Light" panose="020F03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1" name="Imagem 20" descr="Uma imagem com texto&#10;&#10;Descrição gerada automaticamente">
            <a:extLst>
              <a:ext uri="{FF2B5EF4-FFF2-40B4-BE49-F238E27FC236}">
                <a16:creationId xmlns:a16="http://schemas.microsoft.com/office/drawing/2014/main" id="{F376BC46-CE7D-5047-8603-1F6FB7191B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3" b="29828"/>
          <a:stretch/>
        </p:blipFill>
        <p:spPr>
          <a:xfrm>
            <a:off x="189247" y="213567"/>
            <a:ext cx="2246029" cy="628651"/>
          </a:xfrm>
          <a:prstGeom prst="rect">
            <a:avLst/>
          </a:prstGeom>
        </p:spPr>
      </p:pic>
      <p:pic>
        <p:nvPicPr>
          <p:cNvPr id="23" name="Picture 2" descr="The European Union | OSCE">
            <a:extLst>
              <a:ext uri="{FF2B5EF4-FFF2-40B4-BE49-F238E27FC236}">
                <a16:creationId xmlns:a16="http://schemas.microsoft.com/office/drawing/2014/main" id="{BE7E2E71-5E65-9B41-9909-998F4093A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7" y="6550991"/>
            <a:ext cx="523543" cy="2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77C7800-7F15-4B44-91BE-D6F64FB9F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7281949" y="1125018"/>
            <a:ext cx="4785351" cy="5599545"/>
          </a:xfrm>
          <a:prstGeom prst="rect">
            <a:avLst/>
          </a:prstGeom>
        </p:spPr>
      </p:pic>
      <p:sp>
        <p:nvSpPr>
          <p:cNvPr id="26" name="Rectangle 27">
            <a:extLst>
              <a:ext uri="{FF2B5EF4-FFF2-40B4-BE49-F238E27FC236}">
                <a16:creationId xmlns:a16="http://schemas.microsoft.com/office/drawing/2014/main" id="{D6A0A9E9-3FDF-0644-AB0A-2D4855D311D7}"/>
              </a:ext>
            </a:extLst>
          </p:cNvPr>
          <p:cNvSpPr/>
          <p:nvPr/>
        </p:nvSpPr>
        <p:spPr>
          <a:xfrm>
            <a:off x="10611415" y="213566"/>
            <a:ext cx="967875" cy="628651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3858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m texto&#10;&#10;Descrição gerada automaticamente">
            <a:extLst>
              <a:ext uri="{FF2B5EF4-FFF2-40B4-BE49-F238E27FC236}">
                <a16:creationId xmlns:a16="http://schemas.microsoft.com/office/drawing/2014/main" id="{95E33AB0-1420-6B41-BA3E-3FEEDDB96D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3" b="29828"/>
          <a:stretch/>
        </p:blipFill>
        <p:spPr>
          <a:xfrm>
            <a:off x="234695" y="275325"/>
            <a:ext cx="1694320" cy="474230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76E1E81D-B1D7-FD44-9069-681929BDEF23}"/>
              </a:ext>
            </a:extLst>
          </p:cNvPr>
          <p:cNvSpPr/>
          <p:nvPr/>
        </p:nvSpPr>
        <p:spPr>
          <a:xfrm>
            <a:off x="659000" y="6400178"/>
            <a:ext cx="131022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This project has received funding from the European Union’s Horizon 2020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research and innovation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programme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under grant agreement No 101006468.</a:t>
            </a:r>
            <a:endParaRPr kumimoji="0" lang="pt-PT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8" name="Picture 2" descr="The European Union | OSCE">
            <a:extLst>
              <a:ext uri="{FF2B5EF4-FFF2-40B4-BE49-F238E27FC236}">
                <a16:creationId xmlns:a16="http://schemas.microsoft.com/office/drawing/2014/main" id="{BE7E2E71-5E65-9B41-9909-998F4093A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7" y="6550991"/>
            <a:ext cx="523543" cy="2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7">
            <a:extLst>
              <a:ext uri="{FF2B5EF4-FFF2-40B4-BE49-F238E27FC236}">
                <a16:creationId xmlns:a16="http://schemas.microsoft.com/office/drawing/2014/main" id="{981A11E6-E524-1B46-ABC6-628483E205E1}"/>
              </a:ext>
            </a:extLst>
          </p:cNvPr>
          <p:cNvSpPr/>
          <p:nvPr/>
        </p:nvSpPr>
        <p:spPr>
          <a:xfrm>
            <a:off x="10531342" y="380475"/>
            <a:ext cx="529232" cy="369080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87083429-4E57-7515-6CBA-8219DC99C111}"/>
              </a:ext>
            </a:extLst>
          </p:cNvPr>
          <p:cNvSpPr txBox="1"/>
          <p:nvPr/>
        </p:nvSpPr>
        <p:spPr>
          <a:xfrm>
            <a:off x="0" y="674273"/>
            <a:ext cx="107552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Explicação Fenómenos dos Vídeos Aula 3 :</a:t>
            </a:r>
            <a:r>
              <a:rPr lang="pt-PT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PT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Situação Tossir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FC6B74E-8B11-2EC2-50B9-AEF699FED7F2}"/>
              </a:ext>
            </a:extLst>
          </p:cNvPr>
          <p:cNvSpPr txBox="1"/>
          <p:nvPr/>
        </p:nvSpPr>
        <p:spPr>
          <a:xfrm>
            <a:off x="189247" y="1247782"/>
            <a:ext cx="6761881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Na situação de tossir, 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todos os fenómenos mencionados para a situação de falar e espirrar, ocorreram de forma semelhante</a:t>
            </a: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, tal como é possível observar no vídeo à direita. </a:t>
            </a:r>
          </a:p>
          <a:p>
            <a:pPr algn="just">
              <a:buSzPts val="1440"/>
            </a:pPr>
            <a:endParaRPr lang="pt-PT" sz="17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 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grande diferença reside na quantidade de partículas que foi emitida nas 3 situações</a:t>
            </a: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, e ao resultado prático que essa alteração levou.</a:t>
            </a:r>
          </a:p>
          <a:p>
            <a:pPr algn="just">
              <a:buSzPts val="1440"/>
            </a:pPr>
            <a:endParaRPr lang="pt-PT" sz="17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Nesta situação foram emitidas ainda menos partículas que nas 2 situações anteriores (emissão das partículas em 0,5 segundos como no caso de espirrar), e como tal, o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risco de infeção dos ocupantes diminuiu nesta situação quando comparada com as 2 anteriores</a:t>
            </a: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, ainda que, novamente, todos os ocupantes tenham sido expostos a um número residual de partículas.</a:t>
            </a: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endParaRPr lang="pt-PT" sz="17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Tanto nesta situação, como nas anteriores, observou-se sempre uma 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acumulação de partículas na zona do extrator</a:t>
            </a: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Algo que deve aludir para o facto de estes equipamentos terem de ser inspecionados periodicamente sob consequência de constituírem, ao fim de algum tempo, num potenciador de infeção dos ocupantes.</a:t>
            </a: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endParaRPr lang="pt-PT" sz="17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cxnSp>
        <p:nvCxnSpPr>
          <p:cNvPr id="9" name="Conexão reta 8">
            <a:extLst>
              <a:ext uri="{FF2B5EF4-FFF2-40B4-BE49-F238E27FC236}">
                <a16:creationId xmlns:a16="http://schemas.microsoft.com/office/drawing/2014/main" id="{03E05A92-DA80-25E3-B90A-E82E34CA5BB5}"/>
              </a:ext>
            </a:extLst>
          </p:cNvPr>
          <p:cNvCxnSpPr>
            <a:cxnSpLocks/>
          </p:cNvCxnSpPr>
          <p:nvPr/>
        </p:nvCxnSpPr>
        <p:spPr>
          <a:xfrm>
            <a:off x="7127764" y="1421778"/>
            <a:ext cx="0" cy="497840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Imagem 3" descr="Uma imagem com texto, captura de ecrã, diagrama, design&#10;&#10;Descrição gerada automaticamente">
            <a:extLst>
              <a:ext uri="{FF2B5EF4-FFF2-40B4-BE49-F238E27FC236}">
                <a16:creationId xmlns:a16="http://schemas.microsoft.com/office/drawing/2014/main" id="{A0C9C21B-B07D-AD10-087A-304ABACAD1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1200" y="4258800"/>
            <a:ext cx="3366629" cy="2394000"/>
          </a:xfrm>
          <a:prstGeom prst="rect">
            <a:avLst/>
          </a:prstGeom>
        </p:spPr>
      </p:pic>
      <p:pic>
        <p:nvPicPr>
          <p:cNvPr id="6" name="TossirAllSim">
            <a:hlinkClick r:id="" action="ppaction://media"/>
            <a:extLst>
              <a:ext uri="{FF2B5EF4-FFF2-40B4-BE49-F238E27FC236}">
                <a16:creationId xmlns:a16="http://schemas.microsoft.com/office/drawing/2014/main" id="{CE0F59B9-5DEE-33F7-A688-7D43C9045A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04400" y="1497600"/>
            <a:ext cx="4697600" cy="26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1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m texto&#10;&#10;Descrição gerada automaticamente">
            <a:extLst>
              <a:ext uri="{FF2B5EF4-FFF2-40B4-BE49-F238E27FC236}">
                <a16:creationId xmlns:a16="http://schemas.microsoft.com/office/drawing/2014/main" id="{95E33AB0-1420-6B41-BA3E-3FEEDDB96D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3" b="29828"/>
          <a:stretch/>
        </p:blipFill>
        <p:spPr>
          <a:xfrm>
            <a:off x="234695" y="275325"/>
            <a:ext cx="1694320" cy="474230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76E1E81D-B1D7-FD44-9069-681929BDEF23}"/>
              </a:ext>
            </a:extLst>
          </p:cNvPr>
          <p:cNvSpPr/>
          <p:nvPr/>
        </p:nvSpPr>
        <p:spPr>
          <a:xfrm>
            <a:off x="659000" y="6400178"/>
            <a:ext cx="131022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This project has received funding from the European Union’s Horizon 2020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research and innovation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programme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under grant agreement No 101006468.</a:t>
            </a:r>
            <a:endParaRPr kumimoji="0" lang="pt-PT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8" name="Picture 2" descr="The European Union | OSCE">
            <a:extLst>
              <a:ext uri="{FF2B5EF4-FFF2-40B4-BE49-F238E27FC236}">
                <a16:creationId xmlns:a16="http://schemas.microsoft.com/office/drawing/2014/main" id="{BE7E2E71-5E65-9B41-9909-998F4093A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7" y="6550991"/>
            <a:ext cx="523543" cy="2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7">
            <a:extLst>
              <a:ext uri="{FF2B5EF4-FFF2-40B4-BE49-F238E27FC236}">
                <a16:creationId xmlns:a16="http://schemas.microsoft.com/office/drawing/2014/main" id="{981A11E6-E524-1B46-ABC6-628483E205E1}"/>
              </a:ext>
            </a:extLst>
          </p:cNvPr>
          <p:cNvSpPr/>
          <p:nvPr/>
        </p:nvSpPr>
        <p:spPr>
          <a:xfrm>
            <a:off x="10531342" y="380475"/>
            <a:ext cx="529232" cy="369080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87083429-4E57-7515-6CBA-8219DC99C111}"/>
              </a:ext>
            </a:extLst>
          </p:cNvPr>
          <p:cNvSpPr txBox="1"/>
          <p:nvPr/>
        </p:nvSpPr>
        <p:spPr>
          <a:xfrm>
            <a:off x="74947" y="818822"/>
            <a:ext cx="121170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Explicação Fenómenos dos Vídeos Aula 3 : </a:t>
            </a:r>
            <a:r>
              <a:rPr lang="pt-PT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Situação Falar Sem Ventilação</a:t>
            </a:r>
            <a:endParaRPr lang="en-US" sz="2200" b="1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FC6B74E-8B11-2EC2-50B9-AEF699FED7F2}"/>
              </a:ext>
            </a:extLst>
          </p:cNvPr>
          <p:cNvSpPr txBox="1"/>
          <p:nvPr/>
        </p:nvSpPr>
        <p:spPr>
          <a:xfrm>
            <a:off x="189247" y="1445453"/>
            <a:ext cx="667808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Em comparação com as 3 situações anteriores, 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este foi o caso em que se observou maiores diferenças</a:t>
            </a: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.</a:t>
            </a:r>
          </a:p>
          <a:p>
            <a:pPr algn="just">
              <a:buSzPts val="1440"/>
            </a:pPr>
            <a:endParaRPr lang="pt-PT" sz="17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Comparando este caso, diretamente com o mesmo regime de respiração, com ventilação, 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verificou-se que a trajetória seguida pelas partículas (o tal “L”) foi semelhante</a:t>
            </a: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.</a:t>
            </a:r>
          </a:p>
          <a:p>
            <a:pPr algn="just">
              <a:buSzPts val="1440"/>
            </a:pPr>
            <a:endParaRPr lang="pt-PT" sz="17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 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grande diferença reside no facto de neste caso, as partículas não são removidas da sala</a:t>
            </a: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, e como tal, 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o risco de infeção para os ocupantes é substancialmente maior</a:t>
            </a: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, como se verifica no vídeo à direita.</a:t>
            </a:r>
          </a:p>
          <a:p>
            <a:pPr algn="just">
              <a:buSzPts val="1440"/>
            </a:pPr>
            <a:endParaRPr lang="pt-PT" sz="17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cxnSp>
        <p:nvCxnSpPr>
          <p:cNvPr id="9" name="Conexão reta 8">
            <a:extLst>
              <a:ext uri="{FF2B5EF4-FFF2-40B4-BE49-F238E27FC236}">
                <a16:creationId xmlns:a16="http://schemas.microsoft.com/office/drawing/2014/main" id="{03E05A92-DA80-25E3-B90A-E82E34CA5BB5}"/>
              </a:ext>
            </a:extLst>
          </p:cNvPr>
          <p:cNvCxnSpPr>
            <a:cxnSpLocks/>
          </p:cNvCxnSpPr>
          <p:nvPr/>
        </p:nvCxnSpPr>
        <p:spPr>
          <a:xfrm>
            <a:off x="7057426" y="1445453"/>
            <a:ext cx="0" cy="497840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Imagem 3" descr="Uma imagem com texto, captura de ecrã, diagrama, design&#10;&#10;Descrição gerada automaticamente">
            <a:extLst>
              <a:ext uri="{FF2B5EF4-FFF2-40B4-BE49-F238E27FC236}">
                <a16:creationId xmlns:a16="http://schemas.microsoft.com/office/drawing/2014/main" id="{A0C9C21B-B07D-AD10-087A-304ABACAD1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1200" y="4258800"/>
            <a:ext cx="3366629" cy="2394000"/>
          </a:xfrm>
          <a:prstGeom prst="rect">
            <a:avLst/>
          </a:prstGeom>
        </p:spPr>
      </p:pic>
      <p:pic>
        <p:nvPicPr>
          <p:cNvPr id="5" name="Falar_S_V_AllSim">
            <a:hlinkClick r:id="" action="ppaction://media"/>
            <a:extLst>
              <a:ext uri="{FF2B5EF4-FFF2-40B4-BE49-F238E27FC236}">
                <a16:creationId xmlns:a16="http://schemas.microsoft.com/office/drawing/2014/main" id="{219AE913-D4C9-449A-C3CD-9568A526A9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04400" y="1497600"/>
            <a:ext cx="4697600" cy="26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4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m texto&#10;&#10;Descrição gerada automaticamente">
            <a:extLst>
              <a:ext uri="{FF2B5EF4-FFF2-40B4-BE49-F238E27FC236}">
                <a16:creationId xmlns:a16="http://schemas.microsoft.com/office/drawing/2014/main" id="{95E33AB0-1420-6B41-BA3E-3FEEDDB96D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3" b="29828"/>
          <a:stretch/>
        </p:blipFill>
        <p:spPr>
          <a:xfrm>
            <a:off x="234695" y="275325"/>
            <a:ext cx="1694320" cy="474230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76E1E81D-B1D7-FD44-9069-681929BDEF23}"/>
              </a:ext>
            </a:extLst>
          </p:cNvPr>
          <p:cNvSpPr/>
          <p:nvPr/>
        </p:nvSpPr>
        <p:spPr>
          <a:xfrm>
            <a:off x="659000" y="6400178"/>
            <a:ext cx="131022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This project has received funding from the European Union’s Horizon 2020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research and innovation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programme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under grant agreement No 101006468.</a:t>
            </a:r>
            <a:endParaRPr kumimoji="0" lang="pt-PT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8" name="Picture 2" descr="The European Union | OSCE">
            <a:extLst>
              <a:ext uri="{FF2B5EF4-FFF2-40B4-BE49-F238E27FC236}">
                <a16:creationId xmlns:a16="http://schemas.microsoft.com/office/drawing/2014/main" id="{BE7E2E71-5E65-9B41-9909-998F4093A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7" y="6550991"/>
            <a:ext cx="523543" cy="2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7">
            <a:extLst>
              <a:ext uri="{FF2B5EF4-FFF2-40B4-BE49-F238E27FC236}">
                <a16:creationId xmlns:a16="http://schemas.microsoft.com/office/drawing/2014/main" id="{981A11E6-E524-1B46-ABC6-628483E205E1}"/>
              </a:ext>
            </a:extLst>
          </p:cNvPr>
          <p:cNvSpPr/>
          <p:nvPr/>
        </p:nvSpPr>
        <p:spPr>
          <a:xfrm>
            <a:off x="10531342" y="380475"/>
            <a:ext cx="529232" cy="36908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6173B90-6F1F-31FD-A469-9C9F01D7F22D}"/>
              </a:ext>
            </a:extLst>
          </p:cNvPr>
          <p:cNvSpPr txBox="1"/>
          <p:nvPr/>
        </p:nvSpPr>
        <p:spPr>
          <a:xfrm>
            <a:off x="189247" y="1654299"/>
            <a:ext cx="11391145" cy="4643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No final da análise dos vídeos da aula 3, </a:t>
            </a:r>
            <a:r>
              <a:rPr lang="pt-PT" sz="20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as principais conclusões a retirar são as seguintes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:</a:t>
            </a:r>
          </a:p>
          <a:p>
            <a:pPr algn="just">
              <a:buSzPts val="1440"/>
            </a:pPr>
            <a:endParaRPr lang="pt-PT" sz="20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457200" indent="-457200" algn="just">
              <a:lnSpc>
                <a:spcPct val="150000"/>
              </a:lnSpc>
              <a:buSzPts val="1440"/>
              <a:buFont typeface="+mj-lt"/>
              <a:buAutoNum type="arabicPeriod"/>
            </a:pPr>
            <a:r>
              <a:rPr lang="pt-PT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As partículas tendem a seguir o escoamento do ar criado pelo sistema de ventilação, descrevendo uma trajetória ascendente em “L” na direção do extrator, sendo sucessivamente removidas da sala ao longo do tempo.</a:t>
            </a:r>
          </a:p>
          <a:p>
            <a:pPr marL="457200" indent="-457200" algn="just">
              <a:lnSpc>
                <a:spcPct val="150000"/>
              </a:lnSpc>
              <a:buSzPts val="1440"/>
              <a:buFont typeface="+mj-lt"/>
              <a:buAutoNum type="arabicPeriod"/>
            </a:pPr>
            <a:r>
              <a:rPr lang="pt-PT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 infeção dos ocupantes foi praticamente residual para os 3 regimes de respiração, devido à presença do sistema de ventilação.</a:t>
            </a:r>
          </a:p>
          <a:p>
            <a:pPr marL="457200" indent="-457200" algn="just">
              <a:lnSpc>
                <a:spcPct val="150000"/>
              </a:lnSpc>
              <a:buSzPts val="1440"/>
              <a:buFont typeface="+mj-lt"/>
              <a:buAutoNum type="arabicPeriod"/>
            </a:pPr>
            <a:r>
              <a:rPr lang="pt-PT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Quanto menor for o número de partículas emitidas, menor é o risco de infeção dos ocupantes.</a:t>
            </a:r>
          </a:p>
          <a:p>
            <a:pPr marL="457200" indent="-457200" algn="just">
              <a:lnSpc>
                <a:spcPct val="150000"/>
              </a:lnSpc>
              <a:buSzPts val="1440"/>
              <a:buFont typeface="+mj-lt"/>
              <a:buAutoNum type="arabicPeriod"/>
            </a:pPr>
            <a:r>
              <a:rPr lang="pt-PT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Na situação sem sistema de ventilação, as partículas não foram removidas, e o risco de infeção dos ocupantes aumentou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SzPts val="1440"/>
              <a:buFont typeface="+mj-lt"/>
              <a:buAutoNum type="arabicPeriod"/>
            </a:pPr>
            <a:r>
              <a:rPr lang="pt-PT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Ao longo do tempo, verificou-se uma acumulação de partículas na região do extrator.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87083429-4E57-7515-6CBA-8219DC99C111}"/>
              </a:ext>
            </a:extLst>
          </p:cNvPr>
          <p:cNvSpPr txBox="1"/>
          <p:nvPr/>
        </p:nvSpPr>
        <p:spPr>
          <a:xfrm>
            <a:off x="-68933" y="795600"/>
            <a:ext cx="11907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Principais Conclusões: </a:t>
            </a:r>
            <a:r>
              <a:rPr lang="pt-PT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Análise Vídeos Aula 3 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022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m texto&#10;&#10;Descrição gerada automaticamente">
            <a:extLst>
              <a:ext uri="{FF2B5EF4-FFF2-40B4-BE49-F238E27FC236}">
                <a16:creationId xmlns:a16="http://schemas.microsoft.com/office/drawing/2014/main" id="{95E33AB0-1420-6B41-BA3E-3FEEDDB96D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3" b="29828"/>
          <a:stretch/>
        </p:blipFill>
        <p:spPr>
          <a:xfrm>
            <a:off x="234695" y="275325"/>
            <a:ext cx="1694320" cy="474230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76E1E81D-B1D7-FD44-9069-681929BDEF23}"/>
              </a:ext>
            </a:extLst>
          </p:cNvPr>
          <p:cNvSpPr/>
          <p:nvPr/>
        </p:nvSpPr>
        <p:spPr>
          <a:xfrm>
            <a:off x="659000" y="6400178"/>
            <a:ext cx="131022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This project has received funding from the European Union’s Horizon 2020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research and innovation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programme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under grant agreement No 101006468.</a:t>
            </a:r>
            <a:endParaRPr kumimoji="0" lang="pt-PT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8" name="Picture 2" descr="The European Union | OSCE">
            <a:extLst>
              <a:ext uri="{FF2B5EF4-FFF2-40B4-BE49-F238E27FC236}">
                <a16:creationId xmlns:a16="http://schemas.microsoft.com/office/drawing/2014/main" id="{BE7E2E71-5E65-9B41-9909-998F4093A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7" y="6550991"/>
            <a:ext cx="523543" cy="2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7">
            <a:extLst>
              <a:ext uri="{FF2B5EF4-FFF2-40B4-BE49-F238E27FC236}">
                <a16:creationId xmlns:a16="http://schemas.microsoft.com/office/drawing/2014/main" id="{981A11E6-E524-1B46-ABC6-628483E205E1}"/>
              </a:ext>
            </a:extLst>
          </p:cNvPr>
          <p:cNvSpPr/>
          <p:nvPr/>
        </p:nvSpPr>
        <p:spPr>
          <a:xfrm>
            <a:off x="10531342" y="380475"/>
            <a:ext cx="529232" cy="36908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6173B90-6F1F-31FD-A469-9C9F01D7F22D}"/>
              </a:ext>
            </a:extLst>
          </p:cNvPr>
          <p:cNvSpPr txBox="1"/>
          <p:nvPr/>
        </p:nvSpPr>
        <p:spPr>
          <a:xfrm>
            <a:off x="6096000" y="833569"/>
            <a:ext cx="5455773" cy="5882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SzPts val="1440"/>
              <a:buFont typeface="Wingdings" panose="05000000000000000000" pitchFamily="2" charset="2"/>
              <a:buChar char="Ø"/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Para os vídeos da aula 4, à semelhança dos vídeos da aula 3, simulou-se os 3 regimes de respiração (fala, espirro, tosse). </a:t>
            </a:r>
            <a:r>
              <a:rPr lang="pt-PT" sz="20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 grande diferença é que se simulou cada regime de respiração para 3 configurações de sala diferentes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.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342900" indent="-342900" algn="just">
              <a:lnSpc>
                <a:spcPct val="150000"/>
              </a:lnSpc>
              <a:buSzPts val="1440"/>
              <a:buFont typeface="Wingdings" panose="05000000000000000000" pitchFamily="2" charset="2"/>
              <a:buChar char="Ø"/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 explicação dos vídeos da aula 4 será feita para cada configuração de sala, procurando  </a:t>
            </a:r>
            <a:r>
              <a:rPr lang="pt-PT" sz="20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estabelecer as principais diferenças entre os fenómenos observados nas várias configurações, e em relação às simulações da aula 3.</a:t>
            </a:r>
            <a:endParaRPr lang="pt-PT" sz="20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87083429-4E57-7515-6CBA-8219DC99C111}"/>
              </a:ext>
            </a:extLst>
          </p:cNvPr>
          <p:cNvSpPr txBox="1"/>
          <p:nvPr/>
        </p:nvSpPr>
        <p:spPr>
          <a:xfrm>
            <a:off x="189247" y="1574348"/>
            <a:ext cx="554076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Explicação fenómenos observados nos vídeos</a:t>
            </a:r>
          </a:p>
          <a:p>
            <a:pPr algn="ctr"/>
            <a:r>
              <a:rPr lang="pt-PT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</a:t>
            </a:r>
          </a:p>
          <a:p>
            <a:pPr algn="ctr"/>
            <a:r>
              <a:rPr lang="pt-PT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Aula 4</a:t>
            </a:r>
          </a:p>
          <a:p>
            <a:pPr algn="ctr"/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3" name="Conexão reta 2">
            <a:extLst>
              <a:ext uri="{FF2B5EF4-FFF2-40B4-BE49-F238E27FC236}">
                <a16:creationId xmlns:a16="http://schemas.microsoft.com/office/drawing/2014/main" id="{31F993FC-99EE-E6FD-5BB4-F36821A88442}"/>
              </a:ext>
            </a:extLst>
          </p:cNvPr>
          <p:cNvCxnSpPr>
            <a:cxnSpLocks/>
          </p:cNvCxnSpPr>
          <p:nvPr/>
        </p:nvCxnSpPr>
        <p:spPr>
          <a:xfrm>
            <a:off x="5573859" y="975037"/>
            <a:ext cx="0" cy="571742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380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m texto&#10;&#10;Descrição gerada automaticamente">
            <a:extLst>
              <a:ext uri="{FF2B5EF4-FFF2-40B4-BE49-F238E27FC236}">
                <a16:creationId xmlns:a16="http://schemas.microsoft.com/office/drawing/2014/main" id="{95E33AB0-1420-6B41-BA3E-3FEEDDB96D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3" b="29828"/>
          <a:stretch/>
        </p:blipFill>
        <p:spPr>
          <a:xfrm>
            <a:off x="234695" y="275325"/>
            <a:ext cx="1694320" cy="474230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76E1E81D-B1D7-FD44-9069-681929BDEF23}"/>
              </a:ext>
            </a:extLst>
          </p:cNvPr>
          <p:cNvSpPr/>
          <p:nvPr/>
        </p:nvSpPr>
        <p:spPr>
          <a:xfrm>
            <a:off x="659000" y="6400178"/>
            <a:ext cx="131022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This project has received funding from the European Union’s Horizon 2020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research and innovation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programme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under grant agreement No 101006468.</a:t>
            </a:r>
            <a:endParaRPr kumimoji="0" lang="pt-PT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8" name="Picture 2" descr="The European Union | OSCE">
            <a:extLst>
              <a:ext uri="{FF2B5EF4-FFF2-40B4-BE49-F238E27FC236}">
                <a16:creationId xmlns:a16="http://schemas.microsoft.com/office/drawing/2014/main" id="{BE7E2E71-5E65-9B41-9909-998F4093A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7" y="6550991"/>
            <a:ext cx="523543" cy="2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7">
            <a:extLst>
              <a:ext uri="{FF2B5EF4-FFF2-40B4-BE49-F238E27FC236}">
                <a16:creationId xmlns:a16="http://schemas.microsoft.com/office/drawing/2014/main" id="{981A11E6-E524-1B46-ABC6-628483E205E1}"/>
              </a:ext>
            </a:extLst>
          </p:cNvPr>
          <p:cNvSpPr/>
          <p:nvPr/>
        </p:nvSpPr>
        <p:spPr>
          <a:xfrm>
            <a:off x="10531342" y="380475"/>
            <a:ext cx="529232" cy="36908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6173B90-6F1F-31FD-A469-9C9F01D7F22D}"/>
              </a:ext>
            </a:extLst>
          </p:cNvPr>
          <p:cNvSpPr txBox="1"/>
          <p:nvPr/>
        </p:nvSpPr>
        <p:spPr>
          <a:xfrm>
            <a:off x="189247" y="1304778"/>
            <a:ext cx="11391145" cy="5303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Tal como referido no guião da aula 4, as 3 configurações de sala que os alunos terão de analisar, são as seguintes:</a:t>
            </a:r>
          </a:p>
          <a:p>
            <a:pPr algn="just">
              <a:buSzPts val="1440"/>
            </a:pPr>
            <a:endParaRPr lang="pt-PT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457200" indent="-457200" algn="just">
              <a:lnSpc>
                <a:spcPct val="150000"/>
              </a:lnSpc>
              <a:buSzPts val="1440"/>
              <a:buFont typeface="+mj-lt"/>
              <a:buAutoNum type="arabicPeriod"/>
            </a:pPr>
            <a:r>
              <a:rPr lang="pt-PT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Caso Standard: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sistema de ventilação idêntico aos casos de estudo da aula 3. Só aumenta a complexidade e o número de geometrias na sala (</a:t>
            </a:r>
            <a:r>
              <a:rPr lang="pt-P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ex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: ocupantes mais próximos da realidade, adição de mesas, cadeiras, etc.).</a:t>
            </a:r>
          </a:p>
          <a:p>
            <a:pPr marL="457200" indent="-457200" algn="just">
              <a:lnSpc>
                <a:spcPct val="150000"/>
              </a:lnSpc>
              <a:buSzPts val="1440"/>
              <a:buFont typeface="+mj-lt"/>
              <a:buAutoNum type="arabicPeriod"/>
            </a:pPr>
            <a:r>
              <a:rPr lang="pt-PT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Caso de estudo com ar condicionado no teto: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aqui, o sistema de ventilação encontra-se totalmente incorporado  no teto (extrator + difusores).</a:t>
            </a:r>
          </a:p>
          <a:p>
            <a:pPr marL="457200" indent="-457200" algn="just">
              <a:lnSpc>
                <a:spcPct val="150000"/>
              </a:lnSpc>
              <a:buSzPts val="1440"/>
              <a:buFont typeface="+mj-lt"/>
              <a:buAutoNum type="arabicPeriod"/>
            </a:pPr>
            <a:r>
              <a:rPr lang="pt-PT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Caso de estudo com ventilação natural: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aqui, o sistema de ventilação é natural. É composto por 2 janelas abertas a 10% e uma porta aberta a 10%.</a:t>
            </a:r>
          </a:p>
          <a:p>
            <a:pPr algn="just">
              <a:buSzPts val="1440"/>
            </a:pPr>
            <a:endParaRPr lang="pt-PT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342900" indent="-342900" algn="just">
              <a:lnSpc>
                <a:spcPct val="150000"/>
              </a:lnSpc>
              <a:buSzPts val="1440"/>
              <a:buFont typeface="Wingdings" panose="05000000000000000000" pitchFamily="2" charset="2"/>
              <a:buChar char="Ø"/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Na aula 4, o foco estará na capacidade de os alunos perceberem a diferença de propagação das partículas em salas com diferentes configurações, e como tal, </a:t>
            </a:r>
            <a:r>
              <a:rPr lang="pt-PT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os alunos terão de analisar as simulações apenas do regime de falar, para as configurações em 1., 2., e 3., tendo à sua disposição as 2 tipologias de vídeo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(só 1º minuto + simulação total) como nos vídeos da aula 3. 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87083429-4E57-7515-6CBA-8219DC99C111}"/>
              </a:ext>
            </a:extLst>
          </p:cNvPr>
          <p:cNvSpPr txBox="1"/>
          <p:nvPr/>
        </p:nvSpPr>
        <p:spPr>
          <a:xfrm>
            <a:off x="-304818" y="703616"/>
            <a:ext cx="8269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Estrutura dos Vídeos da Aula 4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86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m texto&#10;&#10;Descrição gerada automaticamente">
            <a:extLst>
              <a:ext uri="{FF2B5EF4-FFF2-40B4-BE49-F238E27FC236}">
                <a16:creationId xmlns:a16="http://schemas.microsoft.com/office/drawing/2014/main" id="{95E33AB0-1420-6B41-BA3E-3FEEDDB96D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3" b="29828"/>
          <a:stretch/>
        </p:blipFill>
        <p:spPr>
          <a:xfrm>
            <a:off x="234695" y="275325"/>
            <a:ext cx="1694320" cy="474230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76E1E81D-B1D7-FD44-9069-681929BDEF23}"/>
              </a:ext>
            </a:extLst>
          </p:cNvPr>
          <p:cNvSpPr/>
          <p:nvPr/>
        </p:nvSpPr>
        <p:spPr>
          <a:xfrm>
            <a:off x="659000" y="6400178"/>
            <a:ext cx="131022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This project has received funding from the European Union’s Horizon 2020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research and innovation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programme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under grant agreement No 101006468.</a:t>
            </a:r>
            <a:endParaRPr kumimoji="0" lang="pt-PT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8" name="Picture 2" descr="The European Union | OSCE">
            <a:extLst>
              <a:ext uri="{FF2B5EF4-FFF2-40B4-BE49-F238E27FC236}">
                <a16:creationId xmlns:a16="http://schemas.microsoft.com/office/drawing/2014/main" id="{BE7E2E71-5E65-9B41-9909-998F4093A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7" y="6550991"/>
            <a:ext cx="523543" cy="2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7">
            <a:extLst>
              <a:ext uri="{FF2B5EF4-FFF2-40B4-BE49-F238E27FC236}">
                <a16:creationId xmlns:a16="http://schemas.microsoft.com/office/drawing/2014/main" id="{981A11E6-E524-1B46-ABC6-628483E205E1}"/>
              </a:ext>
            </a:extLst>
          </p:cNvPr>
          <p:cNvSpPr/>
          <p:nvPr/>
        </p:nvSpPr>
        <p:spPr>
          <a:xfrm>
            <a:off x="10531342" y="380475"/>
            <a:ext cx="529232" cy="36908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6173B90-6F1F-31FD-A469-9C9F01D7F22D}"/>
              </a:ext>
            </a:extLst>
          </p:cNvPr>
          <p:cNvSpPr txBox="1"/>
          <p:nvPr/>
        </p:nvSpPr>
        <p:spPr>
          <a:xfrm>
            <a:off x="164715" y="1504362"/>
            <a:ext cx="515647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Como é referido no guião da aula 4, pelo foco ser nas diferenças entre configurações de sala, </a:t>
            </a:r>
            <a:r>
              <a:rPr lang="pt-PT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apenas se exige que em aula os alunos analisem as simulações de falar de cada uma das 3 configurações de sala descritas no slide anterior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.</a:t>
            </a:r>
          </a:p>
          <a:p>
            <a:pPr algn="just">
              <a:buSzPts val="1440"/>
            </a:pPr>
            <a:endParaRPr lang="pt-PT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 ficha de trabalho correspondente a esta aula, envolverá uma pergunta de comparação entre o caso standard e o caso da aula 3, por terem um sistema de ventilação semelhante, e também uma pergunta para se comparar o que se observou nas 3 configurações de sala.</a:t>
            </a:r>
          </a:p>
          <a:p>
            <a:pPr algn="just">
              <a:buSzPts val="1440"/>
            </a:pPr>
            <a:endParaRPr lang="pt-PT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Nas imagens à direita, estão identificadas as geometrias constituintes de cada configuração das salas da aula 4.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87083429-4E57-7515-6CBA-8219DC99C111}"/>
              </a:ext>
            </a:extLst>
          </p:cNvPr>
          <p:cNvSpPr txBox="1"/>
          <p:nvPr/>
        </p:nvSpPr>
        <p:spPr>
          <a:xfrm>
            <a:off x="66971" y="749555"/>
            <a:ext cx="8269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Estrutura dos Vídeos da Aula 4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3" name="Conexão reta 2">
            <a:extLst>
              <a:ext uri="{FF2B5EF4-FFF2-40B4-BE49-F238E27FC236}">
                <a16:creationId xmlns:a16="http://schemas.microsoft.com/office/drawing/2014/main" id="{153FA397-C1DA-BB19-AC8E-072CDC313ED9}"/>
              </a:ext>
            </a:extLst>
          </p:cNvPr>
          <p:cNvCxnSpPr>
            <a:cxnSpLocks/>
          </p:cNvCxnSpPr>
          <p:nvPr/>
        </p:nvCxnSpPr>
        <p:spPr>
          <a:xfrm>
            <a:off x="5474160" y="1504362"/>
            <a:ext cx="0" cy="526133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Imagem 3" descr="Uma imagem com texto, captura de ecrã, diagrama, design&#10;&#10;Descrição gerada automaticamente">
            <a:extLst>
              <a:ext uri="{FF2B5EF4-FFF2-40B4-BE49-F238E27FC236}">
                <a16:creationId xmlns:a16="http://schemas.microsoft.com/office/drawing/2014/main" id="{D22DF45D-65B7-AFAB-76A5-04503ABFB7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934" y="1807846"/>
            <a:ext cx="3150346" cy="22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Uma imagem com texto, captura de ecrã, diagrama, Modelagem 3D&#10;&#10;Descrição gerada automaticamente">
            <a:extLst>
              <a:ext uri="{FF2B5EF4-FFF2-40B4-BE49-F238E27FC236}">
                <a16:creationId xmlns:a16="http://schemas.microsoft.com/office/drawing/2014/main" id="{845C3571-6357-E89B-B8FE-F38550A09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128" y="1807846"/>
            <a:ext cx="3149634" cy="22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CB47F91-699D-981D-5B2B-357839D77A53}"/>
              </a:ext>
            </a:extLst>
          </p:cNvPr>
          <p:cNvSpPr txBox="1"/>
          <p:nvPr/>
        </p:nvSpPr>
        <p:spPr>
          <a:xfrm>
            <a:off x="5457039" y="1407736"/>
            <a:ext cx="3266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Caso Standard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64E635F-ADDD-87B8-6C2F-679AA4678853}"/>
              </a:ext>
            </a:extLst>
          </p:cNvPr>
          <p:cNvSpPr txBox="1"/>
          <p:nvPr/>
        </p:nvSpPr>
        <p:spPr>
          <a:xfrm>
            <a:off x="8886633" y="1407736"/>
            <a:ext cx="3266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Ar condicionado no teto</a:t>
            </a:r>
          </a:p>
        </p:txBody>
      </p:sp>
      <p:pic>
        <p:nvPicPr>
          <p:cNvPr id="9" name="Imagem 8" descr="Uma imagem com texto, captura de ecrã, diagrama, Modelagem 3D&#10;&#10;Descrição gerada automaticamente">
            <a:extLst>
              <a:ext uri="{FF2B5EF4-FFF2-40B4-BE49-F238E27FC236}">
                <a16:creationId xmlns:a16="http://schemas.microsoft.com/office/drawing/2014/main" id="{B3B1795D-436D-57B5-4EB7-6D7E1F384E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409" y="4518583"/>
            <a:ext cx="3148119" cy="22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5989295-FFF0-7664-E328-DDA2E20D3C1B}"/>
              </a:ext>
            </a:extLst>
          </p:cNvPr>
          <p:cNvSpPr txBox="1"/>
          <p:nvPr/>
        </p:nvSpPr>
        <p:spPr>
          <a:xfrm>
            <a:off x="7265132" y="4123898"/>
            <a:ext cx="3266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Ventilação Natural</a:t>
            </a:r>
          </a:p>
        </p:txBody>
      </p:sp>
    </p:spTree>
    <p:extLst>
      <p:ext uri="{BB962C8B-B14F-4D97-AF65-F5344CB8AC3E}">
        <p14:creationId xmlns:p14="http://schemas.microsoft.com/office/powerpoint/2010/main" val="2787714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m texto&#10;&#10;Descrição gerada automaticamente">
            <a:extLst>
              <a:ext uri="{FF2B5EF4-FFF2-40B4-BE49-F238E27FC236}">
                <a16:creationId xmlns:a16="http://schemas.microsoft.com/office/drawing/2014/main" id="{95E33AB0-1420-6B41-BA3E-3FEEDDB96D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3" b="29828"/>
          <a:stretch/>
        </p:blipFill>
        <p:spPr>
          <a:xfrm>
            <a:off x="234695" y="275325"/>
            <a:ext cx="1694320" cy="474230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76E1E81D-B1D7-FD44-9069-681929BDEF23}"/>
              </a:ext>
            </a:extLst>
          </p:cNvPr>
          <p:cNvSpPr/>
          <p:nvPr/>
        </p:nvSpPr>
        <p:spPr>
          <a:xfrm>
            <a:off x="659000" y="6400178"/>
            <a:ext cx="131022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This project has received funding from the European Union’s Horizon 2020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research and innovation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programme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under grant agreement No 101006468.</a:t>
            </a:r>
            <a:endParaRPr kumimoji="0" lang="pt-PT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8" name="Picture 2" descr="The European Union | OSCE">
            <a:extLst>
              <a:ext uri="{FF2B5EF4-FFF2-40B4-BE49-F238E27FC236}">
                <a16:creationId xmlns:a16="http://schemas.microsoft.com/office/drawing/2014/main" id="{BE7E2E71-5E65-9B41-9909-998F4093A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7" y="6550991"/>
            <a:ext cx="523543" cy="2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7">
            <a:extLst>
              <a:ext uri="{FF2B5EF4-FFF2-40B4-BE49-F238E27FC236}">
                <a16:creationId xmlns:a16="http://schemas.microsoft.com/office/drawing/2014/main" id="{981A11E6-E524-1B46-ABC6-628483E205E1}"/>
              </a:ext>
            </a:extLst>
          </p:cNvPr>
          <p:cNvSpPr/>
          <p:nvPr/>
        </p:nvSpPr>
        <p:spPr>
          <a:xfrm>
            <a:off x="10531342" y="380475"/>
            <a:ext cx="529232" cy="36908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87083429-4E57-7515-6CBA-8219DC99C111}"/>
              </a:ext>
            </a:extLst>
          </p:cNvPr>
          <p:cNvSpPr txBox="1"/>
          <p:nvPr/>
        </p:nvSpPr>
        <p:spPr>
          <a:xfrm>
            <a:off x="0" y="725035"/>
            <a:ext cx="106892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Explicação Fenómenos dos Vídeos Aula 4 :</a:t>
            </a:r>
            <a:r>
              <a:rPr lang="pt-PT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PT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Caso Standard 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FC6B74E-8B11-2EC2-50B9-AEF699FED7F2}"/>
              </a:ext>
            </a:extLst>
          </p:cNvPr>
          <p:cNvSpPr txBox="1"/>
          <p:nvPr/>
        </p:nvSpPr>
        <p:spPr>
          <a:xfrm>
            <a:off x="189247" y="1596340"/>
            <a:ext cx="6543143" cy="5155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Os principais fenómenos observados nas simulações da aula 3 são muito semelhantes aos observados nas simulações do caso standard, isto é:</a:t>
            </a:r>
          </a:p>
          <a:p>
            <a:pPr algn="just">
              <a:buSzPts val="1440"/>
            </a:pPr>
            <a:endParaRPr lang="pt-PT" sz="17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342900" indent="-342900" algn="just">
              <a:buSzPts val="1440"/>
              <a:buFont typeface="+mj-lt"/>
              <a:buAutoNum type="arabicPeriod"/>
            </a:pP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As partículas seguem a direção do escoamento do ar, </a:t>
            </a: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descrevendo, inicialmente, uma espécie de trajetória em “L”.</a:t>
            </a:r>
          </a:p>
          <a:p>
            <a:pPr marL="342900" indent="-342900" algn="just">
              <a:buSzPts val="1440"/>
              <a:buFont typeface="+mj-lt"/>
              <a:buAutoNum type="arabicPeriod"/>
            </a:pP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 algn="just">
              <a:buSzPts val="1440"/>
              <a:buFont typeface="+mj-lt"/>
              <a:buAutoNum type="arabicPeriod"/>
            </a:pP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As partículas vão sendo sucessivamente arrastadas para o extrator, e, consequentemente, removidas da sala devido à corrente de ar no sentido ascendente criada pelo sistema de ventilação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.</a:t>
            </a:r>
          </a:p>
          <a:p>
            <a:pPr marL="342900" indent="-342900" algn="just">
              <a:buSzPts val="1440"/>
              <a:buFont typeface="+mj-lt"/>
              <a:buAutoNum type="arabicPeriod"/>
            </a:pP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342900" indent="-342900" algn="just">
              <a:buSzPts val="1440"/>
              <a:buFont typeface="+mj-lt"/>
              <a:buAutoNum type="arabicPeriod"/>
            </a:pP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As partículas de maior dimensão </a:t>
            </a: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(laranja/vermelho) 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caem no chão em maior quantidade que as partículas de menor dimensão </a:t>
            </a: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(azul).</a:t>
            </a:r>
          </a:p>
          <a:p>
            <a:pPr marL="342900" indent="-342900" algn="just">
              <a:buSzPts val="1440"/>
              <a:buFont typeface="+mj-lt"/>
              <a:buAutoNum type="arabicPeriod"/>
            </a:pPr>
            <a:endParaRPr lang="pt-PT" sz="17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 algn="just">
              <a:buSzPts val="1440"/>
              <a:buFont typeface="+mj-lt"/>
              <a:buAutoNum type="arabicPeriod"/>
            </a:pP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Quanto 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menor o número de partículas emitidas </a:t>
            </a: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em cada regime de respiração, 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menor é o risco de infeção </a:t>
            </a: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para os restantes ocupantes da sala.</a:t>
            </a:r>
          </a:p>
          <a:p>
            <a:pPr algn="just">
              <a:buSzPts val="1440"/>
            </a:pPr>
            <a:endParaRPr lang="pt-PT" sz="17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algn="just">
              <a:buSzPts val="1440"/>
            </a:pP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B0AC2CE-F32A-E5BA-20C0-15A4E9540B2F}"/>
              </a:ext>
            </a:extLst>
          </p:cNvPr>
          <p:cNvSpPr txBox="1"/>
          <p:nvPr/>
        </p:nvSpPr>
        <p:spPr>
          <a:xfrm>
            <a:off x="7129721" y="1877444"/>
            <a:ext cx="479263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As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grandes diferenças</a:t>
            </a: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observadas nas simulações do caso standard em relação aos casos da aula 3 reside no facto de nestes casos 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existirem mais geometrias na sala </a:t>
            </a: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(mesas, cadeiras, torres, etc.), 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os humanos serem mais complexos geometricamente</a:t>
            </a: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(mais próximos da realidade), e como tal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, todos estes elementos constituírem mais 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barreiras ao “normal escoamento” das partículas, influenciando a sua trajetória</a:t>
            </a: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algn="just">
              <a:buSzPts val="1440"/>
            </a:pPr>
            <a:endParaRPr lang="pt-PT" sz="17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Como consequência, 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há um maior nº de partículas presentes na sala no final da simulação</a:t>
            </a: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, o que constitui 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um maior risco de infeção para os ocupantes</a:t>
            </a: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, como se pode analisar no vídeos exibidos no slide seguinte.</a:t>
            </a:r>
          </a:p>
        </p:txBody>
      </p:sp>
      <p:cxnSp>
        <p:nvCxnSpPr>
          <p:cNvPr id="7" name="Conexão reta 6">
            <a:extLst>
              <a:ext uri="{FF2B5EF4-FFF2-40B4-BE49-F238E27FC236}">
                <a16:creationId xmlns:a16="http://schemas.microsoft.com/office/drawing/2014/main" id="{7C6488EE-F4B9-A7CC-3ADE-3A62A36CC11B}"/>
              </a:ext>
            </a:extLst>
          </p:cNvPr>
          <p:cNvCxnSpPr>
            <a:cxnSpLocks/>
          </p:cNvCxnSpPr>
          <p:nvPr/>
        </p:nvCxnSpPr>
        <p:spPr>
          <a:xfrm>
            <a:off x="7030870" y="1675693"/>
            <a:ext cx="0" cy="497840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775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m texto&#10;&#10;Descrição gerada automaticamente">
            <a:extLst>
              <a:ext uri="{FF2B5EF4-FFF2-40B4-BE49-F238E27FC236}">
                <a16:creationId xmlns:a16="http://schemas.microsoft.com/office/drawing/2014/main" id="{95E33AB0-1420-6B41-BA3E-3FEEDDB96D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3" b="29828"/>
          <a:stretch/>
        </p:blipFill>
        <p:spPr>
          <a:xfrm>
            <a:off x="234695" y="275325"/>
            <a:ext cx="1694320" cy="474230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76E1E81D-B1D7-FD44-9069-681929BDEF23}"/>
              </a:ext>
            </a:extLst>
          </p:cNvPr>
          <p:cNvSpPr/>
          <p:nvPr/>
        </p:nvSpPr>
        <p:spPr>
          <a:xfrm>
            <a:off x="659000" y="6400178"/>
            <a:ext cx="131022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This project has received funding from the European Union’s Horizon 2020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research and innovation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programme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under grant agreement No 101006468.</a:t>
            </a:r>
            <a:endParaRPr kumimoji="0" lang="pt-PT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8" name="Picture 2" descr="The European Union | OSCE">
            <a:extLst>
              <a:ext uri="{FF2B5EF4-FFF2-40B4-BE49-F238E27FC236}">
                <a16:creationId xmlns:a16="http://schemas.microsoft.com/office/drawing/2014/main" id="{BE7E2E71-5E65-9B41-9909-998F4093A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7" y="6550991"/>
            <a:ext cx="523543" cy="2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7">
            <a:extLst>
              <a:ext uri="{FF2B5EF4-FFF2-40B4-BE49-F238E27FC236}">
                <a16:creationId xmlns:a16="http://schemas.microsoft.com/office/drawing/2014/main" id="{981A11E6-E524-1B46-ABC6-628483E205E1}"/>
              </a:ext>
            </a:extLst>
          </p:cNvPr>
          <p:cNvSpPr/>
          <p:nvPr/>
        </p:nvSpPr>
        <p:spPr>
          <a:xfrm>
            <a:off x="10531342" y="380475"/>
            <a:ext cx="529232" cy="369080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87083429-4E57-7515-6CBA-8219DC99C111}"/>
              </a:ext>
            </a:extLst>
          </p:cNvPr>
          <p:cNvSpPr txBox="1"/>
          <p:nvPr/>
        </p:nvSpPr>
        <p:spPr>
          <a:xfrm>
            <a:off x="0" y="878230"/>
            <a:ext cx="106892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Explicação Fenómenos dos Vídeos Aula 4 :</a:t>
            </a:r>
            <a:r>
              <a:rPr lang="pt-PT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PT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Caso Standard 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FC6B74E-8B11-2EC2-50B9-AEF699FED7F2}"/>
              </a:ext>
            </a:extLst>
          </p:cNvPr>
          <p:cNvSpPr txBox="1"/>
          <p:nvPr/>
        </p:nvSpPr>
        <p:spPr>
          <a:xfrm>
            <a:off x="189247" y="1596340"/>
            <a:ext cx="116979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Conforme se observa nos vídeos exibidos abaixo, representativos de cada um dos regimes de respiração simulados na sala com a configuração do caso standard, os fenómenos observados são idênticos aos da aula 3, existindo apenas mais geometrias na sala, e como tal, mais obstáculos à trajetória das partículas. </a:t>
            </a:r>
          </a:p>
          <a:p>
            <a:pPr algn="just">
              <a:buSzPts val="1440"/>
            </a:pPr>
            <a:endParaRPr lang="pt-PT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 consequência deste fenómeno é um aumento do alojamento de partículas na sala, no final da simulação, o que implica maior risco de infeção dos ocupantes.</a:t>
            </a:r>
          </a:p>
        </p:txBody>
      </p:sp>
      <p:pic>
        <p:nvPicPr>
          <p:cNvPr id="5" name="Falar_AllSim">
            <a:hlinkClick r:id="" action="ppaction://media"/>
            <a:extLst>
              <a:ext uri="{FF2B5EF4-FFF2-40B4-BE49-F238E27FC236}">
                <a16:creationId xmlns:a16="http://schemas.microsoft.com/office/drawing/2014/main" id="{863AF6A7-3540-0CA2-D22D-CE77D2DF72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4695" y="3949880"/>
            <a:ext cx="3840000" cy="2160000"/>
          </a:xfrm>
          <a:prstGeom prst="rect">
            <a:avLst/>
          </a:prstGeom>
        </p:spPr>
      </p:pic>
      <p:pic>
        <p:nvPicPr>
          <p:cNvPr id="8" name="Espirrar_AllSim">
            <a:hlinkClick r:id="" action="ppaction://media"/>
            <a:extLst>
              <a:ext uri="{FF2B5EF4-FFF2-40B4-BE49-F238E27FC236}">
                <a16:creationId xmlns:a16="http://schemas.microsoft.com/office/drawing/2014/main" id="{4B11E13D-D2F4-93D9-8FF0-A2890F565AE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90497" y="3949880"/>
            <a:ext cx="3840000" cy="2160000"/>
          </a:xfrm>
          <a:prstGeom prst="rect">
            <a:avLst/>
          </a:prstGeom>
        </p:spPr>
      </p:pic>
      <p:pic>
        <p:nvPicPr>
          <p:cNvPr id="9" name="TossirAllSim">
            <a:hlinkClick r:id="" action="ppaction://media"/>
            <a:extLst>
              <a:ext uri="{FF2B5EF4-FFF2-40B4-BE49-F238E27FC236}">
                <a16:creationId xmlns:a16="http://schemas.microsoft.com/office/drawing/2014/main" id="{44CFD21E-AC75-E470-1AA8-C85B46AE709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75961" y="3949880"/>
            <a:ext cx="3840000" cy="21600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33C3AED-FCBA-35FE-609E-5E163ED682EF}"/>
              </a:ext>
            </a:extLst>
          </p:cNvPr>
          <p:cNvSpPr txBox="1"/>
          <p:nvPr/>
        </p:nvSpPr>
        <p:spPr>
          <a:xfrm>
            <a:off x="521590" y="3549770"/>
            <a:ext cx="3266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Situação de Falar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1480ABC-9CDC-E961-B93F-DFE716BF1145}"/>
              </a:ext>
            </a:extLst>
          </p:cNvPr>
          <p:cNvSpPr txBox="1"/>
          <p:nvPr/>
        </p:nvSpPr>
        <p:spPr>
          <a:xfrm>
            <a:off x="4462895" y="3539270"/>
            <a:ext cx="3266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Situação de Espirrar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6D65E19-3FC8-9C6D-0EA3-44914791393A}"/>
              </a:ext>
            </a:extLst>
          </p:cNvPr>
          <p:cNvSpPr txBox="1"/>
          <p:nvPr/>
        </p:nvSpPr>
        <p:spPr>
          <a:xfrm>
            <a:off x="8631019" y="3539270"/>
            <a:ext cx="3266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Situação de Tossir</a:t>
            </a:r>
          </a:p>
        </p:txBody>
      </p:sp>
    </p:spTree>
    <p:extLst>
      <p:ext uri="{BB962C8B-B14F-4D97-AF65-F5344CB8AC3E}">
        <p14:creationId xmlns:p14="http://schemas.microsoft.com/office/powerpoint/2010/main" val="6777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0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m texto&#10;&#10;Descrição gerada automaticamente">
            <a:extLst>
              <a:ext uri="{FF2B5EF4-FFF2-40B4-BE49-F238E27FC236}">
                <a16:creationId xmlns:a16="http://schemas.microsoft.com/office/drawing/2014/main" id="{95E33AB0-1420-6B41-BA3E-3FEEDDB96D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3" b="29828"/>
          <a:stretch/>
        </p:blipFill>
        <p:spPr>
          <a:xfrm>
            <a:off x="234695" y="275325"/>
            <a:ext cx="1694320" cy="474230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76E1E81D-B1D7-FD44-9069-681929BDEF23}"/>
              </a:ext>
            </a:extLst>
          </p:cNvPr>
          <p:cNvSpPr/>
          <p:nvPr/>
        </p:nvSpPr>
        <p:spPr>
          <a:xfrm>
            <a:off x="659000" y="6400178"/>
            <a:ext cx="131022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This project has received funding from the European Union’s Horizon 2020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research and innovation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programme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under grant agreement No 101006468.</a:t>
            </a:r>
            <a:endParaRPr kumimoji="0" lang="pt-PT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8" name="Picture 2" descr="The European Union | OSCE">
            <a:extLst>
              <a:ext uri="{FF2B5EF4-FFF2-40B4-BE49-F238E27FC236}">
                <a16:creationId xmlns:a16="http://schemas.microsoft.com/office/drawing/2014/main" id="{BE7E2E71-5E65-9B41-9909-998F4093A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7" y="6550991"/>
            <a:ext cx="523543" cy="2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7">
            <a:extLst>
              <a:ext uri="{FF2B5EF4-FFF2-40B4-BE49-F238E27FC236}">
                <a16:creationId xmlns:a16="http://schemas.microsoft.com/office/drawing/2014/main" id="{981A11E6-E524-1B46-ABC6-628483E205E1}"/>
              </a:ext>
            </a:extLst>
          </p:cNvPr>
          <p:cNvSpPr/>
          <p:nvPr/>
        </p:nvSpPr>
        <p:spPr>
          <a:xfrm>
            <a:off x="10531342" y="380475"/>
            <a:ext cx="529232" cy="36908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87083429-4E57-7515-6CBA-8219DC99C111}"/>
              </a:ext>
            </a:extLst>
          </p:cNvPr>
          <p:cNvSpPr txBox="1"/>
          <p:nvPr/>
        </p:nvSpPr>
        <p:spPr>
          <a:xfrm>
            <a:off x="-112812" y="851128"/>
            <a:ext cx="12191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Explicação Fenómenos dos Vídeos Aula 4 </a:t>
            </a:r>
            <a:r>
              <a:rPr lang="pt-P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</a:t>
            </a:r>
            <a:r>
              <a:rPr lang="pt-PT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P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Caso com ar condicionado no teto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FC6B74E-8B11-2EC2-50B9-AEF699FED7F2}"/>
              </a:ext>
            </a:extLst>
          </p:cNvPr>
          <p:cNvSpPr txBox="1"/>
          <p:nvPr/>
        </p:nvSpPr>
        <p:spPr>
          <a:xfrm>
            <a:off x="234695" y="1623593"/>
            <a:ext cx="1149698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No caso em que o ar condicionado está instalado no teto, os fenómenos observados são muito semelhantes aos do caso standard, visto que o ar condicionado continua a estar instalado no teto, e como tal, as partículas são “forçadas” no sentido ascendente, sendo sucessivamente removidas da sala.</a:t>
            </a:r>
          </a:p>
          <a:p>
            <a:pPr algn="just">
              <a:buSzPts val="1440"/>
            </a:pPr>
            <a:endParaRPr lang="pt-PT" sz="20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 grande diferença em comparação ao caso standard tem a ver com o facto de todo o sistema de ventilação (difusores + extrator) estar instalado no teto, e como tal, a corrente de ar no sentido ascendente não é tão pronunciada como no caso standard, que tinha difusores no chão e extrator no teto. </a:t>
            </a:r>
          </a:p>
          <a:p>
            <a:pPr algn="just">
              <a:buSzPts val="1440"/>
            </a:pPr>
            <a:endParaRPr lang="pt-PT" sz="20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Este fenómeno tem como consequência a maior dispersão das partículas no interior da sala, e como tal, existe um maior grau de infeção dos ocupantes, como se pode verificar nos vídeos deste caso, exibidos no slide seguinte.</a:t>
            </a:r>
          </a:p>
        </p:txBody>
      </p:sp>
    </p:spTree>
    <p:extLst>
      <p:ext uri="{BB962C8B-B14F-4D97-AF65-F5344CB8AC3E}">
        <p14:creationId xmlns:p14="http://schemas.microsoft.com/office/powerpoint/2010/main" val="3857095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m texto&#10;&#10;Descrição gerada automaticamente">
            <a:extLst>
              <a:ext uri="{FF2B5EF4-FFF2-40B4-BE49-F238E27FC236}">
                <a16:creationId xmlns:a16="http://schemas.microsoft.com/office/drawing/2014/main" id="{95E33AB0-1420-6B41-BA3E-3FEEDDB96D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3" b="29828"/>
          <a:stretch/>
        </p:blipFill>
        <p:spPr>
          <a:xfrm>
            <a:off x="234695" y="275325"/>
            <a:ext cx="1694320" cy="474230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76E1E81D-B1D7-FD44-9069-681929BDEF23}"/>
              </a:ext>
            </a:extLst>
          </p:cNvPr>
          <p:cNvSpPr/>
          <p:nvPr/>
        </p:nvSpPr>
        <p:spPr>
          <a:xfrm>
            <a:off x="659000" y="6400178"/>
            <a:ext cx="131022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This project has received funding from the European Union’s Horizon 2020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research and innovation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programme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under grant agreement No 101006468.</a:t>
            </a:r>
            <a:endParaRPr kumimoji="0" lang="pt-PT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8" name="Picture 2" descr="The European Union | OSCE">
            <a:extLst>
              <a:ext uri="{FF2B5EF4-FFF2-40B4-BE49-F238E27FC236}">
                <a16:creationId xmlns:a16="http://schemas.microsoft.com/office/drawing/2014/main" id="{BE7E2E71-5E65-9B41-9909-998F4093A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7" y="6550991"/>
            <a:ext cx="523543" cy="2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7">
            <a:extLst>
              <a:ext uri="{FF2B5EF4-FFF2-40B4-BE49-F238E27FC236}">
                <a16:creationId xmlns:a16="http://schemas.microsoft.com/office/drawing/2014/main" id="{981A11E6-E524-1B46-ABC6-628483E205E1}"/>
              </a:ext>
            </a:extLst>
          </p:cNvPr>
          <p:cNvSpPr/>
          <p:nvPr/>
        </p:nvSpPr>
        <p:spPr>
          <a:xfrm>
            <a:off x="10531342" y="380475"/>
            <a:ext cx="529232" cy="369080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FC6B74E-8B11-2EC2-50B9-AEF699FED7F2}"/>
              </a:ext>
            </a:extLst>
          </p:cNvPr>
          <p:cNvSpPr txBox="1"/>
          <p:nvPr/>
        </p:nvSpPr>
        <p:spPr>
          <a:xfrm>
            <a:off x="189247" y="1596340"/>
            <a:ext cx="11697953" cy="1420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SzPts val="1440"/>
              <a:buFont typeface="Wingdings" panose="05000000000000000000" pitchFamily="2" charset="2"/>
              <a:buChar char="Ø"/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Conforme se observa nos vídeos exibidos abaixo, e principalmente visível na simulação de falar, quando comparada com a situação homóloga do caso standard, as partículas estão mais dispersas na sala no final da simulação, e como tal, o grau de infeção dos ocupantes é maior.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33C3AED-FCBA-35FE-609E-5E163ED682EF}"/>
              </a:ext>
            </a:extLst>
          </p:cNvPr>
          <p:cNvSpPr txBox="1"/>
          <p:nvPr/>
        </p:nvSpPr>
        <p:spPr>
          <a:xfrm>
            <a:off x="521590" y="3549770"/>
            <a:ext cx="3266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Situação de Falar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1480ABC-9CDC-E961-B93F-DFE716BF1145}"/>
              </a:ext>
            </a:extLst>
          </p:cNvPr>
          <p:cNvSpPr txBox="1"/>
          <p:nvPr/>
        </p:nvSpPr>
        <p:spPr>
          <a:xfrm>
            <a:off x="4462895" y="3539270"/>
            <a:ext cx="3266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Situação de Espirrar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6D65E19-3FC8-9C6D-0EA3-44914791393A}"/>
              </a:ext>
            </a:extLst>
          </p:cNvPr>
          <p:cNvSpPr txBox="1"/>
          <p:nvPr/>
        </p:nvSpPr>
        <p:spPr>
          <a:xfrm>
            <a:off x="8631019" y="3539270"/>
            <a:ext cx="3266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Situação de Tossir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D6233FD8-CC01-1B4A-2EE2-6DA516F961A4}"/>
              </a:ext>
            </a:extLst>
          </p:cNvPr>
          <p:cNvSpPr txBox="1"/>
          <p:nvPr/>
        </p:nvSpPr>
        <p:spPr>
          <a:xfrm>
            <a:off x="-112812" y="851128"/>
            <a:ext cx="12191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Explicação Fenómenos dos Vídeos Aula 4 </a:t>
            </a:r>
            <a:r>
              <a:rPr lang="pt-P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</a:t>
            </a:r>
            <a:r>
              <a:rPr lang="pt-PT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P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Caso com ar condicionado no teto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Falar_AllSim">
            <a:hlinkClick r:id="" action="ppaction://media"/>
            <a:extLst>
              <a:ext uri="{FF2B5EF4-FFF2-40B4-BE49-F238E27FC236}">
                <a16:creationId xmlns:a16="http://schemas.microsoft.com/office/drawing/2014/main" id="{EBD8921D-10D2-1DD3-74AD-864F5CF1ED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4000" y="3949200"/>
            <a:ext cx="3840000" cy="2160000"/>
          </a:xfrm>
          <a:prstGeom prst="rect">
            <a:avLst/>
          </a:prstGeom>
        </p:spPr>
      </p:pic>
      <p:pic>
        <p:nvPicPr>
          <p:cNvPr id="7" name="Espirrar_AllSim">
            <a:hlinkClick r:id="" action="ppaction://media"/>
            <a:extLst>
              <a:ext uri="{FF2B5EF4-FFF2-40B4-BE49-F238E27FC236}">
                <a16:creationId xmlns:a16="http://schemas.microsoft.com/office/drawing/2014/main" id="{57FD57E0-FDD2-F0D4-31EB-0D606C250CD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91200" y="3949200"/>
            <a:ext cx="3840000" cy="2160000"/>
          </a:xfrm>
          <a:prstGeom prst="rect">
            <a:avLst/>
          </a:prstGeom>
        </p:spPr>
      </p:pic>
      <p:pic>
        <p:nvPicPr>
          <p:cNvPr id="13" name="Tossir_AllSim">
            <a:hlinkClick r:id="" action="ppaction://media"/>
            <a:extLst>
              <a:ext uri="{FF2B5EF4-FFF2-40B4-BE49-F238E27FC236}">
                <a16:creationId xmlns:a16="http://schemas.microsoft.com/office/drawing/2014/main" id="{1C980959-93B5-3C36-22E3-F14E75B25B8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76400" y="3949200"/>
            <a:ext cx="384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9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0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m texto&#10;&#10;Descrição gerada automaticamente">
            <a:extLst>
              <a:ext uri="{FF2B5EF4-FFF2-40B4-BE49-F238E27FC236}">
                <a16:creationId xmlns:a16="http://schemas.microsoft.com/office/drawing/2014/main" id="{95E33AB0-1420-6B41-BA3E-3FEEDDB96D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3" b="29828"/>
          <a:stretch/>
        </p:blipFill>
        <p:spPr>
          <a:xfrm>
            <a:off x="234695" y="275325"/>
            <a:ext cx="1694320" cy="474230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76E1E81D-B1D7-FD44-9069-681929BDEF23}"/>
              </a:ext>
            </a:extLst>
          </p:cNvPr>
          <p:cNvSpPr/>
          <p:nvPr/>
        </p:nvSpPr>
        <p:spPr>
          <a:xfrm>
            <a:off x="659000" y="6400178"/>
            <a:ext cx="131022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This project has received funding from the European Union’s Horizon 2020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research and innovation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programme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under grant agreement No 101006468.</a:t>
            </a:r>
            <a:endParaRPr kumimoji="0" lang="pt-PT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8" name="Picture 2" descr="The European Union | OSCE">
            <a:extLst>
              <a:ext uri="{FF2B5EF4-FFF2-40B4-BE49-F238E27FC236}">
                <a16:creationId xmlns:a16="http://schemas.microsoft.com/office/drawing/2014/main" id="{BE7E2E71-5E65-9B41-9909-998F4093A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7" y="6550991"/>
            <a:ext cx="523543" cy="2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7">
            <a:extLst>
              <a:ext uri="{FF2B5EF4-FFF2-40B4-BE49-F238E27FC236}">
                <a16:creationId xmlns:a16="http://schemas.microsoft.com/office/drawing/2014/main" id="{981A11E6-E524-1B46-ABC6-628483E205E1}"/>
              </a:ext>
            </a:extLst>
          </p:cNvPr>
          <p:cNvSpPr/>
          <p:nvPr/>
        </p:nvSpPr>
        <p:spPr>
          <a:xfrm>
            <a:off x="10531342" y="380475"/>
            <a:ext cx="529232" cy="36908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93F3644F-9DFC-BDA7-E96C-99F02A3D39D4}"/>
              </a:ext>
            </a:extLst>
          </p:cNvPr>
          <p:cNvSpPr txBox="1"/>
          <p:nvPr/>
        </p:nvSpPr>
        <p:spPr>
          <a:xfrm>
            <a:off x="0" y="971592"/>
            <a:ext cx="5168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Objetivos do Guia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E69547B-66E5-BB93-E61E-41325E4EAE03}"/>
              </a:ext>
            </a:extLst>
          </p:cNvPr>
          <p:cNvSpPr txBox="1"/>
          <p:nvPr/>
        </p:nvSpPr>
        <p:spPr>
          <a:xfrm>
            <a:off x="234694" y="1823879"/>
            <a:ext cx="1139114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SzPts val="1440"/>
              <a:buFont typeface="Century Gothic"/>
              <a:buAutoNum type="arabicPeriod"/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Preparar os professores para lecionar as aulas 3 e 4 do cenário 1, que dizem respeito à implementação dos vídeos.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SzPts val="1440"/>
              <a:buFont typeface="Century Gothic"/>
              <a:buAutoNum type="arabicPeriod"/>
            </a:pPr>
            <a:endParaRPr lang="pt-PT" sz="20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SzPts val="1440"/>
              <a:buFont typeface="Century Gothic"/>
              <a:buAutoNum type="arabicPeriod"/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Este documento contém a explicação, passo-a-passo, do que se observa em cada vídeo que os alunos terão de analisar nas aulas 3 e 4.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SzPts val="1440"/>
              <a:buFont typeface="Century Gothic"/>
              <a:buAutoNum type="arabicPeriod"/>
            </a:pPr>
            <a:endParaRPr lang="pt-PT" sz="20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SzPts val="1440"/>
              <a:buFont typeface="Century Gothic"/>
              <a:buAutoNum type="arabicPeriod"/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Este documento </a:t>
            </a:r>
            <a:r>
              <a:rPr lang="pt-PT" sz="20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deve ser analisado após a leitura do guião da aula 3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“Guiao_Aula3_Professor”, e do </a:t>
            </a:r>
            <a:r>
              <a:rPr lang="pt-PT" sz="20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guião da aula 4, 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“Guiao_Aula4_Professor”.</a:t>
            </a:r>
          </a:p>
        </p:txBody>
      </p:sp>
    </p:spTree>
    <p:extLst>
      <p:ext uri="{BB962C8B-B14F-4D97-AF65-F5344CB8AC3E}">
        <p14:creationId xmlns:p14="http://schemas.microsoft.com/office/powerpoint/2010/main" val="1732320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m texto&#10;&#10;Descrição gerada automaticamente">
            <a:extLst>
              <a:ext uri="{FF2B5EF4-FFF2-40B4-BE49-F238E27FC236}">
                <a16:creationId xmlns:a16="http://schemas.microsoft.com/office/drawing/2014/main" id="{95E33AB0-1420-6B41-BA3E-3FEEDDB96D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3" b="29828"/>
          <a:stretch/>
        </p:blipFill>
        <p:spPr>
          <a:xfrm>
            <a:off x="234695" y="275325"/>
            <a:ext cx="1694320" cy="474230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76E1E81D-B1D7-FD44-9069-681929BDEF23}"/>
              </a:ext>
            </a:extLst>
          </p:cNvPr>
          <p:cNvSpPr/>
          <p:nvPr/>
        </p:nvSpPr>
        <p:spPr>
          <a:xfrm>
            <a:off x="659000" y="6400178"/>
            <a:ext cx="131022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This project has received funding from the European Union’s Horizon 2020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research and innovation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programme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under grant agreement No 101006468.</a:t>
            </a:r>
            <a:endParaRPr kumimoji="0" lang="pt-PT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8" name="Picture 2" descr="The European Union | OSCE">
            <a:extLst>
              <a:ext uri="{FF2B5EF4-FFF2-40B4-BE49-F238E27FC236}">
                <a16:creationId xmlns:a16="http://schemas.microsoft.com/office/drawing/2014/main" id="{BE7E2E71-5E65-9B41-9909-998F4093A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7" y="6550991"/>
            <a:ext cx="523543" cy="2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7">
            <a:extLst>
              <a:ext uri="{FF2B5EF4-FFF2-40B4-BE49-F238E27FC236}">
                <a16:creationId xmlns:a16="http://schemas.microsoft.com/office/drawing/2014/main" id="{981A11E6-E524-1B46-ABC6-628483E205E1}"/>
              </a:ext>
            </a:extLst>
          </p:cNvPr>
          <p:cNvSpPr/>
          <p:nvPr/>
        </p:nvSpPr>
        <p:spPr>
          <a:xfrm>
            <a:off x="10531342" y="380475"/>
            <a:ext cx="529232" cy="369080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87083429-4E57-7515-6CBA-8219DC99C111}"/>
              </a:ext>
            </a:extLst>
          </p:cNvPr>
          <p:cNvSpPr txBox="1"/>
          <p:nvPr/>
        </p:nvSpPr>
        <p:spPr>
          <a:xfrm>
            <a:off x="-112812" y="851128"/>
            <a:ext cx="12191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Explicação Fenómenos dos Vídeos Aula 4 : </a:t>
            </a:r>
            <a:r>
              <a:rPr lang="pt-PT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Sistema de Ventilação Natural</a:t>
            </a:r>
            <a:endParaRPr lang="en-US" sz="2200" b="1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FC6B74E-8B11-2EC2-50B9-AEF699FED7F2}"/>
              </a:ext>
            </a:extLst>
          </p:cNvPr>
          <p:cNvSpPr txBox="1"/>
          <p:nvPr/>
        </p:nvSpPr>
        <p:spPr>
          <a:xfrm>
            <a:off x="189247" y="1445144"/>
            <a:ext cx="11542434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No caso em que a sala possuí um sistema de ventilação natural, as janelas estão abertas a 10% da sua capacidade, assim como a porta. A corrente de ar gerada é no sentido das janelas para a abertura da porta. </a:t>
            </a:r>
          </a:p>
          <a:p>
            <a:pPr algn="just">
              <a:buSzPts val="1440"/>
            </a:pPr>
            <a:endParaRPr lang="pt-PT" sz="19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Tal como no caso com ar condicionado no teto, nesta situação verifica-se uma grande dispersão das partículas no interior da sala, em que o grau de infeção dos ocupantes também é superior quando comparado com o caso standard, como se observa nos vídeos exibidos abaixo.</a:t>
            </a:r>
          </a:p>
          <a:p>
            <a:pPr algn="just">
              <a:buSzPts val="1440"/>
            </a:pPr>
            <a:endParaRPr lang="pt-PT" sz="19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Esta situação ocorreu porque a abertura da porta é pequena, e a velocidade do ar a entrar pelas janelas, também. 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6C31DE0-7F52-01CA-1DB7-8348A534A785}"/>
              </a:ext>
            </a:extLst>
          </p:cNvPr>
          <p:cNvSpPr txBox="1"/>
          <p:nvPr/>
        </p:nvSpPr>
        <p:spPr>
          <a:xfrm>
            <a:off x="522285" y="4089296"/>
            <a:ext cx="2902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Situação de Falar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FA9EF97-CED1-8853-5ECF-72727D78E3CB}"/>
              </a:ext>
            </a:extLst>
          </p:cNvPr>
          <p:cNvSpPr txBox="1"/>
          <p:nvPr/>
        </p:nvSpPr>
        <p:spPr>
          <a:xfrm>
            <a:off x="4455363" y="4078796"/>
            <a:ext cx="3083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Situação de Espirrar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8580D9D-7BDD-096C-F6EA-9C9B259C1F2E}"/>
              </a:ext>
            </a:extLst>
          </p:cNvPr>
          <p:cNvSpPr txBox="1"/>
          <p:nvPr/>
        </p:nvSpPr>
        <p:spPr>
          <a:xfrm>
            <a:off x="8523885" y="4122459"/>
            <a:ext cx="3083053" cy="41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Situação de Tossir</a:t>
            </a:r>
          </a:p>
        </p:txBody>
      </p:sp>
      <p:pic>
        <p:nvPicPr>
          <p:cNvPr id="17" name="Falar_AllSim">
            <a:hlinkClick r:id="" action="ppaction://media"/>
            <a:extLst>
              <a:ext uri="{FF2B5EF4-FFF2-40B4-BE49-F238E27FC236}">
                <a16:creationId xmlns:a16="http://schemas.microsoft.com/office/drawing/2014/main" id="{4A301B75-48A7-B9D5-8240-E9894509BD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4695" y="4488726"/>
            <a:ext cx="3624668" cy="2038876"/>
          </a:xfrm>
          <a:prstGeom prst="rect">
            <a:avLst/>
          </a:prstGeom>
        </p:spPr>
      </p:pic>
      <p:pic>
        <p:nvPicPr>
          <p:cNvPr id="19" name="Espirrar_AllSim">
            <a:hlinkClick r:id="" action="ppaction://media"/>
            <a:extLst>
              <a:ext uri="{FF2B5EF4-FFF2-40B4-BE49-F238E27FC236}">
                <a16:creationId xmlns:a16="http://schemas.microsoft.com/office/drawing/2014/main" id="{C001246B-2CA6-C96E-B762-B0DCB699439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83668" y="4488726"/>
            <a:ext cx="3624668" cy="2038876"/>
          </a:xfrm>
          <a:prstGeom prst="rect">
            <a:avLst/>
          </a:prstGeom>
        </p:spPr>
      </p:pic>
      <p:pic>
        <p:nvPicPr>
          <p:cNvPr id="20" name="Tossir_AllSim">
            <a:hlinkClick r:id="" action="ppaction://media"/>
            <a:extLst>
              <a:ext uri="{FF2B5EF4-FFF2-40B4-BE49-F238E27FC236}">
                <a16:creationId xmlns:a16="http://schemas.microsoft.com/office/drawing/2014/main" id="{FA1832EF-EBD5-602C-377B-D707869831C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54737" y="4488726"/>
            <a:ext cx="3624668" cy="203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9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4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04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m texto&#10;&#10;Descrição gerada automaticamente">
            <a:extLst>
              <a:ext uri="{FF2B5EF4-FFF2-40B4-BE49-F238E27FC236}">
                <a16:creationId xmlns:a16="http://schemas.microsoft.com/office/drawing/2014/main" id="{95E33AB0-1420-6B41-BA3E-3FEEDDB96D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3" b="29828"/>
          <a:stretch/>
        </p:blipFill>
        <p:spPr>
          <a:xfrm>
            <a:off x="234695" y="275325"/>
            <a:ext cx="1694320" cy="474230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76E1E81D-B1D7-FD44-9069-681929BDEF23}"/>
              </a:ext>
            </a:extLst>
          </p:cNvPr>
          <p:cNvSpPr/>
          <p:nvPr/>
        </p:nvSpPr>
        <p:spPr>
          <a:xfrm>
            <a:off x="659000" y="6400178"/>
            <a:ext cx="131022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This project has received funding from the European Union’s Horizon 2020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research and innovation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programme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under grant agreement No 101006468.</a:t>
            </a:r>
            <a:endParaRPr kumimoji="0" lang="pt-PT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8" name="Picture 2" descr="The European Union | OSCE">
            <a:extLst>
              <a:ext uri="{FF2B5EF4-FFF2-40B4-BE49-F238E27FC236}">
                <a16:creationId xmlns:a16="http://schemas.microsoft.com/office/drawing/2014/main" id="{BE7E2E71-5E65-9B41-9909-998F4093A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7" y="6550991"/>
            <a:ext cx="523543" cy="2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7">
            <a:extLst>
              <a:ext uri="{FF2B5EF4-FFF2-40B4-BE49-F238E27FC236}">
                <a16:creationId xmlns:a16="http://schemas.microsoft.com/office/drawing/2014/main" id="{981A11E6-E524-1B46-ABC6-628483E205E1}"/>
              </a:ext>
            </a:extLst>
          </p:cNvPr>
          <p:cNvSpPr/>
          <p:nvPr/>
        </p:nvSpPr>
        <p:spPr>
          <a:xfrm>
            <a:off x="10531342" y="380475"/>
            <a:ext cx="529232" cy="36908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6173B90-6F1F-31FD-A469-9C9F01D7F22D}"/>
              </a:ext>
            </a:extLst>
          </p:cNvPr>
          <p:cNvSpPr txBox="1"/>
          <p:nvPr/>
        </p:nvSpPr>
        <p:spPr>
          <a:xfrm>
            <a:off x="189247" y="1698456"/>
            <a:ext cx="11391145" cy="3728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Tal como referido no guião da aula 3, os alunos terão de analisar 8 vídeos (tipologia 1º minuto + totalidade da simulação), representativos de 4 situações diferentes, sendo elas, as seguintes:</a:t>
            </a:r>
          </a:p>
          <a:p>
            <a:pPr algn="just">
              <a:buSzPts val="1440"/>
            </a:pPr>
            <a:endParaRPr lang="pt-PT" sz="20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457200" indent="-457200" algn="just">
              <a:lnSpc>
                <a:spcPct val="150000"/>
              </a:lnSpc>
              <a:buSzPts val="1440"/>
              <a:buFont typeface="+mj-lt"/>
              <a:buAutoNum type="arabicPeriod"/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Situação em que um dos </a:t>
            </a:r>
            <a:r>
              <a:rPr lang="pt-PT" sz="20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ocupantes da sala fala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SzPts val="1440"/>
              <a:buFont typeface="+mj-lt"/>
              <a:buAutoNum type="arabicPeriod"/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Situação em que um dos </a:t>
            </a:r>
            <a:r>
              <a:rPr lang="pt-PT" sz="20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ocupantes da sala espirra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SzPts val="1440"/>
              <a:buFont typeface="+mj-lt"/>
              <a:buAutoNum type="arabicPeriod"/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Situação em que um dos </a:t>
            </a:r>
            <a:r>
              <a:rPr lang="pt-PT" sz="20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ocupantes da sala tosse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SzPts val="1440"/>
              <a:buFont typeface="+mj-lt"/>
              <a:buAutoNum type="arabicPeriod"/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Situação em que um dos </a:t>
            </a:r>
            <a:r>
              <a:rPr lang="pt-PT" sz="20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ocupantes da sala fala, sem ventilação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.</a:t>
            </a:r>
          </a:p>
          <a:p>
            <a:pPr algn="just">
              <a:lnSpc>
                <a:spcPct val="150000"/>
              </a:lnSpc>
              <a:buSzPts val="1440"/>
            </a:pPr>
            <a:endParaRPr lang="pt-PT" sz="20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342900" indent="-342900" algn="just">
              <a:lnSpc>
                <a:spcPct val="150000"/>
              </a:lnSpc>
              <a:buSzPts val="1440"/>
              <a:buFont typeface="Wingdings" panose="05000000000000000000" pitchFamily="2" charset="2"/>
              <a:buChar char="Ø"/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Para </a:t>
            </a:r>
            <a:r>
              <a:rPr lang="pt-PT" sz="20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as 3 primeiras situações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, o </a:t>
            </a:r>
            <a:r>
              <a:rPr lang="pt-PT" sz="20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sistema de ventilação encontra-se presente na sala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87083429-4E57-7515-6CBA-8219DC99C111}"/>
              </a:ext>
            </a:extLst>
          </p:cNvPr>
          <p:cNvSpPr txBox="1"/>
          <p:nvPr/>
        </p:nvSpPr>
        <p:spPr>
          <a:xfrm>
            <a:off x="0" y="971592"/>
            <a:ext cx="8269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Estrutura dos Vídeos da Aula 3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189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m texto&#10;&#10;Descrição gerada automaticamente">
            <a:extLst>
              <a:ext uri="{FF2B5EF4-FFF2-40B4-BE49-F238E27FC236}">
                <a16:creationId xmlns:a16="http://schemas.microsoft.com/office/drawing/2014/main" id="{95E33AB0-1420-6B41-BA3E-3FEEDDB96D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3" b="29828"/>
          <a:stretch/>
        </p:blipFill>
        <p:spPr>
          <a:xfrm>
            <a:off x="234695" y="275325"/>
            <a:ext cx="1694320" cy="474230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76E1E81D-B1D7-FD44-9069-681929BDEF23}"/>
              </a:ext>
            </a:extLst>
          </p:cNvPr>
          <p:cNvSpPr/>
          <p:nvPr/>
        </p:nvSpPr>
        <p:spPr>
          <a:xfrm>
            <a:off x="659000" y="6400178"/>
            <a:ext cx="131022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This project has received funding from the European Union’s Horizon 2020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research and innovation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programme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under grant agreement No 101006468.</a:t>
            </a:r>
            <a:endParaRPr kumimoji="0" lang="pt-PT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8" name="Picture 2" descr="The European Union | OSCE">
            <a:extLst>
              <a:ext uri="{FF2B5EF4-FFF2-40B4-BE49-F238E27FC236}">
                <a16:creationId xmlns:a16="http://schemas.microsoft.com/office/drawing/2014/main" id="{BE7E2E71-5E65-9B41-9909-998F4093A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7" y="6550991"/>
            <a:ext cx="523543" cy="2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7">
            <a:extLst>
              <a:ext uri="{FF2B5EF4-FFF2-40B4-BE49-F238E27FC236}">
                <a16:creationId xmlns:a16="http://schemas.microsoft.com/office/drawing/2014/main" id="{981A11E6-E524-1B46-ABC6-628483E205E1}"/>
              </a:ext>
            </a:extLst>
          </p:cNvPr>
          <p:cNvSpPr/>
          <p:nvPr/>
        </p:nvSpPr>
        <p:spPr>
          <a:xfrm>
            <a:off x="10531342" y="380475"/>
            <a:ext cx="529232" cy="369080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6173B90-6F1F-31FD-A469-9C9F01D7F22D}"/>
              </a:ext>
            </a:extLst>
          </p:cNvPr>
          <p:cNvSpPr txBox="1"/>
          <p:nvPr/>
        </p:nvSpPr>
        <p:spPr>
          <a:xfrm>
            <a:off x="189247" y="1388549"/>
            <a:ext cx="113911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Tal como referido no guião da aula 3, nesta tipologia de vídeos apenas se observa o primeiro minuto da simulação. Isto para que os alunos consigam analisar com mais facilidade o início do percurso das partículas, após serem expelidas pelo emissor. </a:t>
            </a: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endParaRPr lang="pt-PT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Nos vídeos abaixo, é possível observar, como exemplo, as tipologias de vídeo de 1º minuto para as situações em que o ocupante fala e espirra. 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87083429-4E57-7515-6CBA-8219DC99C111}"/>
              </a:ext>
            </a:extLst>
          </p:cNvPr>
          <p:cNvSpPr txBox="1"/>
          <p:nvPr/>
        </p:nvSpPr>
        <p:spPr>
          <a:xfrm>
            <a:off x="56424" y="792053"/>
            <a:ext cx="107395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Vídeos só com o 1º minuto da simulação: </a:t>
            </a:r>
            <a:r>
              <a:rPr lang="pt-PT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Estrutura Tipo</a:t>
            </a:r>
            <a:endParaRPr lang="en-US" sz="2600" b="1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Falar1min">
            <a:hlinkClick r:id="" action="ppaction://media"/>
            <a:extLst>
              <a:ext uri="{FF2B5EF4-FFF2-40B4-BE49-F238E27FC236}">
                <a16:creationId xmlns:a16="http://schemas.microsoft.com/office/drawing/2014/main" id="{7C5CAF2C-2EE2-F976-BB2A-5C322E925D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1018" y="3759505"/>
            <a:ext cx="4694529" cy="264067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94C697D-0FD8-2432-4186-B62C6B98EA35}"/>
              </a:ext>
            </a:extLst>
          </p:cNvPr>
          <p:cNvSpPr txBox="1"/>
          <p:nvPr/>
        </p:nvSpPr>
        <p:spPr>
          <a:xfrm>
            <a:off x="1081855" y="3340359"/>
            <a:ext cx="3266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Situação de Falar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79CE66D-BDE1-9CA1-BF3F-797B558F4686}"/>
              </a:ext>
            </a:extLst>
          </p:cNvPr>
          <p:cNvSpPr txBox="1"/>
          <p:nvPr/>
        </p:nvSpPr>
        <p:spPr>
          <a:xfrm>
            <a:off x="7759077" y="3340359"/>
            <a:ext cx="3266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Situação de Espirrar</a:t>
            </a:r>
          </a:p>
        </p:txBody>
      </p:sp>
      <p:pic>
        <p:nvPicPr>
          <p:cNvPr id="10" name="Espirrar1min">
            <a:hlinkClick r:id="" action="ppaction://media"/>
            <a:extLst>
              <a:ext uri="{FF2B5EF4-FFF2-40B4-BE49-F238E27FC236}">
                <a16:creationId xmlns:a16="http://schemas.microsoft.com/office/drawing/2014/main" id="{0ED6DE73-BF4D-B347-A1F4-1EC5ECA1EE5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43382" y="3758400"/>
            <a:ext cx="4697600" cy="26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4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m texto&#10;&#10;Descrição gerada automaticamente">
            <a:extLst>
              <a:ext uri="{FF2B5EF4-FFF2-40B4-BE49-F238E27FC236}">
                <a16:creationId xmlns:a16="http://schemas.microsoft.com/office/drawing/2014/main" id="{95E33AB0-1420-6B41-BA3E-3FEEDDB96D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3" b="29828"/>
          <a:stretch/>
        </p:blipFill>
        <p:spPr>
          <a:xfrm>
            <a:off x="234695" y="275325"/>
            <a:ext cx="1694320" cy="474230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76E1E81D-B1D7-FD44-9069-681929BDEF23}"/>
              </a:ext>
            </a:extLst>
          </p:cNvPr>
          <p:cNvSpPr/>
          <p:nvPr/>
        </p:nvSpPr>
        <p:spPr>
          <a:xfrm>
            <a:off x="659000" y="6400178"/>
            <a:ext cx="131022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This project has received funding from the European Union’s Horizon 2020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research and innovation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programme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under grant agreement No 101006468.</a:t>
            </a:r>
            <a:endParaRPr kumimoji="0" lang="pt-PT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8" name="Picture 2" descr="The European Union | OSCE">
            <a:extLst>
              <a:ext uri="{FF2B5EF4-FFF2-40B4-BE49-F238E27FC236}">
                <a16:creationId xmlns:a16="http://schemas.microsoft.com/office/drawing/2014/main" id="{BE7E2E71-5E65-9B41-9909-998F4093A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7" y="6550991"/>
            <a:ext cx="523543" cy="2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7">
            <a:extLst>
              <a:ext uri="{FF2B5EF4-FFF2-40B4-BE49-F238E27FC236}">
                <a16:creationId xmlns:a16="http://schemas.microsoft.com/office/drawing/2014/main" id="{981A11E6-E524-1B46-ABC6-628483E205E1}"/>
              </a:ext>
            </a:extLst>
          </p:cNvPr>
          <p:cNvSpPr/>
          <p:nvPr/>
        </p:nvSpPr>
        <p:spPr>
          <a:xfrm>
            <a:off x="10531342" y="380475"/>
            <a:ext cx="529232" cy="369080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6173B90-6F1F-31FD-A469-9C9F01D7F22D}"/>
              </a:ext>
            </a:extLst>
          </p:cNvPr>
          <p:cNvSpPr txBox="1"/>
          <p:nvPr/>
        </p:nvSpPr>
        <p:spPr>
          <a:xfrm>
            <a:off x="189247" y="1388549"/>
            <a:ext cx="113911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Nesta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tipologia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de video é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possível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observar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toda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a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simulação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ou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seja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os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60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minutos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. O 1º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minuto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da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simu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lação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é visível à mesma velocidade que na tipologia de 1º minuto, e os restantes 59 minutos são analisados a uma velocidade superior, mas constante nesses 59 minutos.</a:t>
            </a: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endParaRPr lang="pt-PT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Nos vídeos abaixo, é possível observar, como exemplo, as tipologias de vídeo de toda a simulação para as situações em que o ocupante fala e espirra. 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87083429-4E57-7515-6CBA-8219DC99C111}"/>
              </a:ext>
            </a:extLst>
          </p:cNvPr>
          <p:cNvSpPr txBox="1"/>
          <p:nvPr/>
        </p:nvSpPr>
        <p:spPr>
          <a:xfrm>
            <a:off x="57600" y="799200"/>
            <a:ext cx="8649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Vídeos com toda a simulação: </a:t>
            </a:r>
            <a:r>
              <a:rPr lang="pt-PT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Estrutura Tipo</a:t>
            </a:r>
            <a:endParaRPr lang="en-US" sz="2600" b="1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94C697D-0FD8-2432-4186-B62C6B98EA35}"/>
              </a:ext>
            </a:extLst>
          </p:cNvPr>
          <p:cNvSpPr txBox="1"/>
          <p:nvPr/>
        </p:nvSpPr>
        <p:spPr>
          <a:xfrm>
            <a:off x="1081855" y="3340359"/>
            <a:ext cx="3266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Situação de Falar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79CE66D-BDE1-9CA1-BF3F-797B558F4686}"/>
              </a:ext>
            </a:extLst>
          </p:cNvPr>
          <p:cNvSpPr txBox="1"/>
          <p:nvPr/>
        </p:nvSpPr>
        <p:spPr>
          <a:xfrm>
            <a:off x="7759077" y="3340359"/>
            <a:ext cx="3266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Situação de Espirrar</a:t>
            </a:r>
          </a:p>
        </p:txBody>
      </p:sp>
      <p:pic>
        <p:nvPicPr>
          <p:cNvPr id="6" name="Falar_AllSim">
            <a:hlinkClick r:id="" action="ppaction://media"/>
            <a:extLst>
              <a:ext uri="{FF2B5EF4-FFF2-40B4-BE49-F238E27FC236}">
                <a16:creationId xmlns:a16="http://schemas.microsoft.com/office/drawing/2014/main" id="{14E46E45-D2AF-B430-0486-F2C35CDEBD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0000" y="3758400"/>
            <a:ext cx="4697600" cy="2642400"/>
          </a:xfrm>
          <a:prstGeom prst="rect">
            <a:avLst/>
          </a:prstGeom>
        </p:spPr>
      </p:pic>
      <p:pic>
        <p:nvPicPr>
          <p:cNvPr id="8" name="EspirrarAllSim">
            <a:hlinkClick r:id="" action="ppaction://media"/>
            <a:extLst>
              <a:ext uri="{FF2B5EF4-FFF2-40B4-BE49-F238E27FC236}">
                <a16:creationId xmlns:a16="http://schemas.microsoft.com/office/drawing/2014/main" id="{91B4238E-0E9C-2F9C-55B3-2F9495D6569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45200" y="3758400"/>
            <a:ext cx="4697600" cy="26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3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m texto&#10;&#10;Descrição gerada automaticamente">
            <a:extLst>
              <a:ext uri="{FF2B5EF4-FFF2-40B4-BE49-F238E27FC236}">
                <a16:creationId xmlns:a16="http://schemas.microsoft.com/office/drawing/2014/main" id="{95E33AB0-1420-6B41-BA3E-3FEEDDB96D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3" b="29828"/>
          <a:stretch/>
        </p:blipFill>
        <p:spPr>
          <a:xfrm>
            <a:off x="234695" y="275325"/>
            <a:ext cx="1694320" cy="474230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76E1E81D-B1D7-FD44-9069-681929BDEF23}"/>
              </a:ext>
            </a:extLst>
          </p:cNvPr>
          <p:cNvSpPr/>
          <p:nvPr/>
        </p:nvSpPr>
        <p:spPr>
          <a:xfrm>
            <a:off x="659000" y="6400178"/>
            <a:ext cx="131022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This project has received funding from the European Union’s Horizon 2020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research and innovation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programme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under grant agreement No 101006468.</a:t>
            </a:r>
            <a:endParaRPr kumimoji="0" lang="pt-PT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8" name="Picture 2" descr="The European Union | OSCE">
            <a:extLst>
              <a:ext uri="{FF2B5EF4-FFF2-40B4-BE49-F238E27FC236}">
                <a16:creationId xmlns:a16="http://schemas.microsoft.com/office/drawing/2014/main" id="{BE7E2E71-5E65-9B41-9909-998F4093A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7" y="6550991"/>
            <a:ext cx="523543" cy="2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7">
            <a:extLst>
              <a:ext uri="{FF2B5EF4-FFF2-40B4-BE49-F238E27FC236}">
                <a16:creationId xmlns:a16="http://schemas.microsoft.com/office/drawing/2014/main" id="{981A11E6-E524-1B46-ABC6-628483E205E1}"/>
              </a:ext>
            </a:extLst>
          </p:cNvPr>
          <p:cNvSpPr/>
          <p:nvPr/>
        </p:nvSpPr>
        <p:spPr>
          <a:xfrm>
            <a:off x="10531342" y="380475"/>
            <a:ext cx="529232" cy="36908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6173B90-6F1F-31FD-A469-9C9F01D7F22D}"/>
              </a:ext>
            </a:extLst>
          </p:cNvPr>
          <p:cNvSpPr txBox="1"/>
          <p:nvPr/>
        </p:nvSpPr>
        <p:spPr>
          <a:xfrm>
            <a:off x="6096000" y="1055477"/>
            <a:ext cx="5455773" cy="4959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SzPts val="1440"/>
              <a:buFont typeface="Wingdings" panose="05000000000000000000" pitchFamily="2" charset="2"/>
              <a:buChar char="Ø"/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Os fenómenos observados nas 4 situações da aula 3 (fala, espirro, tosse e fala sem ventilação), são muito semelhantes. </a:t>
            </a:r>
            <a:r>
              <a:rPr lang="pt-PT" sz="20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 grande diferença é que os fenómenos ocorrem a diferentes escalas de intensidade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.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342900" indent="-342900" algn="just">
              <a:lnSpc>
                <a:spcPct val="150000"/>
              </a:lnSpc>
              <a:buSzPts val="1440"/>
              <a:buFont typeface="Wingdings" panose="05000000000000000000" pitchFamily="2" charset="2"/>
              <a:buChar char="Ø"/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Em primeira instância, ir-se-á explorar o vídeo da simulação total referente à situação em que o ocupante emissor fala, e a partir daí </a:t>
            </a:r>
            <a:r>
              <a:rPr lang="pt-PT" sz="20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estabelecer as principais diferenças em relação aos restantes vídeos da aula 3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87083429-4E57-7515-6CBA-8219DC99C111}"/>
              </a:ext>
            </a:extLst>
          </p:cNvPr>
          <p:cNvSpPr txBox="1"/>
          <p:nvPr/>
        </p:nvSpPr>
        <p:spPr>
          <a:xfrm>
            <a:off x="234695" y="1642368"/>
            <a:ext cx="55407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Explicação fenómenos observados nos vídeos</a:t>
            </a:r>
          </a:p>
          <a:p>
            <a:pPr algn="ctr"/>
            <a:r>
              <a:rPr lang="pt-PT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</a:t>
            </a:r>
          </a:p>
          <a:p>
            <a:pPr algn="ctr"/>
            <a:r>
              <a:rPr lang="pt-PT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Aula 3</a:t>
            </a:r>
          </a:p>
        </p:txBody>
      </p:sp>
      <p:cxnSp>
        <p:nvCxnSpPr>
          <p:cNvPr id="3" name="Conexão reta 2">
            <a:extLst>
              <a:ext uri="{FF2B5EF4-FFF2-40B4-BE49-F238E27FC236}">
                <a16:creationId xmlns:a16="http://schemas.microsoft.com/office/drawing/2014/main" id="{31F993FC-99EE-E6FD-5BB4-F36821A88442}"/>
              </a:ext>
            </a:extLst>
          </p:cNvPr>
          <p:cNvCxnSpPr>
            <a:cxnSpLocks/>
          </p:cNvCxnSpPr>
          <p:nvPr/>
        </p:nvCxnSpPr>
        <p:spPr>
          <a:xfrm>
            <a:off x="5573859" y="1161072"/>
            <a:ext cx="0" cy="497840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631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m texto&#10;&#10;Descrição gerada automaticamente">
            <a:extLst>
              <a:ext uri="{FF2B5EF4-FFF2-40B4-BE49-F238E27FC236}">
                <a16:creationId xmlns:a16="http://schemas.microsoft.com/office/drawing/2014/main" id="{95E33AB0-1420-6B41-BA3E-3FEEDDB96D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3" b="29828"/>
          <a:stretch/>
        </p:blipFill>
        <p:spPr>
          <a:xfrm>
            <a:off x="234695" y="275325"/>
            <a:ext cx="1694320" cy="474230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76E1E81D-B1D7-FD44-9069-681929BDEF23}"/>
              </a:ext>
            </a:extLst>
          </p:cNvPr>
          <p:cNvSpPr/>
          <p:nvPr/>
        </p:nvSpPr>
        <p:spPr>
          <a:xfrm>
            <a:off x="659000" y="6400178"/>
            <a:ext cx="131022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This project has received funding from the European Union’s Horizon 2020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research and innovation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programme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under grant agreement No 101006468.</a:t>
            </a:r>
            <a:endParaRPr kumimoji="0" lang="pt-PT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8" name="Picture 2" descr="The European Union | OSCE">
            <a:extLst>
              <a:ext uri="{FF2B5EF4-FFF2-40B4-BE49-F238E27FC236}">
                <a16:creationId xmlns:a16="http://schemas.microsoft.com/office/drawing/2014/main" id="{BE7E2E71-5E65-9B41-9909-998F4093A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7" y="6550991"/>
            <a:ext cx="523543" cy="2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7">
            <a:extLst>
              <a:ext uri="{FF2B5EF4-FFF2-40B4-BE49-F238E27FC236}">
                <a16:creationId xmlns:a16="http://schemas.microsoft.com/office/drawing/2014/main" id="{981A11E6-E524-1B46-ABC6-628483E205E1}"/>
              </a:ext>
            </a:extLst>
          </p:cNvPr>
          <p:cNvSpPr/>
          <p:nvPr/>
        </p:nvSpPr>
        <p:spPr>
          <a:xfrm>
            <a:off x="10531342" y="380475"/>
            <a:ext cx="529232" cy="369080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87083429-4E57-7515-6CBA-8219DC99C111}"/>
              </a:ext>
            </a:extLst>
          </p:cNvPr>
          <p:cNvSpPr txBox="1"/>
          <p:nvPr/>
        </p:nvSpPr>
        <p:spPr>
          <a:xfrm>
            <a:off x="-68182" y="794073"/>
            <a:ext cx="123283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Explicação Fenómenos dos Vídeos Aula 3 :</a:t>
            </a:r>
            <a:r>
              <a:rPr lang="pt-PT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PT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Situação Falar – Parte I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FC6B74E-8B11-2EC2-50B9-AEF699FED7F2}"/>
              </a:ext>
            </a:extLst>
          </p:cNvPr>
          <p:cNvSpPr txBox="1"/>
          <p:nvPr/>
        </p:nvSpPr>
        <p:spPr>
          <a:xfrm>
            <a:off x="189248" y="1388549"/>
            <a:ext cx="6678083" cy="533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Nesta situação, tal como é observado no vídeo à direita, </a:t>
            </a:r>
            <a:r>
              <a:rPr lang="en-US" sz="19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as </a:t>
            </a:r>
            <a:r>
              <a:rPr lang="pt-PT" sz="19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partículas seguem a direção do escoamento do ar, </a:t>
            </a:r>
            <a:r>
              <a:rPr lang="pt-PT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descrevendo, inicialmente, uma espécie de trajetória em “L”, que se verifica na imagem por baixo do vídeo, representativa das linhas de corrente de ar desta sala.</a:t>
            </a:r>
          </a:p>
          <a:p>
            <a:pPr algn="just">
              <a:buSzPts val="1440"/>
            </a:pPr>
            <a:endParaRPr lang="en-US" sz="19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Este fenómeno deve-se ao facto de as partículas terem uma reduzida dimensão e </a:t>
            </a:r>
            <a:r>
              <a:rPr lang="pt-PT" sz="19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 força de pressão imposta pelo ar a ser injetado pelo sistema de ventilação</a:t>
            </a:r>
            <a:r>
              <a:rPr lang="pt-PT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, faz com que as partículas sigam nessa direção. </a:t>
            </a: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endParaRPr lang="en-US" sz="19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Como o </a:t>
            </a:r>
            <a:r>
              <a:rPr lang="pt-PT" sz="19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escoamento de ar</a:t>
            </a:r>
            <a:r>
              <a:rPr lang="pt-PT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criado pelo sistema de ventilação, é no </a:t>
            </a:r>
            <a:r>
              <a:rPr lang="pt-PT" sz="19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sentido ascendente</a:t>
            </a:r>
            <a:r>
              <a:rPr lang="pt-PT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, dos difusores para o extrator instalado no teto, </a:t>
            </a:r>
            <a:r>
              <a:rPr lang="pt-PT" sz="19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as partículas vão sendo sucessivamente “arrastadas” para o extrator</a:t>
            </a:r>
            <a:r>
              <a:rPr lang="pt-PT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, existindo, por isso, </a:t>
            </a:r>
            <a:r>
              <a:rPr lang="pt-PT" sz="19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cada vez menos partículas na sala ao longo do tempo de simulação</a:t>
            </a:r>
            <a:r>
              <a:rPr lang="pt-PT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, tal como se verifica no vídeo à direita.</a:t>
            </a: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cxnSp>
        <p:nvCxnSpPr>
          <p:cNvPr id="9" name="Conexão reta 8">
            <a:extLst>
              <a:ext uri="{FF2B5EF4-FFF2-40B4-BE49-F238E27FC236}">
                <a16:creationId xmlns:a16="http://schemas.microsoft.com/office/drawing/2014/main" id="{03E05A92-DA80-25E3-B90A-E82E34CA5BB5}"/>
              </a:ext>
            </a:extLst>
          </p:cNvPr>
          <p:cNvCxnSpPr>
            <a:cxnSpLocks/>
          </p:cNvCxnSpPr>
          <p:nvPr/>
        </p:nvCxnSpPr>
        <p:spPr>
          <a:xfrm>
            <a:off x="7150733" y="1496974"/>
            <a:ext cx="0" cy="5195485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Falar_AllSim">
            <a:hlinkClick r:id="" action="ppaction://media"/>
            <a:extLst>
              <a:ext uri="{FF2B5EF4-FFF2-40B4-BE49-F238E27FC236}">
                <a16:creationId xmlns:a16="http://schemas.microsoft.com/office/drawing/2014/main" id="{44468538-EBCE-E642-9BFA-A30CA6BDA6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5152" y="1496974"/>
            <a:ext cx="4697600" cy="2642400"/>
          </a:xfrm>
          <a:prstGeom prst="rect">
            <a:avLst/>
          </a:prstGeom>
        </p:spPr>
      </p:pic>
      <p:pic>
        <p:nvPicPr>
          <p:cNvPr id="11" name="Imagem 10" descr="Uma imagem com captura de ecrã, design&#10;&#10;Descrição gerada automaticamente">
            <a:extLst>
              <a:ext uri="{FF2B5EF4-FFF2-40B4-BE49-F238E27FC236}">
                <a16:creationId xmlns:a16="http://schemas.microsoft.com/office/drawing/2014/main" id="{B8545FD9-F12C-50D1-48E9-0EECFBFC54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651" y="4259687"/>
            <a:ext cx="3378398" cy="239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0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m texto&#10;&#10;Descrição gerada automaticamente">
            <a:extLst>
              <a:ext uri="{FF2B5EF4-FFF2-40B4-BE49-F238E27FC236}">
                <a16:creationId xmlns:a16="http://schemas.microsoft.com/office/drawing/2014/main" id="{95E33AB0-1420-6B41-BA3E-3FEEDDB96D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3" b="29828"/>
          <a:stretch/>
        </p:blipFill>
        <p:spPr>
          <a:xfrm>
            <a:off x="234695" y="275325"/>
            <a:ext cx="1694320" cy="474230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76E1E81D-B1D7-FD44-9069-681929BDEF23}"/>
              </a:ext>
            </a:extLst>
          </p:cNvPr>
          <p:cNvSpPr/>
          <p:nvPr/>
        </p:nvSpPr>
        <p:spPr>
          <a:xfrm>
            <a:off x="659000" y="6400178"/>
            <a:ext cx="131022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This project has received funding from the European Union’s Horizon 2020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research and innovation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programme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under grant agreement No 101006468.</a:t>
            </a:r>
            <a:endParaRPr kumimoji="0" lang="pt-PT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8" name="Picture 2" descr="The European Union | OSCE">
            <a:extLst>
              <a:ext uri="{FF2B5EF4-FFF2-40B4-BE49-F238E27FC236}">
                <a16:creationId xmlns:a16="http://schemas.microsoft.com/office/drawing/2014/main" id="{BE7E2E71-5E65-9B41-9909-998F4093A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7" y="6550991"/>
            <a:ext cx="523543" cy="2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7">
            <a:extLst>
              <a:ext uri="{FF2B5EF4-FFF2-40B4-BE49-F238E27FC236}">
                <a16:creationId xmlns:a16="http://schemas.microsoft.com/office/drawing/2014/main" id="{981A11E6-E524-1B46-ABC6-628483E205E1}"/>
              </a:ext>
            </a:extLst>
          </p:cNvPr>
          <p:cNvSpPr/>
          <p:nvPr/>
        </p:nvSpPr>
        <p:spPr>
          <a:xfrm>
            <a:off x="10531342" y="380475"/>
            <a:ext cx="529232" cy="369080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87083429-4E57-7515-6CBA-8219DC99C111}"/>
              </a:ext>
            </a:extLst>
          </p:cNvPr>
          <p:cNvSpPr txBox="1"/>
          <p:nvPr/>
        </p:nvSpPr>
        <p:spPr>
          <a:xfrm>
            <a:off x="-68182" y="794073"/>
            <a:ext cx="123283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Explicação Fenómenos dos Vídeos Aula 3 :</a:t>
            </a:r>
            <a:r>
              <a:rPr lang="pt-PT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PT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Situação Falar – Parte II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FC6B74E-8B11-2EC2-50B9-AEF699FED7F2}"/>
              </a:ext>
            </a:extLst>
          </p:cNvPr>
          <p:cNvSpPr txBox="1"/>
          <p:nvPr/>
        </p:nvSpPr>
        <p:spPr>
          <a:xfrm>
            <a:off x="189247" y="1279033"/>
            <a:ext cx="6868176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Outro fenómeno observado no vídeo, 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é que as partículas de maior dimensão </a:t>
            </a: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(laranja/vermelho) 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caíram no chão em maior quantidade que as partículas de menor dimensão </a:t>
            </a: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(azul). </a:t>
            </a:r>
          </a:p>
          <a:p>
            <a:pPr algn="just">
              <a:buSzPts val="1440"/>
            </a:pPr>
            <a:endParaRPr lang="pt-PT" sz="17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Isto se deve ao facto de como estas partículas têm maior dimensão, tendem a depositar-se com maior facilidade, quer seja nos ocupantes, ou nas paredes. Isto não quer dizer que não existam partículas de maior dimensão a serem removidas da sala, 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são é extraídas em menor número</a:t>
            </a: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. </a:t>
            </a:r>
          </a:p>
          <a:p>
            <a:pPr algn="just">
              <a:buSzPts val="1440"/>
            </a:pPr>
            <a:endParaRPr lang="pt-PT" sz="17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Verifica-se também que a presença das geometrias da sala (neste caso, apenas os ocupantes), influencia a trajetória das partículas, constituindo uma barreira ao seu “normal escoamento”. </a:t>
            </a:r>
          </a:p>
          <a:p>
            <a:pPr algn="just">
              <a:buSzPts val="1440"/>
            </a:pPr>
            <a:endParaRPr lang="pt-PT" sz="17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Observa-se também que 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todos os ocupantes foram expostos às partículas emitidas pelo ocupante 1</a:t>
            </a: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, ainda que 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numa escala bastante reduzida</a:t>
            </a: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, algo que 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se deveu à presença do sistema de ventilação</a:t>
            </a: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que permitiu a redução do risco de infeção dos ocupantes. Ainda assim, o 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risco de infeção indireta </a:t>
            </a: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por contacto com outras superfícies, 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é possível (</a:t>
            </a:r>
            <a:r>
              <a:rPr lang="pt-PT" sz="1700" b="1" dirty="0" err="1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ex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: paredes), mas reduzido.</a:t>
            </a:r>
            <a:endParaRPr lang="en-US" sz="1700" b="1" dirty="0">
              <a:solidFill>
                <a:srgbClr val="00B050"/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cxnSp>
        <p:nvCxnSpPr>
          <p:cNvPr id="9" name="Conexão reta 8">
            <a:extLst>
              <a:ext uri="{FF2B5EF4-FFF2-40B4-BE49-F238E27FC236}">
                <a16:creationId xmlns:a16="http://schemas.microsoft.com/office/drawing/2014/main" id="{03E05A92-DA80-25E3-B90A-E82E34CA5BB5}"/>
              </a:ext>
            </a:extLst>
          </p:cNvPr>
          <p:cNvCxnSpPr>
            <a:cxnSpLocks/>
          </p:cNvCxnSpPr>
          <p:nvPr/>
        </p:nvCxnSpPr>
        <p:spPr>
          <a:xfrm>
            <a:off x="7171726" y="1421778"/>
            <a:ext cx="0" cy="497840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Falar_AllSim">
            <a:hlinkClick r:id="" action="ppaction://media"/>
            <a:extLst>
              <a:ext uri="{FF2B5EF4-FFF2-40B4-BE49-F238E27FC236}">
                <a16:creationId xmlns:a16="http://schemas.microsoft.com/office/drawing/2014/main" id="{44468538-EBCE-E642-9BFA-A30CA6BDA6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5153" y="1497600"/>
            <a:ext cx="4697600" cy="2642400"/>
          </a:xfrm>
          <a:prstGeom prst="rect">
            <a:avLst/>
          </a:prstGeom>
        </p:spPr>
      </p:pic>
      <p:pic>
        <p:nvPicPr>
          <p:cNvPr id="4" name="Imagem 3" descr="Uma imagem com texto, captura de ecrã, diagrama, design&#10;&#10;Descrição gerada automaticamente">
            <a:extLst>
              <a:ext uri="{FF2B5EF4-FFF2-40B4-BE49-F238E27FC236}">
                <a16:creationId xmlns:a16="http://schemas.microsoft.com/office/drawing/2014/main" id="{A0C9C21B-B07D-AD10-087A-304ABACAD1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1200" y="4258800"/>
            <a:ext cx="3366629" cy="23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m texto&#10;&#10;Descrição gerada automaticamente">
            <a:extLst>
              <a:ext uri="{FF2B5EF4-FFF2-40B4-BE49-F238E27FC236}">
                <a16:creationId xmlns:a16="http://schemas.microsoft.com/office/drawing/2014/main" id="{95E33AB0-1420-6B41-BA3E-3FEEDDB96D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3" b="29828"/>
          <a:stretch/>
        </p:blipFill>
        <p:spPr>
          <a:xfrm>
            <a:off x="234695" y="275325"/>
            <a:ext cx="1694320" cy="474230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76E1E81D-B1D7-FD44-9069-681929BDEF23}"/>
              </a:ext>
            </a:extLst>
          </p:cNvPr>
          <p:cNvSpPr/>
          <p:nvPr/>
        </p:nvSpPr>
        <p:spPr>
          <a:xfrm>
            <a:off x="659000" y="6400178"/>
            <a:ext cx="131022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This project has received funding from the European Union’s Horizon 2020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research and innovation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programme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under grant agreement No 101006468.</a:t>
            </a:r>
            <a:endParaRPr kumimoji="0" lang="pt-PT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8" name="Picture 2" descr="The European Union | OSCE">
            <a:extLst>
              <a:ext uri="{FF2B5EF4-FFF2-40B4-BE49-F238E27FC236}">
                <a16:creationId xmlns:a16="http://schemas.microsoft.com/office/drawing/2014/main" id="{BE7E2E71-5E65-9B41-9909-998F4093A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7" y="6550991"/>
            <a:ext cx="523543" cy="2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7">
            <a:extLst>
              <a:ext uri="{FF2B5EF4-FFF2-40B4-BE49-F238E27FC236}">
                <a16:creationId xmlns:a16="http://schemas.microsoft.com/office/drawing/2014/main" id="{981A11E6-E524-1B46-ABC6-628483E205E1}"/>
              </a:ext>
            </a:extLst>
          </p:cNvPr>
          <p:cNvSpPr/>
          <p:nvPr/>
        </p:nvSpPr>
        <p:spPr>
          <a:xfrm>
            <a:off x="10531342" y="380475"/>
            <a:ext cx="529232" cy="369080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87083429-4E57-7515-6CBA-8219DC99C111}"/>
              </a:ext>
            </a:extLst>
          </p:cNvPr>
          <p:cNvSpPr txBox="1"/>
          <p:nvPr/>
        </p:nvSpPr>
        <p:spPr>
          <a:xfrm>
            <a:off x="189247" y="795600"/>
            <a:ext cx="107552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Explicação Fenómenos dos Vídeos Aula 3 :</a:t>
            </a:r>
            <a:r>
              <a:rPr lang="pt-PT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PT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Situação Espirrar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FC6B74E-8B11-2EC2-50B9-AEF699FED7F2}"/>
              </a:ext>
            </a:extLst>
          </p:cNvPr>
          <p:cNvSpPr txBox="1"/>
          <p:nvPr/>
        </p:nvSpPr>
        <p:spPr>
          <a:xfrm>
            <a:off x="189247" y="1445453"/>
            <a:ext cx="667808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Na situação de espirrar 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todos os fenómenos mencionados para a situação de falar, ocorreram de forma semelhante</a:t>
            </a: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, tal como é possível observar no vídeo à direita. </a:t>
            </a:r>
          </a:p>
          <a:p>
            <a:pPr algn="just">
              <a:buSzPts val="1440"/>
            </a:pPr>
            <a:endParaRPr lang="pt-PT" sz="17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 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grande diferença reside na quantidade de partículas que foi emitida nas 2 situações</a:t>
            </a: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, e ao resultado prático que essa alteração levou.</a:t>
            </a:r>
          </a:p>
          <a:p>
            <a:pPr algn="just">
              <a:buSzPts val="1440"/>
            </a:pPr>
            <a:endParaRPr lang="pt-PT" sz="17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Enquanto que na situação de falar o ocupante 1 emitiu partículas, continuamente, durante 5 minutos, nesta situação, o ocupante 1 emitiu todas as partículas em 0,5 segundos, o que resultou na 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emissão de um menor número de partículas</a:t>
            </a: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. </a:t>
            </a:r>
          </a:p>
          <a:p>
            <a:pPr algn="just">
              <a:buSzPts val="1440"/>
            </a:pPr>
            <a:endParaRPr lang="pt-PT" sz="17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marL="342900" indent="-342900" algn="just">
              <a:buSzPts val="1440"/>
              <a:buFont typeface="Wingdings" panose="05000000000000000000" pitchFamily="2" charset="2"/>
              <a:buChar char="Ø"/>
            </a:pP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Como tal, </a:t>
            </a:r>
            <a:r>
              <a:rPr lang="pt-PT" sz="1700" b="1" dirty="0">
                <a:solidFill>
                  <a:srgbClr val="00B05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o risco de infeção dos ocupantes diminuiu nesta situação</a:t>
            </a:r>
            <a:r>
              <a:rPr lang="pt-P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, ainda que, novamente, todos os ocupantes tenham sido expostos a um número residual de partículas.</a:t>
            </a:r>
          </a:p>
        </p:txBody>
      </p:sp>
      <p:cxnSp>
        <p:nvCxnSpPr>
          <p:cNvPr id="9" name="Conexão reta 8">
            <a:extLst>
              <a:ext uri="{FF2B5EF4-FFF2-40B4-BE49-F238E27FC236}">
                <a16:creationId xmlns:a16="http://schemas.microsoft.com/office/drawing/2014/main" id="{03E05A92-DA80-25E3-B90A-E82E34CA5BB5}"/>
              </a:ext>
            </a:extLst>
          </p:cNvPr>
          <p:cNvCxnSpPr>
            <a:cxnSpLocks/>
          </p:cNvCxnSpPr>
          <p:nvPr/>
        </p:nvCxnSpPr>
        <p:spPr>
          <a:xfrm>
            <a:off x="7057426" y="1445453"/>
            <a:ext cx="0" cy="497840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Imagem 3" descr="Uma imagem com texto, captura de ecrã, diagrama, design&#10;&#10;Descrição gerada automaticamente">
            <a:extLst>
              <a:ext uri="{FF2B5EF4-FFF2-40B4-BE49-F238E27FC236}">
                <a16:creationId xmlns:a16="http://schemas.microsoft.com/office/drawing/2014/main" id="{A0C9C21B-B07D-AD10-087A-304ABACAD1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1200" y="4258800"/>
            <a:ext cx="3366629" cy="2394000"/>
          </a:xfrm>
          <a:prstGeom prst="rect">
            <a:avLst/>
          </a:prstGeom>
        </p:spPr>
      </p:pic>
      <p:pic>
        <p:nvPicPr>
          <p:cNvPr id="5" name="EspirrarAllSim">
            <a:hlinkClick r:id="" action="ppaction://media"/>
            <a:extLst>
              <a:ext uri="{FF2B5EF4-FFF2-40B4-BE49-F238E27FC236}">
                <a16:creationId xmlns:a16="http://schemas.microsoft.com/office/drawing/2014/main" id="{7C783D5E-E988-20F1-7FC5-DAAC820B49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05153" y="1497600"/>
            <a:ext cx="4697600" cy="26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5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ersonalizar 6">
      <a:dk1>
        <a:srgbClr val="000000"/>
      </a:dk1>
      <a:lt1>
        <a:srgbClr val="FFFFFF"/>
      </a:lt1>
      <a:dk2>
        <a:srgbClr val="2D3847"/>
      </a:dk2>
      <a:lt2>
        <a:srgbClr val="000000"/>
      </a:lt2>
      <a:accent1>
        <a:srgbClr val="86B0D5"/>
      </a:accent1>
      <a:accent2>
        <a:srgbClr val="E5B980"/>
      </a:accent2>
      <a:accent3>
        <a:srgbClr val="C5D3A6"/>
      </a:accent3>
      <a:accent4>
        <a:srgbClr val="32ACD5"/>
      </a:accent4>
      <a:accent5>
        <a:srgbClr val="81AED3"/>
      </a:accent5>
      <a:accent6>
        <a:srgbClr val="E6CB8D"/>
      </a:accent6>
      <a:hlink>
        <a:srgbClr val="91C5C2"/>
      </a:hlink>
      <a:folHlink>
        <a:srgbClr val="80BEB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learning2 Light" id="{9B7502F6-C7CB-6840-9B9F-C037AF93F4D5}" vid="{46F876A8-3F36-AD47-A8D2-4C0505F92618}"/>
    </a:ext>
  </a:extLst>
</a:theme>
</file>

<file path=ppt/theme/theme2.xml><?xml version="1.0" encoding="utf-8"?>
<a:theme xmlns:a="http://schemas.openxmlformats.org/drawingml/2006/main" name="Modelo de apresentaçã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3056</TotalTime>
  <Words>3049</Words>
  <Application>Microsoft Office PowerPoint</Application>
  <PresentationFormat>Ecrã Panorâmico</PresentationFormat>
  <Paragraphs>205</Paragraphs>
  <Slides>20</Slides>
  <Notes>1</Notes>
  <HiddenSlides>0</HiddenSlides>
  <MMClips>18</MMClips>
  <ScaleCrop>false</ScaleCrop>
  <HeadingPairs>
    <vt:vector size="6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Century Gothic</vt:lpstr>
      <vt:lpstr>Poppins</vt:lpstr>
      <vt:lpstr>Segoe UI Light</vt:lpstr>
      <vt:lpstr>Trebuchet MS</vt:lpstr>
      <vt:lpstr>Wingdings</vt:lpstr>
      <vt:lpstr>Office Theme</vt:lpstr>
      <vt:lpstr>Modelo de apresentação personalizado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Marcelius</dc:creator>
  <cp:lastModifiedBy>Junior Mané</cp:lastModifiedBy>
  <cp:revision>117</cp:revision>
  <dcterms:created xsi:type="dcterms:W3CDTF">2021-10-05T02:03:23Z</dcterms:created>
  <dcterms:modified xsi:type="dcterms:W3CDTF">2023-07-21T22:29:47Z</dcterms:modified>
</cp:coreProperties>
</file>