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9" r:id="rId2"/>
  </p:sldMasterIdLst>
  <p:notesMasterIdLst>
    <p:notesMasterId r:id="rId25"/>
  </p:notesMasterIdLst>
  <p:handoutMasterIdLst>
    <p:handoutMasterId r:id="rId26"/>
  </p:handoutMasterIdLst>
  <p:sldIdLst>
    <p:sldId id="261" r:id="rId3"/>
    <p:sldId id="1433" r:id="rId4"/>
    <p:sldId id="1446" r:id="rId5"/>
    <p:sldId id="1445" r:id="rId6"/>
    <p:sldId id="1448" r:id="rId7"/>
    <p:sldId id="1449" r:id="rId8"/>
    <p:sldId id="1450" r:id="rId9"/>
    <p:sldId id="398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12" r:id="rId18"/>
    <p:sldId id="415" r:id="rId19"/>
    <p:sldId id="416" r:id="rId20"/>
    <p:sldId id="413" r:id="rId21"/>
    <p:sldId id="417" r:id="rId22"/>
    <p:sldId id="408" r:id="rId23"/>
    <p:sldId id="3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773DD11F-27B2-B240-AC44-71C910189D86}">
          <p14:sldIdLst/>
        </p14:section>
        <p14:section name="Modelo" id="{C82C1EF7-F09F-E049-9DC5-F4E9CC613494}">
          <p14:sldIdLst>
            <p14:sldId id="261"/>
            <p14:sldId id="1433"/>
            <p14:sldId id="1446"/>
            <p14:sldId id="1445"/>
            <p14:sldId id="1448"/>
            <p14:sldId id="1449"/>
            <p14:sldId id="1450"/>
            <p14:sldId id="398"/>
            <p14:sldId id="401"/>
            <p14:sldId id="402"/>
            <p14:sldId id="403"/>
            <p14:sldId id="404"/>
            <p14:sldId id="405"/>
            <p14:sldId id="406"/>
            <p14:sldId id="407"/>
            <p14:sldId id="412"/>
            <p14:sldId id="415"/>
            <p14:sldId id="416"/>
            <p14:sldId id="413"/>
            <p14:sldId id="417"/>
            <p14:sldId id="408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Estilo Médio 1 - Destaqu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32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89735ED5-4F38-DA47-B017-75DDBF09E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6132EFD-AAE8-CF44-A0A8-B6803FF7D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EA914-6092-C14E-AED4-C690D5AFFCFF}" type="datetimeFigureOut">
              <a:rPr lang="pt-PT" smtClean="0"/>
              <a:t>29-06-2023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3259C0D-A481-FB48-9A9A-F0BA8413C3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31ABD55-1DE7-A943-A328-11CBA39E57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F9D24-604F-074B-9BE5-1DFC09115F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6623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C257239D-29DA-42AD-A0C1-1FA28192A895}" type="datetimeFigureOut">
              <a:rPr lang="en-US" smtClean="0"/>
              <a:pPr/>
              <a:t>6/29/2023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78EE4007-7686-47ED-A3D0-350953727B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FE77A-3E43-4D5F-A245-1946CB033F10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338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0224-D7DC-421E-AF8A-819437BAC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C4FA4-2DFA-456D-96AF-588948DE8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8D3B5-D4E0-4CB3-B84D-BC11027F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BC426-8F2A-4D89-B69E-C1AB2BEC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95542-746D-4434-AC2D-3078531C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7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808F-3D0C-429B-BEF7-571E3D7E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28770-EE77-46F3-BF02-4C9B659F8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148C9-34B9-4438-928E-C65EFCDF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D46B9-7409-43AB-9AA1-8267C7898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3B12F-0D0E-4B9B-A1F7-CB639882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EF1E6-9349-4B0C-9684-865509A098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8ACB0-0A17-482E-8640-38A2370C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CC6BE-3905-45D8-9806-B97392A2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AC9D9-7C70-4110-AD09-855305AD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AF57-66A6-4016-BDC9-1B370912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006668-ADB1-4481-BDAC-1EBD337051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524" y="1222037"/>
            <a:ext cx="4485234" cy="4421059"/>
          </a:xfrm>
          <a:custGeom>
            <a:avLst/>
            <a:gdLst>
              <a:gd name="connsiteX0" fmla="*/ 2210529 w 4485234"/>
              <a:gd name="connsiteY0" fmla="*/ 0 h 4421059"/>
              <a:gd name="connsiteX1" fmla="*/ 3014496 w 4485234"/>
              <a:gd name="connsiteY1" fmla="*/ 0 h 4421059"/>
              <a:gd name="connsiteX2" fmla="*/ 3936168 w 4485234"/>
              <a:gd name="connsiteY2" fmla="*/ 0 h 4421059"/>
              <a:gd name="connsiteX3" fmla="*/ 4485234 w 4485234"/>
              <a:gd name="connsiteY3" fmla="*/ 549066 h 4421059"/>
              <a:gd name="connsiteX4" fmla="*/ 3970395 w 4485234"/>
              <a:gd name="connsiteY4" fmla="*/ 1098134 h 4421059"/>
              <a:gd name="connsiteX5" fmla="*/ 3936168 w 4485234"/>
              <a:gd name="connsiteY5" fmla="*/ 1099559 h 4421059"/>
              <a:gd name="connsiteX6" fmla="*/ 3014496 w 4485234"/>
              <a:gd name="connsiteY6" fmla="*/ 1099559 h 4421059"/>
              <a:gd name="connsiteX7" fmla="*/ 2894181 w 4485234"/>
              <a:gd name="connsiteY7" fmla="*/ 1099559 h 4421059"/>
              <a:gd name="connsiteX8" fmla="*/ 2894181 w 4485234"/>
              <a:gd name="connsiteY8" fmla="*/ 1099558 h 4421059"/>
              <a:gd name="connsiteX9" fmla="*/ 2189136 w 4485234"/>
              <a:gd name="connsiteY9" fmla="*/ 1099558 h 4421059"/>
              <a:gd name="connsiteX10" fmla="*/ 1403330 w 4485234"/>
              <a:gd name="connsiteY10" fmla="*/ 1424720 h 4421059"/>
              <a:gd name="connsiteX11" fmla="*/ 1302072 w 4485234"/>
              <a:gd name="connsiteY11" fmla="*/ 1540239 h 4421059"/>
              <a:gd name="connsiteX12" fmla="*/ 1078168 w 4485234"/>
              <a:gd name="connsiteY12" fmla="*/ 2223363 h 4421059"/>
              <a:gd name="connsiteX13" fmla="*/ 1078168 w 4485234"/>
              <a:gd name="connsiteY13" fmla="*/ 2223364 h 4421059"/>
              <a:gd name="connsiteX14" fmla="*/ 1078168 w 4485234"/>
              <a:gd name="connsiteY14" fmla="*/ 2223364 h 4421059"/>
              <a:gd name="connsiteX15" fmla="*/ 1304925 w 4485234"/>
              <a:gd name="connsiteY15" fmla="*/ 2877967 h 4421059"/>
              <a:gd name="connsiteX16" fmla="*/ 2203398 w 4485234"/>
              <a:gd name="connsiteY16" fmla="*/ 3321499 h 4421059"/>
              <a:gd name="connsiteX17" fmla="*/ 2996336 w 4485234"/>
              <a:gd name="connsiteY17" fmla="*/ 3321499 h 4421059"/>
              <a:gd name="connsiteX18" fmla="*/ 3033415 w 4485234"/>
              <a:gd name="connsiteY18" fmla="*/ 3322926 h 4421059"/>
              <a:gd name="connsiteX19" fmla="*/ 3535161 w 4485234"/>
              <a:gd name="connsiteY19" fmla="*/ 3765689 h 4421059"/>
              <a:gd name="connsiteX20" fmla="*/ 3545403 w 4485234"/>
              <a:gd name="connsiteY20" fmla="*/ 3871992 h 4421059"/>
              <a:gd name="connsiteX21" fmla="*/ 3537532 w 4485234"/>
              <a:gd name="connsiteY21" fmla="*/ 3965098 h 4421059"/>
              <a:gd name="connsiteX22" fmla="*/ 3138950 w 4485234"/>
              <a:gd name="connsiteY22" fmla="*/ 4402519 h 4421059"/>
              <a:gd name="connsiteX23" fmla="*/ 2994910 w 4485234"/>
              <a:gd name="connsiteY23" fmla="*/ 4421059 h 4421059"/>
              <a:gd name="connsiteX24" fmla="*/ 2230495 w 4485234"/>
              <a:gd name="connsiteY24" fmla="*/ 4421059 h 4421059"/>
              <a:gd name="connsiteX25" fmla="*/ 10181 w 4485234"/>
              <a:gd name="connsiteY25" fmla="*/ 2420317 h 4421059"/>
              <a:gd name="connsiteX26" fmla="*/ 0 w 4485234"/>
              <a:gd name="connsiteY26" fmla="*/ 2193416 h 4421059"/>
              <a:gd name="connsiteX27" fmla="*/ 12788 w 4485234"/>
              <a:gd name="connsiteY27" fmla="*/ 1970048 h 4421059"/>
              <a:gd name="connsiteX28" fmla="*/ 647471 w 4485234"/>
              <a:gd name="connsiteY28" fmla="*/ 647471 h 4421059"/>
              <a:gd name="connsiteX29" fmla="*/ 2210529 w 4485234"/>
              <a:gd name="connsiteY29" fmla="*/ 0 h 442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485234" h="4421059">
                <a:moveTo>
                  <a:pt x="2210529" y="0"/>
                </a:moveTo>
                <a:lnTo>
                  <a:pt x="3014496" y="0"/>
                </a:lnTo>
                <a:lnTo>
                  <a:pt x="3936168" y="0"/>
                </a:lnTo>
                <a:cubicBezTo>
                  <a:pt x="4239936" y="0"/>
                  <a:pt x="4485234" y="246723"/>
                  <a:pt x="4485234" y="549066"/>
                </a:cubicBezTo>
                <a:cubicBezTo>
                  <a:pt x="4485234" y="841427"/>
                  <a:pt x="4258477" y="1079593"/>
                  <a:pt x="3970395" y="1098134"/>
                </a:cubicBezTo>
                <a:cubicBezTo>
                  <a:pt x="3958986" y="1098134"/>
                  <a:pt x="3947577" y="1099559"/>
                  <a:pt x="3936168" y="1099559"/>
                </a:cubicBezTo>
                <a:lnTo>
                  <a:pt x="3014496" y="1099559"/>
                </a:lnTo>
                <a:lnTo>
                  <a:pt x="2894181" y="1099559"/>
                </a:lnTo>
                <a:lnTo>
                  <a:pt x="2894181" y="1099558"/>
                </a:lnTo>
                <a:lnTo>
                  <a:pt x="2189136" y="1099558"/>
                </a:lnTo>
                <a:cubicBezTo>
                  <a:pt x="1882515" y="1099558"/>
                  <a:pt x="1604416" y="1223634"/>
                  <a:pt x="1403330" y="1424720"/>
                </a:cubicBezTo>
                <a:cubicBezTo>
                  <a:pt x="1367675" y="1460375"/>
                  <a:pt x="1333448" y="1500307"/>
                  <a:pt x="1302072" y="1540239"/>
                </a:cubicBezTo>
                <a:cubicBezTo>
                  <a:pt x="1159458" y="1731343"/>
                  <a:pt x="1075316" y="1966657"/>
                  <a:pt x="1078168" y="2223363"/>
                </a:cubicBezTo>
                <a:lnTo>
                  <a:pt x="1078168" y="2223364"/>
                </a:lnTo>
                <a:lnTo>
                  <a:pt x="1078168" y="2223364"/>
                </a:lnTo>
                <a:cubicBezTo>
                  <a:pt x="1081020" y="2470089"/>
                  <a:pt x="1165162" y="2696846"/>
                  <a:pt x="1304925" y="2877967"/>
                </a:cubicBezTo>
                <a:cubicBezTo>
                  <a:pt x="1511717" y="3147509"/>
                  <a:pt x="1839731" y="3321499"/>
                  <a:pt x="2203398" y="3321499"/>
                </a:cubicBezTo>
                <a:lnTo>
                  <a:pt x="2996336" y="3321499"/>
                </a:lnTo>
                <a:cubicBezTo>
                  <a:pt x="3009172" y="3321499"/>
                  <a:pt x="3022006" y="3321499"/>
                  <a:pt x="3033415" y="3322926"/>
                </a:cubicBezTo>
                <a:cubicBezTo>
                  <a:pt x="3284240" y="3340397"/>
                  <a:pt x="3488112" y="3524926"/>
                  <a:pt x="3535161" y="3765689"/>
                </a:cubicBezTo>
                <a:lnTo>
                  <a:pt x="3545403" y="3871992"/>
                </a:lnTo>
                <a:lnTo>
                  <a:pt x="3537532" y="3965098"/>
                </a:lnTo>
                <a:cubicBezTo>
                  <a:pt x="3501304" y="4176965"/>
                  <a:pt x="3343603" y="4347612"/>
                  <a:pt x="3138950" y="4402519"/>
                </a:cubicBezTo>
                <a:cubicBezTo>
                  <a:pt x="3093314" y="4415355"/>
                  <a:pt x="3044825" y="4421059"/>
                  <a:pt x="2994910" y="4421059"/>
                </a:cubicBezTo>
                <a:lnTo>
                  <a:pt x="2230495" y="4421059"/>
                </a:lnTo>
                <a:cubicBezTo>
                  <a:pt x="1082001" y="4421059"/>
                  <a:pt x="119017" y="3539883"/>
                  <a:pt x="10181" y="2420317"/>
                </a:cubicBezTo>
                <a:lnTo>
                  <a:pt x="0" y="2193416"/>
                </a:lnTo>
                <a:lnTo>
                  <a:pt x="12788" y="1970048"/>
                </a:lnTo>
                <a:cubicBezTo>
                  <a:pt x="68299" y="1455941"/>
                  <a:pt x="300561" y="994382"/>
                  <a:pt x="647471" y="647471"/>
                </a:cubicBezTo>
                <a:cubicBezTo>
                  <a:pt x="1046793" y="246723"/>
                  <a:pt x="1600138" y="0"/>
                  <a:pt x="22105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45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88F5FA-C532-46CB-9FA0-9E041D5142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2320" y="1780236"/>
            <a:ext cx="7829715" cy="3813092"/>
          </a:xfrm>
          <a:custGeom>
            <a:avLst/>
            <a:gdLst>
              <a:gd name="connsiteX0" fmla="*/ 5912364 w 7829715"/>
              <a:gd name="connsiteY0" fmla="*/ 193 h 3813092"/>
              <a:gd name="connsiteX1" fmla="*/ 7488956 w 7829715"/>
              <a:gd name="connsiteY1" fmla="*/ 709616 h 3813092"/>
              <a:gd name="connsiteX2" fmla="*/ 7799385 w 7829715"/>
              <a:gd name="connsiteY2" fmla="*/ 2241584 h 3813092"/>
              <a:gd name="connsiteX3" fmla="*/ 7520299 w 7829715"/>
              <a:gd name="connsiteY3" fmla="*/ 3195415 h 3813092"/>
              <a:gd name="connsiteX4" fmla="*/ 1982370 w 7829715"/>
              <a:gd name="connsiteY4" fmla="*/ 3504128 h 3813092"/>
              <a:gd name="connsiteX5" fmla="*/ 471226 w 7829715"/>
              <a:gd name="connsiteY5" fmla="*/ 461014 h 3813092"/>
              <a:gd name="connsiteX6" fmla="*/ 2334448 w 7829715"/>
              <a:gd name="connsiteY6" fmla="*/ 150584 h 3813092"/>
              <a:gd name="connsiteX7" fmla="*/ 3969893 w 7829715"/>
              <a:gd name="connsiteY7" fmla="*/ 357538 h 3813092"/>
              <a:gd name="connsiteX8" fmla="*/ 5398170 w 7829715"/>
              <a:gd name="connsiteY8" fmla="*/ 47108 h 3813092"/>
              <a:gd name="connsiteX9" fmla="*/ 5912364 w 7829715"/>
              <a:gd name="connsiteY9" fmla="*/ 193 h 381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29715" h="3813092">
                <a:moveTo>
                  <a:pt x="5912364" y="193"/>
                </a:moveTo>
                <a:cubicBezTo>
                  <a:pt x="6410298" y="-5241"/>
                  <a:pt x="7139696" y="101530"/>
                  <a:pt x="7488956" y="709616"/>
                </a:cubicBezTo>
                <a:cubicBezTo>
                  <a:pt x="7843609" y="1201451"/>
                  <a:pt x="7867439" y="1696937"/>
                  <a:pt x="7799385" y="2241584"/>
                </a:cubicBezTo>
                <a:cubicBezTo>
                  <a:pt x="7773624" y="2448108"/>
                  <a:pt x="7764178" y="2852783"/>
                  <a:pt x="7520299" y="3195415"/>
                </a:cubicBezTo>
                <a:cubicBezTo>
                  <a:pt x="6681538" y="4373589"/>
                  <a:pt x="1982370" y="3504128"/>
                  <a:pt x="1982370" y="3504128"/>
                </a:cubicBezTo>
                <a:cubicBezTo>
                  <a:pt x="1982370" y="3504128"/>
                  <a:pt x="-1164220" y="2510366"/>
                  <a:pt x="471226" y="461014"/>
                </a:cubicBezTo>
                <a:cubicBezTo>
                  <a:pt x="771780" y="47966"/>
                  <a:pt x="1677737" y="107434"/>
                  <a:pt x="2334448" y="150584"/>
                </a:cubicBezTo>
                <a:cubicBezTo>
                  <a:pt x="3124476" y="202323"/>
                  <a:pt x="3276901" y="395107"/>
                  <a:pt x="3969893" y="357538"/>
                </a:cubicBezTo>
                <a:cubicBezTo>
                  <a:pt x="4695088" y="318251"/>
                  <a:pt x="5398170" y="47108"/>
                  <a:pt x="5398170" y="47108"/>
                </a:cubicBezTo>
                <a:cubicBezTo>
                  <a:pt x="5398170" y="47108"/>
                  <a:pt x="5613604" y="3454"/>
                  <a:pt x="5912364" y="1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44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2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39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F247F8-D6EE-48D3-8968-0867A6204820}"/>
              </a:ext>
            </a:extLst>
          </p:cNvPr>
          <p:cNvSpPr txBox="1"/>
          <p:nvPr userDrawn="1"/>
        </p:nvSpPr>
        <p:spPr>
          <a:xfrm rot="10800000" flipV="1">
            <a:off x="10306334" y="434935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bg1"/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bg1"/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69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913FC59-B41F-4C5D-96BB-5B667050E39F}"/>
              </a:ext>
            </a:extLst>
          </p:cNvPr>
          <p:cNvSpPr/>
          <p:nvPr userDrawn="1"/>
        </p:nvSpPr>
        <p:spPr>
          <a:xfrm>
            <a:off x="0" y="0"/>
            <a:ext cx="2353572" cy="6858000"/>
          </a:xfrm>
          <a:custGeom>
            <a:avLst/>
            <a:gdLst>
              <a:gd name="connsiteX0" fmla="*/ 0 w 3759892"/>
              <a:gd name="connsiteY0" fmla="*/ 0 h 10972800"/>
              <a:gd name="connsiteX1" fmla="*/ 3759892 w 3759892"/>
              <a:gd name="connsiteY1" fmla="*/ 0 h 10972800"/>
              <a:gd name="connsiteX2" fmla="*/ 3731427 w 3759892"/>
              <a:gd name="connsiteY2" fmla="*/ 29856 h 10972800"/>
              <a:gd name="connsiteX3" fmla="*/ 1623219 w 3759892"/>
              <a:gd name="connsiteY3" fmla="*/ 5486400 h 10972800"/>
              <a:gd name="connsiteX4" fmla="*/ 3731427 w 3759892"/>
              <a:gd name="connsiteY4" fmla="*/ 10942944 h 10972800"/>
              <a:gd name="connsiteX5" fmla="*/ 3759892 w 3759892"/>
              <a:gd name="connsiteY5" fmla="*/ 10972800 h 10972800"/>
              <a:gd name="connsiteX6" fmla="*/ 0 w 3759892"/>
              <a:gd name="connsiteY6" fmla="*/ 10972800 h 10972800"/>
              <a:gd name="connsiteX7" fmla="*/ 0 w 3759892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2" h="10972800">
                <a:moveTo>
                  <a:pt x="0" y="0"/>
                </a:moveTo>
                <a:lnTo>
                  <a:pt x="3759892" y="0"/>
                </a:lnTo>
                <a:lnTo>
                  <a:pt x="3731427" y="29856"/>
                </a:lnTo>
                <a:cubicBezTo>
                  <a:pt x="2421561" y="1471029"/>
                  <a:pt x="1623219" y="3385483"/>
                  <a:pt x="1623219" y="5486400"/>
                </a:cubicBezTo>
                <a:cubicBezTo>
                  <a:pt x="1623219" y="7587317"/>
                  <a:pt x="2421561" y="9501771"/>
                  <a:pt x="3731427" y="10942944"/>
                </a:cubicBezTo>
                <a:lnTo>
                  <a:pt x="3759892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F36AFD-D527-4A0C-BA9D-24EDE844C822}"/>
              </a:ext>
            </a:extLst>
          </p:cNvPr>
          <p:cNvSpPr/>
          <p:nvPr userDrawn="1"/>
        </p:nvSpPr>
        <p:spPr>
          <a:xfrm>
            <a:off x="9838430" y="0"/>
            <a:ext cx="2353571" cy="6858000"/>
          </a:xfrm>
          <a:custGeom>
            <a:avLst/>
            <a:gdLst>
              <a:gd name="connsiteX0" fmla="*/ 0 w 3759891"/>
              <a:gd name="connsiteY0" fmla="*/ 0 h 10972800"/>
              <a:gd name="connsiteX1" fmla="*/ 3759891 w 3759891"/>
              <a:gd name="connsiteY1" fmla="*/ 0 h 10972800"/>
              <a:gd name="connsiteX2" fmla="*/ 3759891 w 3759891"/>
              <a:gd name="connsiteY2" fmla="*/ 10972800 h 10972800"/>
              <a:gd name="connsiteX3" fmla="*/ 0 w 3759891"/>
              <a:gd name="connsiteY3" fmla="*/ 10972800 h 10972800"/>
              <a:gd name="connsiteX4" fmla="*/ 28465 w 3759891"/>
              <a:gd name="connsiteY4" fmla="*/ 10942944 h 10972800"/>
              <a:gd name="connsiteX5" fmla="*/ 2136673 w 3759891"/>
              <a:gd name="connsiteY5" fmla="*/ 5486400 h 10972800"/>
              <a:gd name="connsiteX6" fmla="*/ 28465 w 3759891"/>
              <a:gd name="connsiteY6" fmla="*/ 29856 h 10972800"/>
              <a:gd name="connsiteX7" fmla="*/ 0 w 3759891"/>
              <a:gd name="connsiteY7" fmla="*/ 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9891" h="10972800">
                <a:moveTo>
                  <a:pt x="0" y="0"/>
                </a:moveTo>
                <a:lnTo>
                  <a:pt x="3759891" y="0"/>
                </a:lnTo>
                <a:lnTo>
                  <a:pt x="3759891" y="10972800"/>
                </a:lnTo>
                <a:lnTo>
                  <a:pt x="0" y="10972800"/>
                </a:lnTo>
                <a:lnTo>
                  <a:pt x="28465" y="10942944"/>
                </a:lnTo>
                <a:cubicBezTo>
                  <a:pt x="1338331" y="9501771"/>
                  <a:pt x="2136673" y="7587317"/>
                  <a:pt x="2136673" y="5486400"/>
                </a:cubicBezTo>
                <a:cubicBezTo>
                  <a:pt x="2136673" y="3385483"/>
                  <a:pt x="1338331" y="1471029"/>
                  <a:pt x="28465" y="2985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 b="0" i="0" dirty="0">
              <a:latin typeface="Trebuchet MS" panose="020B070302020209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2D696B-6128-4C63-A56E-62F4B9C844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0017" y="0"/>
            <a:ext cx="8871968" cy="6858000"/>
          </a:xfrm>
          <a:custGeom>
            <a:avLst/>
            <a:gdLst>
              <a:gd name="connsiteX0" fmla="*/ 2601815 w 14173201"/>
              <a:gd name="connsiteY0" fmla="*/ 0 h 10972800"/>
              <a:gd name="connsiteX1" fmla="*/ 11571386 w 14173201"/>
              <a:gd name="connsiteY1" fmla="*/ 0 h 10972800"/>
              <a:gd name="connsiteX2" fmla="*/ 11594336 w 14173201"/>
              <a:gd name="connsiteY2" fmla="*/ 18035 h 10972800"/>
              <a:gd name="connsiteX3" fmla="*/ 14173201 w 14173201"/>
              <a:gd name="connsiteY3" fmla="*/ 5486400 h 10972800"/>
              <a:gd name="connsiteX4" fmla="*/ 11594336 w 14173201"/>
              <a:gd name="connsiteY4" fmla="*/ 10954765 h 10972800"/>
              <a:gd name="connsiteX5" fmla="*/ 11571386 w 14173201"/>
              <a:gd name="connsiteY5" fmla="*/ 10972800 h 10972800"/>
              <a:gd name="connsiteX6" fmla="*/ 2601815 w 14173201"/>
              <a:gd name="connsiteY6" fmla="*/ 10972800 h 10972800"/>
              <a:gd name="connsiteX7" fmla="*/ 2578865 w 14173201"/>
              <a:gd name="connsiteY7" fmla="*/ 10954765 h 10972800"/>
              <a:gd name="connsiteX8" fmla="*/ 0 w 14173201"/>
              <a:gd name="connsiteY8" fmla="*/ 5486400 h 10972800"/>
              <a:gd name="connsiteX9" fmla="*/ 2578865 w 14173201"/>
              <a:gd name="connsiteY9" fmla="*/ 18035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73201" h="10972800">
                <a:moveTo>
                  <a:pt x="2601815" y="0"/>
                </a:moveTo>
                <a:lnTo>
                  <a:pt x="11571386" y="0"/>
                </a:lnTo>
                <a:lnTo>
                  <a:pt x="11594336" y="18035"/>
                </a:lnTo>
                <a:cubicBezTo>
                  <a:pt x="13169314" y="1317822"/>
                  <a:pt x="14173201" y="3284876"/>
                  <a:pt x="14173201" y="5486400"/>
                </a:cubicBezTo>
                <a:cubicBezTo>
                  <a:pt x="14173201" y="7687925"/>
                  <a:pt x="13169314" y="9654978"/>
                  <a:pt x="11594336" y="10954765"/>
                </a:cubicBezTo>
                <a:lnTo>
                  <a:pt x="11571386" y="10972800"/>
                </a:lnTo>
                <a:lnTo>
                  <a:pt x="2601815" y="10972800"/>
                </a:lnTo>
                <a:lnTo>
                  <a:pt x="2578865" y="10954765"/>
                </a:lnTo>
                <a:cubicBezTo>
                  <a:pt x="1003887" y="9654978"/>
                  <a:pt x="0" y="7687925"/>
                  <a:pt x="0" y="5486400"/>
                </a:cubicBezTo>
                <a:cubicBezTo>
                  <a:pt x="0" y="3284876"/>
                  <a:pt x="1003887" y="1317822"/>
                  <a:pt x="2578865" y="1803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>
              <a:defRPr lang="id-ID" sz="1750" b="0" i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marL="0" lvl="0" indent="0" algn="ctr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4039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837F3-BD8C-61B6-CB13-7898E5820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523CFE-26D0-1902-0DA5-D23CB4FE4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200509A-66F3-D599-09E0-B9779678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9456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6F931-2314-EA60-131A-4E7E0CAFE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61CFB5-F27F-CB56-3954-1C9498026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E1656DA-591D-87D0-E437-F4BEF1A3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D5F15E4-61DE-719F-6BEC-E42B02B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815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E1B7F-2517-4A21-B8AA-37C1617B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93A0-DA99-4A30-9D18-99355913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5A74F-69D1-4733-A2F6-C99D06CC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1E752-8E90-4533-A613-A7D9534D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877B-6D23-4C07-9756-FE18EC58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10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EA0E5-D285-7F8E-D97C-4CAF44BE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6C3B71C-B8C1-13E5-C7AF-80CADE96B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7F7E6F-4031-2CF8-B76D-863C24D4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29-06-2023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DD3951C-DE6E-B4B6-5DDD-7DB296A3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F6667E-DF6A-BAFE-434D-8A95EB1B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9128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AD372-CF49-4715-A6B3-A500D5C8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81AD8EA-90B9-2CFF-DA3A-1E2C89795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99B8419-FBD3-9BA4-6DCD-CC3520B8B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4D9DA2C-7EEF-51E3-C70C-4515D945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29-06-2023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1B0394C-1A9E-3B74-8262-C91AC34B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0F01969-338D-2640-7CF1-8C69B4D0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8946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F0C7A-C0ED-81B1-9F96-15790D96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5495C1A-C19A-A2E8-09BB-6FFEA650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D2253C3-2AA7-D274-C9F9-D70A651CF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24301FD-9400-8B18-5BA2-C097F2D74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9C899AB-F690-D863-D9B6-3638A5422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21D0BD7-CF19-D924-3536-4650220B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29-06-2023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4D35EE70-496C-CBCA-6C3B-168415FE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6B98733-CBB8-F59E-84CA-383830CA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0278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0CCC4-3790-062F-15C0-26EA8CB6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E061DEA-C48F-EF10-60F6-4B812ED7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29-06-2023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F8CA76E-D42B-5ADA-BF09-266B2828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D346070-6766-298D-DE48-F11B04DA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9259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6AA3337-EE0D-7A60-1CD8-DCA898DE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29-06-2023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3AF1AA85-01D4-A3FE-FBC3-D7D0D3CA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05E965B-038D-E635-98B5-87D1EA49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7164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1ADAD-BD59-4D78-2AB1-B6C82B65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87D937E-BCFC-3E13-7734-8042D68B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4ED6441-243A-1931-C1CC-11D897D0F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9BEFDB-AD6D-EB3F-BC8F-A6C5BD634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29-06-2023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0074386-1438-A08C-4918-38D12796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2BD85EA-B559-ED2D-8628-17D8F9889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6009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BDC7B-A81D-5A98-78E8-99797C8F1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EDCD298-DB46-8E7A-38FB-A824E27C6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F58CD03-EE5A-87AA-2B37-E039E4C30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7D70A8E-C15C-F7E8-F906-522E3626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29-06-2023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806C631-21F9-1643-B575-B5249B71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1F1A2AD-6082-5042-0157-9BAC925A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6150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812E3-0875-3D01-7AD1-10495F42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F05D813-B121-812E-7ABB-5A6CEB55A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5AB7237-453D-513F-E6F6-5F177483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29-06-2023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DF76CC0-083A-C9B3-37E8-9FD2C9A9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B5F3657-47A8-D5B2-2B46-3B5BB920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6461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610F1A-1810-62A5-E666-190234B70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F1248E6-BE9E-743A-C79A-5F87C5B52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9542D5F-E351-1157-C454-8F1AADE0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54C110-6B93-4102-8FE1-444050E342A7}" type="datetimeFigureOut">
              <a:rPr lang="pt-PT" smtClean="0"/>
              <a:t>29-06-2023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EFC0CE-F4A1-2F08-F10E-E9FE34C7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844448B-4B15-C4FD-7106-9B338893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18EA-3877-4259-A1E2-04C1C0D962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305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01AB2-EC0D-41C2-A0B5-1E0CB855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1C894-4550-400D-97DF-4C3BD573D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721FA-A374-48C2-B58D-3DE6D29B3F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F4EBC-9C67-4B87-907D-3D3DEAF9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1B761-4BB6-48A7-89AC-00637BEC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5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4A89-B27A-403C-9BEF-8C4A15D6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707D6-93A2-4332-AD0C-AE2BC282F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4430E-25BD-4917-BCED-ACEC8AFA8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1FF98-56A9-4C55-98A1-07AD8DF4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DE52B-6C95-4C83-AEED-05DB6399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CD0EA-C7A7-4D62-9FED-70AF5867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4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CBFD-EA4F-49D9-8602-AF772A21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41B20-F07B-44AB-B1DD-4F2AF6F02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70360-EFF0-4C47-9408-935C6042B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19374-6B79-476D-8417-20FE9F054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82F93-CA55-4FC4-ADA1-F4C44B504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5CB5A-D056-4A18-B2BF-019E31A3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E9D66-878B-41F8-BD2C-2FB6EBAA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DB81AB-7407-409C-8A17-E1F8354C4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6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4584-524B-47C5-B6F1-1BE96E3D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22702B-6B6C-46CB-B949-9D943A38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5DE9E-CC16-4CD5-996A-B7C17CAC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54ADE-81D8-49D5-AEAB-93D24D8F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2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0667A-7590-4ECA-B5BF-FFF305F1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B08B3-23C4-4B74-9B74-72DF648C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8FD8E-29FF-4AB7-ADFC-227FAD93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0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27E8-AF6A-46A6-A34B-3C28420D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77AC8-F669-4945-91C4-8BDA1958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Trebuchet MS" panose="020B0703020202090204" pitchFamily="34" charset="0"/>
              </a:defRPr>
            </a:lvl1pPr>
            <a:lvl2pPr>
              <a:defRPr sz="2800" b="0" i="0">
                <a:latin typeface="Trebuchet MS" panose="020B0703020202090204" pitchFamily="34" charset="0"/>
              </a:defRPr>
            </a:lvl2pPr>
            <a:lvl3pPr>
              <a:defRPr sz="2400" b="0" i="0">
                <a:latin typeface="Trebuchet MS" panose="020B0703020202090204" pitchFamily="34" charset="0"/>
              </a:defRPr>
            </a:lvl3pPr>
            <a:lvl4pPr>
              <a:defRPr sz="2000" b="0" i="0">
                <a:latin typeface="Trebuchet MS" panose="020B0703020202090204" pitchFamily="34" charset="0"/>
              </a:defRPr>
            </a:lvl4pPr>
            <a:lvl5pPr>
              <a:defRPr sz="2000" b="0" i="0">
                <a:latin typeface="Trebuchet MS" panose="020B070302020209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465FB-F148-4DC7-86DE-5F1B8F889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6E6D6-B734-49AE-972D-895B3147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A6703-2649-4C50-AA2D-A8EFBDDC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6F48E-9557-44CE-83E8-F8857B3A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9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8C0D-B903-430A-AEA1-2E5FF1BA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322AB2-2BC3-4C65-B548-B4BCA8C5A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9BA0F-2865-4CCB-92C4-94568EE71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Trebuchet MS" panose="020B070302020209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E6B65-2BA4-4C27-8F45-2EED6A06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9969E-456E-475C-B105-BC1A5DC6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A16AF-FD8B-4C7B-A985-B30BB88A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E60C652A-D9B9-4D10-8D24-244A292E42F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6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2F5A4F-8596-48FC-BDBF-B7A927498FD4}"/>
              </a:ext>
            </a:extLst>
          </p:cNvPr>
          <p:cNvSpPr txBox="1"/>
          <p:nvPr userDrawn="1"/>
        </p:nvSpPr>
        <p:spPr>
          <a:xfrm rot="10800000" flipV="1">
            <a:off x="10278625" y="379517"/>
            <a:ext cx="1515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050" b="0" i="0" dirty="0">
                <a:solidFill>
                  <a:schemeClr val="bg1">
                    <a:lumMod val="85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t>Page </a:t>
            </a:r>
            <a:fld id="{260E2A6B-A809-4840-BF14-8648BC0BDF87}" type="slidenum">
              <a:rPr lang="id-ID" sz="16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ea typeface="Roboto Condensed" panose="02000000000000000000" pitchFamily="2" charset="0"/>
                <a:cs typeface="Poppins" panose="00000500000000000000" pitchFamily="2" charset="0"/>
              </a:rPr>
              <a:pPr algn="r"/>
              <a:t>‹nº›</a:t>
            </a:fld>
            <a:endParaRPr lang="id-ID" sz="6000" b="0" i="0" dirty="0">
              <a:solidFill>
                <a:schemeClr val="tx1">
                  <a:lumMod val="50000"/>
                  <a:lumOff val="50000"/>
                </a:schemeClr>
              </a:solidFill>
              <a:latin typeface="Poppins" panose="00000500000000000000" pitchFamily="2" charset="0"/>
              <a:ea typeface="Roboto Condensed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8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6" r:id="rId13"/>
    <p:sldLayoutId id="2147483706" r:id="rId14"/>
    <p:sldLayoutId id="2147483707" r:id="rId15"/>
    <p:sldLayoutId id="2147483712" r:id="rId16"/>
    <p:sldLayoutId id="214748371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022A26D-851A-A8C0-234D-F0A9C527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E624DBE-F807-6BB6-A025-59C7A8834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8117FE6-98D8-5C4A-F839-67A2D08AA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218EA-3877-4259-A1E2-04C1C0D9622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629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7C0DD27-0604-453F-AFF4-32D42896BDEB}"/>
              </a:ext>
            </a:extLst>
          </p:cNvPr>
          <p:cNvSpPr/>
          <p:nvPr/>
        </p:nvSpPr>
        <p:spPr>
          <a:xfrm>
            <a:off x="3971487" y="1878572"/>
            <a:ext cx="439896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chemeClr val="bg1">
                    <a:alpha val="15000"/>
                  </a:schemeClr>
                </a:solidFill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2021 </a:t>
            </a:r>
            <a:endParaRPr lang="en-US" sz="13800" b="1" dirty="0">
              <a:solidFill>
                <a:schemeClr val="bg1">
                  <a:alpha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752003-AFE5-4D74-9F31-7ED08CC184BD}"/>
              </a:ext>
            </a:extLst>
          </p:cNvPr>
          <p:cNvSpPr txBox="1"/>
          <p:nvPr/>
        </p:nvSpPr>
        <p:spPr>
          <a:xfrm>
            <a:off x="403763" y="2173250"/>
            <a:ext cx="7573910" cy="1723549"/>
          </a:xfrm>
          <a:prstGeom prst="rect">
            <a:avLst/>
          </a:prstGeom>
          <a:noFill/>
          <a:effectLst>
            <a:outerShdw blurRad="482600" dist="38100" dir="5400000" algn="t" rotWithShape="0">
              <a:prstClr val="black">
                <a:alpha val="21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PT" sz="6600" b="1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Cenário 1</a:t>
            </a:r>
          </a:p>
          <a:p>
            <a:pPr algn="just"/>
            <a:r>
              <a:rPr lang="pt-PT" sz="2000" spc="300" dirty="0">
                <a:solidFill>
                  <a:schemeClr val="accent1">
                    <a:lumMod val="50000"/>
                  </a:schemeClr>
                </a:solidFill>
                <a:latin typeface="Poppins" panose="00000500000000000000" pitchFamily="2" charset="0"/>
                <a:ea typeface="Liberation Sans" panose="020B0604020202020204" pitchFamily="34" charset="0"/>
                <a:cs typeface="Poppins" panose="00000500000000000000" pitchFamily="2" charset="0"/>
              </a:rPr>
              <a:t>Tutorial: Como Escrever e Ler um Documento Científico</a:t>
            </a:r>
            <a:endParaRPr lang="en-US" sz="2000" b="1" spc="300" dirty="0">
              <a:solidFill>
                <a:schemeClr val="accent1">
                  <a:lumMod val="50000"/>
                </a:schemeClr>
              </a:solidFill>
              <a:latin typeface="Poppins" panose="00000500000000000000" pitchFamily="2" charset="0"/>
              <a:ea typeface="Liberation Sans" panose="020B0604020202020204" pitchFamily="34" charset="0"/>
              <a:cs typeface="Poppins" panose="00000500000000000000" pitchFamily="2" charset="0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1DE5ABCA-0958-6A46-9F95-312E2A032D29}"/>
              </a:ext>
            </a:extLst>
          </p:cNvPr>
          <p:cNvSpPr txBox="1">
            <a:spLocks/>
          </p:cNvSpPr>
          <p:nvPr/>
        </p:nvSpPr>
        <p:spPr>
          <a:xfrm>
            <a:off x="451018" y="4035688"/>
            <a:ext cx="5943643" cy="1871103"/>
          </a:xfrm>
          <a:prstGeom prst="flowChartDelay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Light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GB" sz="1600" b="1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PAFSE: Partnerships for Science Education</a:t>
            </a: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sz="14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Project approved under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Horizon 2020</a:t>
            </a:r>
            <a: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Science with and for Society</a:t>
            </a:r>
            <a:br>
              <a:rPr lang="el-GR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Call: H2020-SwafS-2018-2020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Topic: Open schooling and collaboration on science education</a:t>
            </a:r>
            <a:br>
              <a:rPr lang="en-US" sz="1200" dirty="0">
                <a:latin typeface="Calibri Light" panose="020F03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1" name="Imagem 20" descr="Uma imagem com texto&#10;&#10;Descrição gerada automaticamente">
            <a:extLst>
              <a:ext uri="{FF2B5EF4-FFF2-40B4-BE49-F238E27FC236}">
                <a16:creationId xmlns:a16="http://schemas.microsoft.com/office/drawing/2014/main" id="{F376BC46-CE7D-5047-8603-1F6FB7191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189247" y="213567"/>
            <a:ext cx="2246029" cy="628651"/>
          </a:xfrm>
          <a:prstGeom prst="rect">
            <a:avLst/>
          </a:prstGeom>
        </p:spPr>
      </p:pic>
      <p:pic>
        <p:nvPicPr>
          <p:cNvPr id="23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77C7800-7F15-4B44-91BE-D6F64FB9F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281949" y="1125018"/>
            <a:ext cx="4785351" cy="5599545"/>
          </a:xfrm>
          <a:prstGeom prst="rect">
            <a:avLst/>
          </a:prstGeom>
        </p:spPr>
      </p:pic>
      <p:sp>
        <p:nvSpPr>
          <p:cNvPr id="26" name="Rectangle 27">
            <a:extLst>
              <a:ext uri="{FF2B5EF4-FFF2-40B4-BE49-F238E27FC236}">
                <a16:creationId xmlns:a16="http://schemas.microsoft.com/office/drawing/2014/main" id="{D6A0A9E9-3FDF-0644-AB0A-2D4855D311D7}"/>
              </a:ext>
            </a:extLst>
          </p:cNvPr>
          <p:cNvSpPr/>
          <p:nvPr/>
        </p:nvSpPr>
        <p:spPr>
          <a:xfrm>
            <a:off x="10611415" y="213566"/>
            <a:ext cx="967875" cy="62865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2385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937570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Introdução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12E6E15-DA59-398C-FF2B-E6D04C9416D0}"/>
              </a:ext>
            </a:extLst>
          </p:cNvPr>
          <p:cNvSpPr txBox="1"/>
          <p:nvPr/>
        </p:nvSpPr>
        <p:spPr>
          <a:xfrm>
            <a:off x="288000" y="1867590"/>
            <a:ext cx="5254384" cy="31354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880744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Apresentação do problema e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da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sua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944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relevância:</a:t>
            </a:r>
          </a:p>
          <a:p>
            <a:pPr marL="12065" marR="880744">
              <a:lnSpc>
                <a:spcPct val="100000"/>
              </a:lnSpc>
              <a:spcBef>
                <a:spcPts val="90"/>
              </a:spcBef>
              <a:tabLst>
                <a:tab pos="356870" algn="l"/>
                <a:tab pos="357505" algn="l"/>
              </a:tabLst>
            </a:pPr>
            <a:endParaRPr lang="pt-PT" sz="1700" spc="-5" dirty="0">
              <a:latin typeface="Comic Sans MS" panose="030F0702030302020204" pitchFamily="66" charset="0"/>
              <a:cs typeface="Comic Sans MS"/>
            </a:endParaRPr>
          </a:p>
          <a:p>
            <a:pPr marL="12065" marR="880744">
              <a:lnSpc>
                <a:spcPct val="100000"/>
              </a:lnSpc>
              <a:spcBef>
                <a:spcPts val="90"/>
              </a:spcBef>
              <a:tabLst>
                <a:tab pos="356870" algn="l"/>
                <a:tab pos="357505" algn="l"/>
              </a:tabLst>
            </a:pPr>
            <a:r>
              <a:rPr lang="pt-PT" sz="1700" spc="-5" dirty="0">
                <a:latin typeface="Comic Sans MS" panose="030F0702030302020204" pitchFamily="66" charset="0"/>
                <a:cs typeface="Comic Sans MS"/>
              </a:rPr>
              <a:t>	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–</a:t>
            </a:r>
            <a:r>
              <a:rPr sz="1700" spc="18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Men</a:t>
            </a:r>
            <a:r>
              <a:rPr lang="pt-PT"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cionar</a:t>
            </a:r>
            <a:r>
              <a:rPr sz="17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abordagens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anteriores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469900">
              <a:lnSpc>
                <a:spcPct val="100000"/>
              </a:lnSpc>
              <a:spcBef>
                <a:spcPts val="1455"/>
              </a:spcBef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marR="5080" indent="-344805">
              <a:lnSpc>
                <a:spcPct val="100000"/>
              </a:lnSpc>
              <a:spcBef>
                <a:spcPts val="1400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Definição</a:t>
            </a:r>
            <a:r>
              <a:rPr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dos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objetivos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do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âmbito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do </a:t>
            </a:r>
            <a:r>
              <a:rPr sz="1700" b="1" spc="-944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trabalho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proposto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12065" marR="5080">
              <a:lnSpc>
                <a:spcPct val="100000"/>
              </a:lnSpc>
              <a:spcBef>
                <a:spcPts val="1400"/>
              </a:spcBef>
              <a:tabLst>
                <a:tab pos="356870" algn="l"/>
                <a:tab pos="357505" algn="l"/>
              </a:tabLst>
            </a:pPr>
            <a:endParaRPr sz="1700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1535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Organização</a:t>
            </a:r>
            <a:r>
              <a:rPr sz="1700" b="1" spc="-2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do documento;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A6F57AA2-0F00-9455-795F-CD9B8184B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611310D-F871-CF05-CF39-020A5148F8EB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EB960370-0536-D6B3-D9C6-00DF3C76C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3641AE47-0981-42D2-DD75-DA9C71D4E789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1359308-680B-AE14-7DE2-D46CC2EBAA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  <p:cxnSp>
        <p:nvCxnSpPr>
          <p:cNvPr id="15" name="Conexão reta 14">
            <a:extLst>
              <a:ext uri="{FF2B5EF4-FFF2-40B4-BE49-F238E27FC236}">
                <a16:creationId xmlns:a16="http://schemas.microsoft.com/office/drawing/2014/main" id="{5618F284-3151-609C-795D-0AA2B4D1BA6F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900368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Revisão de literatura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087886D-A81A-92E5-6B1D-8563909A7D4C}"/>
              </a:ext>
            </a:extLst>
          </p:cNvPr>
          <p:cNvSpPr txBox="1"/>
          <p:nvPr/>
        </p:nvSpPr>
        <p:spPr>
          <a:xfrm>
            <a:off x="412943" y="2032141"/>
            <a:ext cx="5148102" cy="3314562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01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Definição</a:t>
            </a:r>
            <a:r>
              <a:rPr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do</a:t>
            </a:r>
            <a:r>
              <a:rPr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problema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e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soluções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12065">
              <a:lnSpc>
                <a:spcPct val="100000"/>
              </a:lnSpc>
              <a:spcBef>
                <a:spcPts val="1030"/>
              </a:spcBef>
              <a:tabLst>
                <a:tab pos="356870" algn="l"/>
                <a:tab pos="357505" algn="l"/>
              </a:tabLst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969"/>
              </a:spcBef>
              <a:buChar char="•"/>
              <a:tabLst>
                <a:tab pos="356870" algn="l"/>
                <a:tab pos="357505" algn="l"/>
              </a:tabLst>
            </a:pPr>
            <a:r>
              <a:rPr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Identificação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das lacunas </a:t>
            </a:r>
            <a:r>
              <a:rPr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existentes</a:t>
            </a:r>
            <a:r>
              <a:rPr lang="pt-PT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12065">
              <a:lnSpc>
                <a:spcPct val="100000"/>
              </a:lnSpc>
              <a:spcBef>
                <a:spcPts val="969"/>
              </a:spcBef>
              <a:tabLst>
                <a:tab pos="356870" algn="l"/>
                <a:tab pos="357505" algn="l"/>
              </a:tabLst>
            </a:pP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marR="191770" indent="-344805" algn="just">
              <a:lnSpc>
                <a:spcPts val="3020"/>
              </a:lnSpc>
              <a:spcBef>
                <a:spcPts val="1415"/>
              </a:spcBef>
              <a:buChar char="•"/>
              <a:tabLst>
                <a:tab pos="356870" algn="l"/>
                <a:tab pos="357505" algn="l"/>
              </a:tabLst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Eventualmente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ode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ser dividido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em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mais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d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 que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um </a:t>
            </a:r>
            <a:r>
              <a:rPr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capítulo, dependendo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da complexidade </a:t>
            </a:r>
            <a:r>
              <a:rPr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ou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da</a:t>
            </a:r>
            <a:r>
              <a:rPr spc="-8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interdisciplinaridade</a:t>
            </a:r>
            <a:r>
              <a:rPr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do </a:t>
            </a:r>
            <a:r>
              <a:rPr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problema</a:t>
            </a:r>
            <a:r>
              <a:rPr lang="pt-PT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2A275E8F-1EF4-AB09-B289-62AD6F35E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B923115-2D23-4359-F044-01FA890F53BC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7C77C671-FDC0-4E5A-B1DF-D53B979B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C4A28E5E-0A38-A49C-BCB6-DA43137B1BDC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6BB4561E-7F6D-C7F3-5A3F-2A46D9B69DDE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EB230572-7159-6C27-DDC0-C4D5B49A7E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900368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Metodologia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087886D-A81A-92E5-6B1D-8563909A7D4C}"/>
              </a:ext>
            </a:extLst>
          </p:cNvPr>
          <p:cNvSpPr txBox="1"/>
          <p:nvPr/>
        </p:nvSpPr>
        <p:spPr>
          <a:xfrm>
            <a:off x="288000" y="1934680"/>
            <a:ext cx="5282371" cy="277319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010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Descrição do método utilizado para a criação do documento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12065">
              <a:lnSpc>
                <a:spcPct val="100000"/>
              </a:lnSpc>
              <a:spcBef>
                <a:spcPts val="1030"/>
              </a:spcBef>
              <a:tabLst>
                <a:tab pos="356870" algn="l"/>
                <a:tab pos="357505" algn="l"/>
              </a:tabLst>
            </a:pP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 algn="just">
              <a:lnSpc>
                <a:spcPct val="100000"/>
              </a:lnSpc>
              <a:spcBef>
                <a:spcPts val="969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Habitualmente passa pela combinação da utilização de estratégias já existentes, e/ou inovações e adaptações para resolver o problema existente;</a:t>
            </a:r>
          </a:p>
          <a:p>
            <a:pPr marL="12065">
              <a:lnSpc>
                <a:spcPct val="100000"/>
              </a:lnSpc>
              <a:spcBef>
                <a:spcPts val="969"/>
              </a:spcBef>
              <a:tabLst>
                <a:tab pos="356870" algn="l"/>
                <a:tab pos="357505" algn="l"/>
              </a:tabLst>
            </a:pPr>
            <a:endParaRPr sz="2000" dirty="0">
              <a:latin typeface="+mj-lt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B4FBBBE4-AA95-890F-F235-3692C8628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3805EBA-5D17-99F4-0D86-BB1E95F0D718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C94F9E97-135A-2E72-0483-F6C43A7D1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3AAD980C-E19B-9DB5-2E60-CC97659F7C5E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1F447039-E8B7-0C71-F39C-C6266EF0555F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20984957-5C9E-D591-87E0-491908619F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814813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Resultados e discussão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5952252-3630-A330-F0C8-F8CA2F9D37E2}"/>
              </a:ext>
            </a:extLst>
          </p:cNvPr>
          <p:cNvSpPr txBox="1"/>
          <p:nvPr/>
        </p:nvSpPr>
        <p:spPr>
          <a:xfrm>
            <a:off x="345348" y="1517369"/>
            <a:ext cx="5094400" cy="4791248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245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Apresentação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sintética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dos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resultados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980"/>
              </a:spcBef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Listagens</a:t>
            </a:r>
            <a:r>
              <a:rPr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extensivas</a:t>
            </a:r>
            <a:r>
              <a:rPr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devem</a:t>
            </a:r>
            <a:r>
              <a:rPr sz="17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ir</a:t>
            </a:r>
            <a:r>
              <a:rPr sz="17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para</a:t>
            </a:r>
            <a:r>
              <a:rPr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apêndice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.</a:t>
            </a:r>
          </a:p>
          <a:p>
            <a:pPr marL="469265" lvl="1">
              <a:lnSpc>
                <a:spcPct val="100000"/>
              </a:lnSpc>
              <a:spcBef>
                <a:spcPts val="980"/>
              </a:spcBef>
              <a:tabLst>
                <a:tab pos="756285" algn="l"/>
                <a:tab pos="756920" algn="l"/>
              </a:tabLst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894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Uso</a:t>
            </a:r>
            <a:r>
              <a:rPr sz="1700" b="1" spc="-1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de</a:t>
            </a:r>
            <a:r>
              <a:rPr sz="1700" b="1" spc="-3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tabelas</a:t>
            </a:r>
            <a:r>
              <a:rPr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</a:t>
            </a:r>
            <a:r>
              <a:rPr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de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figuras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marR="402590" lvl="1" indent="-287020">
              <a:lnSpc>
                <a:spcPts val="2570"/>
              </a:lnSpc>
              <a:spcBef>
                <a:spcPts val="1320"/>
              </a:spcBef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Estruturar a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informação, ilustrar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questões </a:t>
            </a:r>
            <a:r>
              <a:rPr sz="1700" spc="-70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essenciais,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tornar</a:t>
            </a:r>
            <a:r>
              <a:rPr sz="1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texto</a:t>
            </a:r>
            <a:r>
              <a:rPr sz="1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variado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.</a:t>
            </a:r>
          </a:p>
          <a:p>
            <a:pPr marL="469265" marR="402590" lvl="1">
              <a:lnSpc>
                <a:spcPts val="2570"/>
              </a:lnSpc>
              <a:spcBef>
                <a:spcPts val="1320"/>
              </a:spcBef>
              <a:tabLst>
                <a:tab pos="756285" algn="l"/>
                <a:tab pos="756920" algn="l"/>
              </a:tabLst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885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Explicação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de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sucessos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e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insucessos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sz="1700" b="1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marR="5080" indent="-344805">
              <a:lnSpc>
                <a:spcPts val="3020"/>
              </a:lnSpc>
              <a:spcBef>
                <a:spcPts val="1390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capítulo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poderá ser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dividido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se o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tipo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 </a:t>
            </a:r>
            <a:r>
              <a:rPr sz="1700" spc="-8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volume de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dados e</a:t>
            </a:r>
            <a:r>
              <a:rPr sz="17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 </a:t>
            </a:r>
            <a:r>
              <a:rPr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resultados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o </a:t>
            </a:r>
            <a:r>
              <a:rPr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justi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ficar;</a:t>
            </a:r>
            <a:endParaRPr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8A53A8A0-147D-BF8B-10F2-66CC584253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9187A74-7E54-B0F1-635F-66941D6C570D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B14C1204-D6CE-DD4A-89F1-99E8BC88C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DFB26873-3B2E-7CC0-DA00-0A3B87600F05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3AAB3BAB-38AA-DD80-1EC0-014A6FB34C21}"/>
              </a:ext>
            </a:extLst>
          </p:cNvPr>
          <p:cNvCxnSpPr>
            <a:cxnSpLocks/>
          </p:cNvCxnSpPr>
          <p:nvPr/>
        </p:nvCxnSpPr>
        <p:spPr>
          <a:xfrm>
            <a:off x="5930699" y="1517369"/>
            <a:ext cx="0" cy="50336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A5FD4508-C4C9-03ED-5ACB-EEEF4016A9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52254" y="1597766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763182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Conclusões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8CF52656-D014-F7F2-1BC0-E89D062665B5}"/>
              </a:ext>
            </a:extLst>
          </p:cNvPr>
          <p:cNvSpPr txBox="1"/>
          <p:nvPr/>
        </p:nvSpPr>
        <p:spPr>
          <a:xfrm>
            <a:off x="408941" y="1517369"/>
            <a:ext cx="5152104" cy="5022529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245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Síntese</a:t>
            </a:r>
            <a:r>
              <a:rPr sz="1700" b="1" spc="-2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do</a:t>
            </a:r>
            <a:r>
              <a:rPr sz="1700" b="1" spc="-3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trabalho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980"/>
              </a:spcBef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Não</a:t>
            </a:r>
            <a:r>
              <a:rPr sz="17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introduzir</a:t>
            </a:r>
            <a:r>
              <a:rPr sz="17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dados</a:t>
            </a:r>
            <a:r>
              <a:rPr sz="17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novos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.</a:t>
            </a:r>
            <a:endParaRPr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840"/>
              </a:spcBef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Não</a:t>
            </a:r>
            <a:r>
              <a:rPr sz="1700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citar</a:t>
            </a:r>
            <a:r>
              <a:rPr sz="17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referências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.</a:t>
            </a:r>
          </a:p>
          <a:p>
            <a:pPr marL="469265" lvl="1">
              <a:lnSpc>
                <a:spcPct val="100000"/>
              </a:lnSpc>
              <a:spcBef>
                <a:spcPts val="840"/>
              </a:spcBef>
              <a:tabLst>
                <a:tab pos="756285" algn="l"/>
                <a:tab pos="756920" algn="l"/>
              </a:tabLst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marR="454659" indent="-344805">
              <a:lnSpc>
                <a:spcPts val="3020"/>
              </a:lnSpc>
              <a:spcBef>
                <a:spcPts val="1300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Principais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resultados,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reforçando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 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inovação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</a:t>
            </a:r>
            <a:r>
              <a:rPr sz="1700" b="1" spc="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</a:t>
            </a:r>
            <a:r>
              <a:rPr sz="1700" b="1" spc="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cumprimento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os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objetivos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12065" marR="454659">
              <a:lnSpc>
                <a:spcPts val="3020"/>
              </a:lnSpc>
              <a:spcBef>
                <a:spcPts val="1300"/>
              </a:spcBef>
              <a:tabLst>
                <a:tab pos="356870" algn="l"/>
                <a:tab pos="357505" algn="l"/>
              </a:tabLst>
            </a:pPr>
            <a:endParaRPr sz="1700" b="1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marR="762000" indent="-344805">
              <a:lnSpc>
                <a:spcPts val="3020"/>
              </a:lnSpc>
              <a:spcBef>
                <a:spcPts val="1355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Síntese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de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recomendações</a:t>
            </a:r>
            <a:r>
              <a:rPr sz="1700" b="1" spc="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dirigidas</a:t>
            </a:r>
            <a:r>
              <a:rPr sz="1700" b="1" spc="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 </a:t>
            </a:r>
            <a:r>
              <a:rPr sz="1700" b="1" spc="-819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terceiros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(se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apropriado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)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</a:p>
          <a:p>
            <a:pPr marL="12065" marR="762000">
              <a:lnSpc>
                <a:spcPts val="3020"/>
              </a:lnSpc>
              <a:spcBef>
                <a:spcPts val="1355"/>
              </a:spcBef>
              <a:tabLst>
                <a:tab pos="356870" algn="l"/>
                <a:tab pos="357505" algn="l"/>
              </a:tabLst>
            </a:pPr>
            <a:endParaRPr sz="1700" b="1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990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Desenvolvimentos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futuros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(conteúdo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novo)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3C53641B-E58D-3B63-ADBD-CCE803DBCB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EE5C747-F84D-2F3F-DA49-C99F4737EEE0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2C1BD4A2-4261-0BC6-A6DE-D462497B7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70F866E1-3225-C4BB-F89B-A5491F19C55E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A06F4184-7A62-A094-085C-52CB8BE2206C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15E17C22-A9F9-1552-7659-B0BBD8B488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821650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Referências bibliográficas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422E1ACB-AC22-CDE6-1FCB-CD6CC41C9835}"/>
              </a:ext>
            </a:extLst>
          </p:cNvPr>
          <p:cNvSpPr txBox="1"/>
          <p:nvPr/>
        </p:nvSpPr>
        <p:spPr>
          <a:xfrm>
            <a:off x="363340" y="1701133"/>
            <a:ext cx="5085738" cy="4467249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Objetivo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</a:t>
            </a:r>
            <a:r>
              <a:rPr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identificar</a:t>
            </a:r>
            <a:r>
              <a:rPr sz="17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 modo</a:t>
            </a:r>
            <a:r>
              <a:rPr sz="1700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si</a:t>
            </a:r>
            <a:r>
              <a:rPr lang="pt-PT"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mples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 </a:t>
            </a:r>
            <a:r>
              <a:rPr sz="1700" spc="-819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claro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a </a:t>
            </a:r>
            <a:r>
              <a:rPr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literatura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referida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.</a:t>
            </a:r>
          </a:p>
          <a:p>
            <a:pPr marL="12065" marR="5080">
              <a:lnSpc>
                <a:spcPts val="2690"/>
              </a:lnSpc>
              <a:spcBef>
                <a:spcPts val="755"/>
              </a:spcBef>
              <a:tabLst>
                <a:tab pos="356870" algn="l"/>
                <a:tab pos="357505" algn="l"/>
              </a:tabLst>
            </a:pPr>
            <a:endParaRPr lang="pt-PT" sz="1700" spc="-5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spcBef>
                <a:spcPts val="105"/>
              </a:spcBef>
              <a:buFontTx/>
              <a:buChar char="•"/>
              <a:tabLst>
                <a:tab pos="356870" algn="l"/>
                <a:tab pos="357505" algn="l"/>
              </a:tabLst>
            </a:pPr>
            <a:r>
              <a:rPr lang="pt-PT" sz="1700" b="1" u="heavy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Toda</a:t>
            </a:r>
            <a:r>
              <a:rPr lang="pt-PT" sz="1700" b="1" u="heavy" spc="-10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u="heavy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a</a:t>
            </a:r>
            <a:r>
              <a:rPr lang="pt-PT" sz="1700" b="1" u="heavy" spc="-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u="heavy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literatura</a:t>
            </a:r>
            <a:r>
              <a:rPr lang="pt-PT" sz="1700" b="1" u="heavy" spc="-10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 referida</a:t>
            </a:r>
            <a:r>
              <a:rPr lang="pt-PT"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,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</a:t>
            </a:r>
            <a:r>
              <a:rPr lang="pt-PT"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u="heavy" spc="1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apenas</a:t>
            </a:r>
            <a:r>
              <a:rPr lang="pt-PT" sz="1700" b="1" u="heavy" spc="10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u="heavy" spc="-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Comic Sans MS" panose="030F0702030302020204" pitchFamily="66" charset="0"/>
                <a:cs typeface="Comic Sans MS"/>
              </a:rPr>
              <a:t>essa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, deve constar</a:t>
            </a:r>
            <a:r>
              <a:rPr lang="pt-PT"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na</a:t>
            </a:r>
            <a:r>
              <a:rPr lang="pt-PT"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lista</a:t>
            </a:r>
            <a:r>
              <a:rPr lang="pt-PT"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de</a:t>
            </a:r>
            <a:r>
              <a:rPr lang="pt-PT"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referências:</a:t>
            </a:r>
          </a:p>
          <a:p>
            <a:pPr marL="12065"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	–	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Obras</a:t>
            </a:r>
            <a:r>
              <a:rPr lang="pt-PT" sz="17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citadas</a:t>
            </a:r>
            <a:r>
              <a:rPr lang="pt-PT"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no</a:t>
            </a:r>
            <a:r>
              <a:rPr lang="pt-PT"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texto,</a:t>
            </a:r>
            <a:r>
              <a:rPr lang="pt-PT" sz="17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figuras</a:t>
            </a:r>
            <a:r>
              <a:rPr lang="pt-PT"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</a:t>
            </a:r>
            <a:r>
              <a:rPr lang="pt-PT"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tabelas.</a:t>
            </a:r>
          </a:p>
          <a:p>
            <a:pPr marL="12065">
              <a:spcBef>
                <a:spcPts val="105"/>
              </a:spcBef>
              <a:tabLst>
                <a:tab pos="356870" algn="l"/>
                <a:tab pos="357505" algn="l"/>
              </a:tabLst>
            </a:pP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	–	Literatura</a:t>
            </a:r>
            <a:r>
              <a:rPr lang="pt-PT" sz="17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publicada</a:t>
            </a:r>
            <a:r>
              <a:rPr lang="pt-PT" sz="17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</a:t>
            </a:r>
            <a:r>
              <a:rPr lang="pt-PT" sz="17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cinzenta,</a:t>
            </a:r>
            <a:r>
              <a:rPr lang="pt-PT"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incluindo</a:t>
            </a:r>
            <a:r>
              <a:rPr lang="pt-PT" sz="17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a </a:t>
            </a:r>
            <a:r>
              <a:rPr lang="pt-PT" sz="1700" spc="-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						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eletrónica.</a:t>
            </a:r>
          </a:p>
          <a:p>
            <a:pPr marL="12065">
              <a:spcBef>
                <a:spcPts val="105"/>
              </a:spcBef>
              <a:tabLst>
                <a:tab pos="356870" algn="l"/>
                <a:tab pos="357505" algn="l"/>
              </a:tabLst>
            </a:pPr>
            <a:endParaRPr lang="pt-PT" sz="1700" dirty="0">
              <a:latin typeface="Comic Sans MS" panose="030F0702030302020204" pitchFamily="66" charset="0"/>
              <a:cs typeface="Comic Sans MS"/>
            </a:endParaRPr>
          </a:p>
          <a:p>
            <a:pPr marL="354965" indent="-342900" algn="just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Literatura</a:t>
            </a:r>
            <a:r>
              <a:rPr lang="pt-PT" sz="1700" b="1" spc="-2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completamente</a:t>
            </a:r>
            <a:r>
              <a:rPr lang="pt-PT"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identificada</a:t>
            </a:r>
            <a:r>
              <a:rPr lang="pt-PT" sz="1700" b="1" spc="1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no </a:t>
            </a:r>
            <a:r>
              <a:rPr lang="pt-PT" sz="1700" b="1" spc="-819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contexto (e.g.</a:t>
            </a:r>
            <a:r>
              <a:rPr lang="pt-PT"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legislação</a:t>
            </a:r>
            <a:r>
              <a:rPr lang="pt-PT"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nacional,</a:t>
            </a:r>
            <a:r>
              <a:rPr lang="pt-PT"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Bíblia) 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não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precisa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de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constar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nas</a:t>
            </a:r>
            <a:r>
              <a:rPr lang="pt-PT" sz="1700" b="1" spc="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referências;</a:t>
            </a:r>
          </a:p>
          <a:p>
            <a:pPr marL="354965" indent="-342900" algn="just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endParaRPr lang="pt-PT" sz="1700" b="1" spc="-5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4965" indent="-342900" algn="just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Tipos mais comuns: </a:t>
            </a:r>
            <a:r>
              <a:rPr lang="pt-PT" sz="1700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APA, Vancouver e IEEE</a:t>
            </a:r>
            <a:r>
              <a:rPr lang="pt-PT" sz="170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;</a:t>
            </a:r>
            <a:endParaRPr lang="pt-PT" sz="1700" spc="-5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27033D80-41E0-C966-51E9-945AF3447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3A76E57-D3C9-604A-D39D-47338C78E348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FA493797-E65E-4366-B2C9-7658BC775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D779A054-6C67-7BD2-284D-DA79DE5923BC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D2CC2791-10AB-5BAD-F180-7725760C91DB}"/>
              </a:ext>
            </a:extLst>
          </p:cNvPr>
          <p:cNvCxnSpPr>
            <a:cxnSpLocks/>
          </p:cNvCxnSpPr>
          <p:nvPr/>
        </p:nvCxnSpPr>
        <p:spPr>
          <a:xfrm>
            <a:off x="5930699" y="1593801"/>
            <a:ext cx="0" cy="49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B02E0AA3-285B-983D-FE0A-55319A32EC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58717" y="1593801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6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813833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Referências bibliográficas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13DC70B-9126-A49A-1477-5EF5E788F0AF}"/>
              </a:ext>
            </a:extLst>
          </p:cNvPr>
          <p:cNvSpPr txBox="1"/>
          <p:nvPr/>
        </p:nvSpPr>
        <p:spPr>
          <a:xfrm>
            <a:off x="363340" y="1705932"/>
            <a:ext cx="5216365" cy="4489242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Tipologia APA (</a:t>
            </a:r>
            <a:r>
              <a:rPr lang="pt-PT" sz="1700" b="1" i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American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i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Psychological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i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Association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):</a:t>
            </a:r>
          </a:p>
          <a:p>
            <a:pPr marL="12065" marR="5080">
              <a:lnSpc>
                <a:spcPts val="2690"/>
              </a:lnSpc>
              <a:spcBef>
                <a:spcPts val="755"/>
              </a:spcBef>
              <a:tabLst>
                <a:tab pos="356870" algn="l"/>
                <a:tab pos="357505" algn="l"/>
              </a:tabLst>
            </a:pPr>
            <a:r>
              <a:rPr lang="pt-PT" sz="1700" dirty="0">
                <a:latin typeface="Comic Sans MS" panose="030F0702030302020204" pitchFamily="66" charset="0"/>
              </a:rPr>
              <a:t>	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- Como escrever (monografia):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Autor(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es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). (Ano). Título do livro (Nº edição). Editora 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Apelido, A. A. (data da publicação). Título: complemento de título (Edição). Editora.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endParaRPr lang="pt-PT" sz="1700" b="1" spc="-5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Exemplo: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Giddens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A. (2011). Sociologia (6.ª ed.). Fundação Calouste Gulbenkian.</a:t>
            </a:r>
            <a:endParaRPr lang="en-US" sz="1700" b="1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F5D6F1FB-6C9B-F518-074A-85E05B385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49F1C04-860A-85B6-B195-55E451E1100D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2F35A4F5-C93C-4743-8225-0E9EAD86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6AD4906C-3DCC-0DBF-4307-FD5778B597E7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3944DDD8-D3E6-FA88-58FA-EE19735D6BB6}"/>
              </a:ext>
            </a:extLst>
          </p:cNvPr>
          <p:cNvCxnSpPr>
            <a:cxnSpLocks/>
          </p:cNvCxnSpPr>
          <p:nvPr/>
        </p:nvCxnSpPr>
        <p:spPr>
          <a:xfrm>
            <a:off x="5968022" y="1705932"/>
            <a:ext cx="0" cy="49648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7D2B4830-B15A-D294-8DA9-1EE7B61225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33091" y="1832907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4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900368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Referências bibliográficas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13DC70B-9126-A49A-1477-5EF5E788F0AF}"/>
              </a:ext>
            </a:extLst>
          </p:cNvPr>
          <p:cNvSpPr txBox="1"/>
          <p:nvPr/>
        </p:nvSpPr>
        <p:spPr>
          <a:xfrm>
            <a:off x="383218" y="1541033"/>
            <a:ext cx="5712782" cy="482619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Tipologia 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Vancouver:</a:t>
            </a:r>
          </a:p>
          <a:p>
            <a:pPr marL="12065" marR="5080">
              <a:lnSpc>
                <a:spcPts val="2690"/>
              </a:lnSpc>
              <a:spcBef>
                <a:spcPts val="755"/>
              </a:spcBef>
              <a:tabLst>
                <a:tab pos="356870" algn="l"/>
                <a:tab pos="357505" algn="l"/>
              </a:tabLst>
            </a:pPr>
            <a:r>
              <a:rPr lang="pt-PT" sz="1700" dirty="0">
                <a:latin typeface="Comic Sans MS" panose="030F0702030302020204" pitchFamily="66" charset="0"/>
              </a:rPr>
              <a:t>	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- Como escrever (monografia):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Autor(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es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). Título do livro. Nº de edição/revisão. ed. Local de publicação: Editora; Ano de publicação.   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Se quiser identificar o site onde se teve acesso à fonte, escrever</a:t>
            </a:r>
            <a:r>
              <a:rPr lang="pt-PT" sz="1700" dirty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Autor(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es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). Título do livro. Nº de edição/revisão. ed. Local de publicação: Editora; Ano de publicação. Disponível em: (link do site).</a:t>
            </a:r>
            <a:endParaRPr lang="pt-PT" sz="1700" b="1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Exemplo: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Marôco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J. Análise estatística com o SPSS 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Statistics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 9. rev. ed. Pero Pinheiro: 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Report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Number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; 2011. </a:t>
            </a:r>
            <a:endParaRPr lang="en-US" sz="1700" b="1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420496A2-606F-6C33-FB09-1A05E6249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A8D3D6B-B8F5-6DD6-860B-9861AD5D45B1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A0EE83B8-7280-4A61-1B71-53112F86E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FA1A2143-E928-0E07-0E01-EC5D56270457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5B1B9CC8-26B2-9E7D-651B-B873B678DD31}"/>
              </a:ext>
            </a:extLst>
          </p:cNvPr>
          <p:cNvCxnSpPr>
            <a:cxnSpLocks/>
          </p:cNvCxnSpPr>
          <p:nvPr/>
        </p:nvCxnSpPr>
        <p:spPr>
          <a:xfrm>
            <a:off x="6406560" y="1541033"/>
            <a:ext cx="0" cy="51250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28CF3959-C3E4-8439-EF2A-B48A0BEE04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17121" y="1766674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805445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Referências bibliográficas</a:t>
            </a: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713DC70B-9126-A49A-1477-5EF5E788F0AF}"/>
              </a:ext>
            </a:extLst>
          </p:cNvPr>
          <p:cNvSpPr txBox="1"/>
          <p:nvPr/>
        </p:nvSpPr>
        <p:spPr>
          <a:xfrm>
            <a:off x="383218" y="1541033"/>
            <a:ext cx="5131172" cy="438665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6870" marR="5080" indent="-344805">
              <a:lnSpc>
                <a:spcPts val="2690"/>
              </a:lnSpc>
              <a:spcBef>
                <a:spcPts val="755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Tipologia 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IEEE (</a:t>
            </a:r>
            <a:r>
              <a:rPr lang="pt-PT" sz="1700" b="1" i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Institute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of </a:t>
            </a:r>
            <a:r>
              <a:rPr lang="pt-PT" sz="1700" b="1" i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Electrical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i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and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i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Electronics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i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Engineers</a:t>
            </a:r>
            <a:r>
              <a:rPr lang="pt-PT" sz="1700" b="1" i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):</a:t>
            </a:r>
          </a:p>
          <a:p>
            <a:pPr marL="12065" marR="5080">
              <a:lnSpc>
                <a:spcPts val="2690"/>
              </a:lnSpc>
              <a:spcBef>
                <a:spcPts val="755"/>
              </a:spcBef>
              <a:tabLst>
                <a:tab pos="356870" algn="l"/>
                <a:tab pos="357505" algn="l"/>
              </a:tabLst>
            </a:pPr>
            <a:r>
              <a:rPr lang="pt-PT" sz="1700" dirty="0">
                <a:latin typeface="Comic Sans MS" panose="030F0702030302020204" pitchFamily="66" charset="0"/>
              </a:rPr>
              <a:t>	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- Como escrever (monografia):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	Autor(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es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). Título do livro: Subtítulo(se tiver). Nº de edição/revisão. ed. Local de publicação: Editora, Ano de publicação.   </a:t>
            </a:r>
          </a:p>
          <a:p>
            <a:pPr marL="12065" marR="5080" algn="just">
              <a:lnSpc>
                <a:spcPts val="2690"/>
              </a:lnSpc>
              <a:spcBef>
                <a:spcPts val="755"/>
              </a:spcBef>
              <a:tabLst>
                <a:tab pos="356870" algn="l"/>
                <a:tab pos="357505" algn="l"/>
              </a:tabLst>
            </a:pPr>
            <a:endParaRPr lang="pt-PT" sz="1700" dirty="0">
              <a:latin typeface="Comic Sans MS" panose="030F0702030302020204" pitchFamily="66" charset="0"/>
            </a:endParaRP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Exemplo:</a:t>
            </a:r>
          </a:p>
          <a:p>
            <a:pPr marL="354965" marR="5080" indent="-342900" algn="just">
              <a:lnSpc>
                <a:spcPts val="2690"/>
              </a:lnSpc>
              <a:spcBef>
                <a:spcPts val="755"/>
              </a:spcBef>
              <a:buFont typeface="Arial" panose="020B0604020202020204" pitchFamily="34" charset="0"/>
              <a:buChar char="•"/>
              <a:tabLst>
                <a:tab pos="356870" algn="l"/>
                <a:tab pos="357505" algn="l"/>
              </a:tabLst>
            </a:pP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A.Gupta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and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D.Yan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pt-PT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Mineral </a:t>
            </a:r>
            <a:r>
              <a:rPr lang="pt-PT" sz="17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processing</a:t>
            </a:r>
            <a:r>
              <a:rPr lang="pt-PT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Design </a:t>
            </a:r>
            <a:r>
              <a:rPr lang="pt-PT" sz="17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and</a:t>
            </a:r>
            <a:r>
              <a:rPr lang="pt-PT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17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Operations</a:t>
            </a:r>
            <a:r>
              <a:rPr lang="pt-PT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pt-PT" sz="17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An</a:t>
            </a:r>
            <a:r>
              <a:rPr lang="pt-PT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t-PT" sz="17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Introduction</a:t>
            </a:r>
            <a:r>
              <a:rPr lang="pt-PT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2nd. ed. </a:t>
            </a:r>
            <a:r>
              <a:rPr lang="pt-PT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Amesterdam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: Elsevier</a:t>
            </a:r>
            <a:r>
              <a:rPr lang="pt-PT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2016. </a:t>
            </a:r>
            <a:endParaRPr lang="en-US" sz="1700" b="1" spc="-5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AB9CD371-9119-3360-A940-1D7241A43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0E63DA80-4E73-EBB7-5EF9-71229DD7C84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2" descr="The European Union | OSCE">
            <a:extLst>
              <a:ext uri="{FF2B5EF4-FFF2-40B4-BE49-F238E27FC236}">
                <a16:creationId xmlns:a16="http://schemas.microsoft.com/office/drawing/2014/main" id="{2F0052ED-9F94-24F2-8B37-B946C2B9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7">
            <a:extLst>
              <a:ext uri="{FF2B5EF4-FFF2-40B4-BE49-F238E27FC236}">
                <a16:creationId xmlns:a16="http://schemas.microsoft.com/office/drawing/2014/main" id="{AD9FDE79-DBED-738B-5635-8B061222C54C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43711D76-79FA-2ACC-AC6F-A7F723CD4F2F}"/>
              </a:ext>
            </a:extLst>
          </p:cNvPr>
          <p:cNvCxnSpPr>
            <a:cxnSpLocks/>
          </p:cNvCxnSpPr>
          <p:nvPr/>
        </p:nvCxnSpPr>
        <p:spPr>
          <a:xfrm>
            <a:off x="5930699" y="1541033"/>
            <a:ext cx="0" cy="50099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120E009B-2296-F389-4369-4BC4C4C1C4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38839" y="1633461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0B73384-9A8D-99BC-E72B-ED78FB0B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749555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Legendas (Tabelas)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3FC2370-DB91-0DE9-7DC7-6691D47249BE}"/>
              </a:ext>
            </a:extLst>
          </p:cNvPr>
          <p:cNvSpPr txBox="1"/>
          <p:nvPr/>
        </p:nvSpPr>
        <p:spPr>
          <a:xfrm>
            <a:off x="234696" y="1549319"/>
            <a:ext cx="5169942" cy="454419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Em tabelas, colocar as legendas por cima e alinhá-las à esquerda (por norma). Tabelas são lidas de cima para baixo e devem ser numeradas. Por exemplo, Tabela 1.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As legendas devem conter o número da figura ou da tabela, o título e outras informações explicativas, conforme apropriado.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Citar os dados provenientes de outras publicações nas legendas, conforme apropriado.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Colocar as informações numa ordem sequencial e lógica.</a:t>
            </a:r>
          </a:p>
        </p:txBody>
      </p:sp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D72F7415-2FD0-5B4B-F09E-F62C17928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FD2A409-1FAA-709B-EA31-28A2861411D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2" descr="The European Union | OSCE">
            <a:extLst>
              <a:ext uri="{FF2B5EF4-FFF2-40B4-BE49-F238E27FC236}">
                <a16:creationId xmlns:a16="http://schemas.microsoft.com/office/drawing/2014/main" id="{137AD140-C7AE-4A8B-3631-93CDEE7D5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7">
            <a:extLst>
              <a:ext uri="{FF2B5EF4-FFF2-40B4-BE49-F238E27FC236}">
                <a16:creationId xmlns:a16="http://schemas.microsoft.com/office/drawing/2014/main" id="{FE3E693B-493F-4606-4A5E-DA9BF6254BD4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ED288084-E232-CB61-999D-8CCF81837C6E}"/>
              </a:ext>
            </a:extLst>
          </p:cNvPr>
          <p:cNvCxnSpPr>
            <a:cxnSpLocks/>
          </p:cNvCxnSpPr>
          <p:nvPr/>
        </p:nvCxnSpPr>
        <p:spPr>
          <a:xfrm>
            <a:off x="5930699" y="1819469"/>
            <a:ext cx="0" cy="47315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13DC05C5-CC25-43A9-2B42-E2C0F1CCE7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82510" y="1766674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7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-330133" y="969952"/>
            <a:ext cx="10521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Porquê ler Documentos Científicos?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6173B90-6F1F-31FD-A469-9C9F01D7F22D}"/>
              </a:ext>
            </a:extLst>
          </p:cNvPr>
          <p:cNvSpPr txBox="1"/>
          <p:nvPr/>
        </p:nvSpPr>
        <p:spPr>
          <a:xfrm>
            <a:off x="234695" y="2198948"/>
            <a:ext cx="6136909" cy="3272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Geralmente contêm a informação mais atualizada sobre o tema;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Segoe UI Light" panose="020B0502040204020203" pitchFamily="34" charset="0"/>
            </a:endParaRPr>
          </a:p>
          <a:p>
            <a:pPr algn="just">
              <a:lnSpc>
                <a:spcPct val="150000"/>
              </a:lnSpc>
              <a:buSzPts val="1440"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SzPts val="1440"/>
              <a:buFont typeface="Wingdings" panose="05000000000000000000" pitchFamily="2" charset="2"/>
              <a:buChar char="Ø"/>
            </a:pPr>
            <a:r>
              <a:rPr lang="pt-P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Segoe UI Light" panose="020B0502040204020203" pitchFamily="34" charset="0"/>
              </a:rPr>
              <a:t>A informação presente neste tipo de documentos é fidedigna, e como tal, pode ser utilizada para nos ajudar a construir o nosso trabalho científico!</a:t>
            </a:r>
            <a:endParaRPr lang="pt-PT" sz="20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33335E-4EC4-93B6-6587-323CFBCD57AE}"/>
              </a:ext>
            </a:extLst>
          </p:cNvPr>
          <p:cNvSpPr txBox="1"/>
          <p:nvPr/>
        </p:nvSpPr>
        <p:spPr>
          <a:xfrm>
            <a:off x="7210107" y="2218179"/>
            <a:ext cx="4111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rgbClr val="00B050"/>
                </a:solidFill>
                <a:latin typeface="Comic Sans MS" panose="030F0702030302020204" pitchFamily="66" charset="0"/>
                <a:cs typeface="Poppins" panose="00000500000000000000" pitchFamily="2" charset="0"/>
              </a:rPr>
              <a:t>MAS Atenção…</a:t>
            </a:r>
            <a:endParaRPr lang="en-US" sz="2800" b="1" dirty="0">
              <a:solidFill>
                <a:srgbClr val="00B050"/>
              </a:solidFill>
              <a:latin typeface="Comic Sans MS" panose="030F0702030302020204" pitchFamily="66" charset="0"/>
              <a:cs typeface="Poppins" panose="00000500000000000000" pitchFamily="2" charset="0"/>
            </a:endParaRPr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616AE523-9444-1B84-E37D-F233AB00C888}"/>
              </a:ext>
            </a:extLst>
          </p:cNvPr>
          <p:cNvSpPr/>
          <p:nvPr/>
        </p:nvSpPr>
        <p:spPr>
          <a:xfrm>
            <a:off x="9006741" y="2781710"/>
            <a:ext cx="518483" cy="80129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9C54415-E657-DB62-BF17-E01734F63C94}"/>
              </a:ext>
            </a:extLst>
          </p:cNvPr>
          <p:cNvSpPr/>
          <p:nvPr/>
        </p:nvSpPr>
        <p:spPr>
          <a:xfrm>
            <a:off x="7091178" y="3660268"/>
            <a:ext cx="4349608" cy="2053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Nunca devemos copiar 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totalmente a </a:t>
            </a:r>
            <a:r>
              <a:rPr lang="pt-PT" b="1" dirty="0">
                <a:solidFill>
                  <a:schemeClr val="bg1"/>
                </a:solidFill>
                <a:latin typeface="Comic Sans MS" panose="030F0702030302020204" pitchFamily="66" charset="0"/>
              </a:rPr>
              <a:t>informação de um artigo científico</a:t>
            </a:r>
            <a:r>
              <a:rPr lang="pt-PT" dirty="0">
                <a:solidFill>
                  <a:schemeClr val="bg2"/>
                </a:solidFill>
                <a:latin typeface="Comic Sans MS" panose="030F0702030302020204" pitchFamily="66" charset="0"/>
              </a:rPr>
              <a:t>, apenas devemos consultar e retirar algumas ideias que possam ajudar o nosso trabalho!</a:t>
            </a:r>
            <a:endParaRPr lang="pt-PT" dirty="0">
              <a:latin typeface="Comic Sans MS" panose="030F0702030302020204" pitchFamily="66" charset="0"/>
            </a:endParaRP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29820324-40A1-7609-6209-2854AB6A4D0D}"/>
              </a:ext>
            </a:extLst>
          </p:cNvPr>
          <p:cNvCxnSpPr>
            <a:cxnSpLocks/>
          </p:cNvCxnSpPr>
          <p:nvPr/>
        </p:nvCxnSpPr>
        <p:spPr>
          <a:xfrm>
            <a:off x="6668783" y="1903445"/>
            <a:ext cx="0" cy="480459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32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0B73384-9A8D-99BC-E72B-ED78FB0BE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749555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Legendas (Figuras)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3FC2370-DB91-0DE9-7DC7-6691D47249BE}"/>
              </a:ext>
            </a:extLst>
          </p:cNvPr>
          <p:cNvSpPr txBox="1"/>
          <p:nvPr/>
        </p:nvSpPr>
        <p:spPr>
          <a:xfrm>
            <a:off x="234696" y="1521706"/>
            <a:ext cx="6110116" cy="480580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Em figuras, colocar as legendas por baixo. As figuras podem ser gráficos, imagens ou diagramas esquemáticos e, geralmente, são lidas de baixo para cima.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Usar títulos para figuras e gráficos em </a:t>
            </a:r>
            <a:r>
              <a:rPr lang="pt-BR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slides</a:t>
            </a: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 e pósteres de apresentação oral.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As legendas devem conter o número da figura ou tabela, o título e outras informações explicativas, conforme apropriado.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Citar os dados provenientes de outras publicações nas legendas, conforme apropriado.</a:t>
            </a:r>
          </a:p>
          <a:p>
            <a:pPr algn="just"/>
            <a:endParaRPr lang="pt-BR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Colocar as informações numa ordem sequencial e lógica.</a:t>
            </a:r>
          </a:p>
        </p:txBody>
      </p:sp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8E223900-AB37-82EC-5129-8CF231962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51E633D-23F9-9995-AE0C-8F54933C1EB9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2" descr="The European Union | OSCE">
            <a:extLst>
              <a:ext uri="{FF2B5EF4-FFF2-40B4-BE49-F238E27FC236}">
                <a16:creationId xmlns:a16="http://schemas.microsoft.com/office/drawing/2014/main" id="{FE1954D1-1AAB-8F70-0300-A8A1664B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7">
            <a:extLst>
              <a:ext uri="{FF2B5EF4-FFF2-40B4-BE49-F238E27FC236}">
                <a16:creationId xmlns:a16="http://schemas.microsoft.com/office/drawing/2014/main" id="{7CCC5BD5-1BE6-11BF-9098-930165A09C22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47E607E8-E01D-2B46-F422-E1285EF7875D}"/>
              </a:ext>
            </a:extLst>
          </p:cNvPr>
          <p:cNvCxnSpPr>
            <a:cxnSpLocks/>
          </p:cNvCxnSpPr>
          <p:nvPr/>
        </p:nvCxnSpPr>
        <p:spPr>
          <a:xfrm>
            <a:off x="6509197" y="1632857"/>
            <a:ext cx="0" cy="512340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B5493061-8A5D-7A0D-211E-E7D40743B4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87361" y="1766674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82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" y="749555"/>
            <a:ext cx="2388506" cy="772151"/>
          </a:xfrm>
        </p:spPr>
        <p:txBody>
          <a:bodyPr>
            <a:normAutofit fontScale="90000"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Por fim…</a:t>
            </a:r>
            <a:endParaRPr lang="pt-PT" sz="38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8182DE1-6A2E-7D99-2C12-A39D051C68BF}"/>
              </a:ext>
            </a:extLst>
          </p:cNvPr>
          <p:cNvSpPr txBox="1"/>
          <p:nvPr/>
        </p:nvSpPr>
        <p:spPr>
          <a:xfrm>
            <a:off x="288001" y="1449635"/>
            <a:ext cx="5692928" cy="503663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342900" marR="1595120" indent="-342900" algn="just">
              <a:lnSpc>
                <a:spcPct val="100000"/>
              </a:lnSpc>
              <a:spcBef>
                <a:spcPts val="1455"/>
              </a:spcBef>
              <a:buFont typeface="Arial" panose="020B0604020202020204" pitchFamily="34" charset="0"/>
              <a:buChar char="•"/>
              <a:tabLst>
                <a:tab pos="344170" algn="l"/>
                <a:tab pos="344805" algn="l"/>
              </a:tabLst>
            </a:pP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Prever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SEMPRE </a:t>
            </a:r>
            <a:r>
              <a:rPr sz="1700" b="1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algum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tempo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para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revisões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743585" marR="1700530" lvl="2" indent="-286385" algn="just">
              <a:spcBef>
                <a:spcPts val="1215"/>
              </a:spcBef>
              <a:buSzPct val="97959"/>
              <a:buFont typeface="Comic Sans MS"/>
              <a:buChar char="–"/>
              <a:tabLst>
                <a:tab pos="286385" algn="l"/>
                <a:tab pos="287020" algn="l"/>
              </a:tabLst>
            </a:pPr>
            <a:r>
              <a:rPr sz="1700" i="1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”A</a:t>
            </a:r>
            <a:r>
              <a:rPr lang="pt-PT" sz="1700" i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i="1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cauda</a:t>
            </a:r>
            <a:r>
              <a:rPr lang="pt-PT" sz="1700" i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i="1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é</a:t>
            </a:r>
            <a:r>
              <a:rPr lang="pt-PT" sz="1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i="1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</a:t>
            </a:r>
            <a:r>
              <a:rPr lang="pt-PT" sz="1700" i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i="1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mais</a:t>
            </a:r>
            <a:r>
              <a:rPr lang="pt-PT" sz="1700" i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i="1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difícil</a:t>
            </a:r>
            <a:r>
              <a:rPr lang="pt-PT" sz="1700" i="1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i="1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</a:t>
            </a:r>
            <a:r>
              <a:rPr lang="pt-PT" sz="1700" i="1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i="1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esfolar</a:t>
            </a:r>
            <a:r>
              <a:rPr sz="1700" i="1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”</a:t>
            </a:r>
            <a:r>
              <a:rPr lang="pt-PT" sz="1700" i="1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.</a:t>
            </a:r>
          </a:p>
          <a:p>
            <a:pPr marL="457200" marR="1700530" lvl="2" algn="just">
              <a:spcBef>
                <a:spcPts val="1215"/>
              </a:spcBef>
              <a:buSzPct val="97959"/>
              <a:tabLst>
                <a:tab pos="286385" algn="l"/>
                <a:tab pos="287020" algn="l"/>
              </a:tabLst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1220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Pedir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terceiros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para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rever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tese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: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1265"/>
              </a:spcBef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É</a:t>
            </a:r>
            <a:r>
              <a:rPr sz="17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fácil</a:t>
            </a:r>
            <a:r>
              <a:rPr lang="pt-PT" sz="17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ficarmos</a:t>
            </a:r>
            <a:r>
              <a:rPr lang="pt-PT" sz="17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viciados.</a:t>
            </a:r>
          </a:p>
          <a:p>
            <a:pPr marL="469265" lvl="1">
              <a:lnSpc>
                <a:spcPct val="100000"/>
              </a:lnSpc>
              <a:spcBef>
                <a:spcPts val="1265"/>
              </a:spcBef>
              <a:tabLst>
                <a:tab pos="756285" algn="l"/>
                <a:tab pos="756920" algn="l"/>
              </a:tabLst>
            </a:pPr>
            <a:endParaRPr sz="17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1235"/>
              </a:spcBef>
              <a:buChar char="•"/>
              <a:tabLst>
                <a:tab pos="356870" algn="l"/>
                <a:tab pos="357505" algn="l"/>
              </a:tabLst>
            </a:pP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Atenção</a:t>
            </a:r>
            <a:r>
              <a:rPr sz="1700" b="1" spc="-10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à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g</a:t>
            </a:r>
            <a:r>
              <a:rPr lang="pt-PT" sz="1700" b="1" spc="-5" dirty="0" err="1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ramática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!</a:t>
            </a:r>
            <a:endParaRPr lang="pt-PT" sz="1700" b="1" spc="-5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12065">
              <a:lnSpc>
                <a:spcPct val="100000"/>
              </a:lnSpc>
              <a:spcBef>
                <a:spcPts val="1235"/>
              </a:spcBef>
              <a:tabLst>
                <a:tab pos="356870" algn="l"/>
                <a:tab pos="357505" algn="l"/>
              </a:tabLst>
            </a:pPr>
            <a:endParaRPr sz="1700" b="1" dirty="0">
              <a:solidFill>
                <a:srgbClr val="92D050"/>
              </a:solidFill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13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Entregar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 trabalho ao </a:t>
            </a:r>
            <a:r>
              <a:rPr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en-US" sz="17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supervisor/</a:t>
            </a:r>
            <a:r>
              <a:rPr lang="pt-PT"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orientador/professor</a:t>
            </a:r>
            <a:r>
              <a:rPr sz="1700" b="1" spc="-5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 revisto!</a:t>
            </a:r>
            <a:endParaRPr sz="17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1265"/>
              </a:spcBef>
              <a:buChar char="–"/>
              <a:tabLst>
                <a:tab pos="756285" algn="l"/>
                <a:tab pos="756920" algn="l"/>
              </a:tabLst>
            </a:pP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Ler</a:t>
            </a:r>
            <a:r>
              <a:rPr sz="1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um</a:t>
            </a:r>
            <a:r>
              <a:rPr sz="1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trabalho</a:t>
            </a:r>
            <a:r>
              <a:rPr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por</a:t>
            </a:r>
            <a:r>
              <a:rPr sz="1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rever </a:t>
            </a:r>
            <a:r>
              <a:rPr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é</a:t>
            </a:r>
            <a:r>
              <a:rPr sz="1700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ineficaz</a:t>
            </a:r>
            <a:r>
              <a:rPr lang="pt-PT" sz="17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</a:t>
            </a:r>
            <a:r>
              <a:rPr lang="pt-PT" sz="17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7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irritante.</a:t>
            </a:r>
            <a:endParaRPr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A1F6626-CACC-C90D-E6A0-6F9216308FF9}"/>
              </a:ext>
            </a:extLst>
          </p:cNvPr>
          <p:cNvSpPr txBox="1">
            <a:spLocks/>
          </p:cNvSpPr>
          <p:nvPr/>
        </p:nvSpPr>
        <p:spPr>
          <a:xfrm>
            <a:off x="2455255" y="749555"/>
            <a:ext cx="7260152" cy="7721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REVER O TRABALHO!</a:t>
            </a:r>
          </a:p>
        </p:txBody>
      </p:sp>
      <p:pic>
        <p:nvPicPr>
          <p:cNvPr id="5" name="Imagem 4" descr="Uma imagem com texto&#10;&#10;Descrição gerada automaticamente">
            <a:extLst>
              <a:ext uri="{FF2B5EF4-FFF2-40B4-BE49-F238E27FC236}">
                <a16:creationId xmlns:a16="http://schemas.microsoft.com/office/drawing/2014/main" id="{4F235CFB-43A4-69BB-D1AE-60331082B9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E400E9C-29C9-5D42-7469-5FB6C7D87C4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1697F2CA-4671-18A9-052A-8A952532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38822372-24EB-7B87-FCA2-0367BA95ED84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6D0B2572-50C9-92F1-A151-0DAB6159CCFE}"/>
              </a:ext>
            </a:extLst>
          </p:cNvPr>
          <p:cNvCxnSpPr>
            <a:cxnSpLocks/>
          </p:cNvCxnSpPr>
          <p:nvPr/>
        </p:nvCxnSpPr>
        <p:spPr>
          <a:xfrm>
            <a:off x="6316831" y="1521706"/>
            <a:ext cx="0" cy="51342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E5F12A6B-9123-A601-EF69-E0A3172897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652734" y="1689327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954171E-B1CA-4EA1-BAC8-1A88D6DA6176}"/>
              </a:ext>
            </a:extLst>
          </p:cNvPr>
          <p:cNvSpPr/>
          <p:nvPr/>
        </p:nvSpPr>
        <p:spPr>
          <a:xfrm flipV="1">
            <a:off x="1666875" y="1182443"/>
            <a:ext cx="8858250" cy="4493115"/>
          </a:xfrm>
          <a:custGeom>
            <a:avLst/>
            <a:gdLst>
              <a:gd name="connsiteX0" fmla="*/ 0 w 14707454"/>
              <a:gd name="connsiteY0" fmla="*/ 7631676 h 7631676"/>
              <a:gd name="connsiteX1" fmla="*/ 59315 w 14707454"/>
              <a:gd name="connsiteY1" fmla="*/ 7587640 h 7631676"/>
              <a:gd name="connsiteX2" fmla="*/ 7353727 w 14707454"/>
              <a:gd name="connsiteY2" fmla="*/ 5936829 h 7631676"/>
              <a:gd name="connsiteX3" fmla="*/ 14648140 w 14707454"/>
              <a:gd name="connsiteY3" fmla="*/ 7587640 h 7631676"/>
              <a:gd name="connsiteX4" fmla="*/ 14707454 w 14707454"/>
              <a:gd name="connsiteY4" fmla="*/ 7631674 h 7631676"/>
              <a:gd name="connsiteX5" fmla="*/ 14707454 w 14707454"/>
              <a:gd name="connsiteY5" fmla="*/ 5194136 h 7631676"/>
              <a:gd name="connsiteX6" fmla="*/ 14707454 w 14707454"/>
              <a:gd name="connsiteY6" fmla="*/ 2437540 h 7631676"/>
              <a:gd name="connsiteX7" fmla="*/ 14707454 w 14707454"/>
              <a:gd name="connsiteY7" fmla="*/ 3 h 7631676"/>
              <a:gd name="connsiteX8" fmla="*/ 14648140 w 14707454"/>
              <a:gd name="connsiteY8" fmla="*/ 44036 h 7631676"/>
              <a:gd name="connsiteX9" fmla="*/ 7353727 w 14707454"/>
              <a:gd name="connsiteY9" fmla="*/ 1694847 h 7631676"/>
              <a:gd name="connsiteX10" fmla="*/ 59315 w 14707454"/>
              <a:gd name="connsiteY10" fmla="*/ 44036 h 7631676"/>
              <a:gd name="connsiteX11" fmla="*/ 0 w 14707454"/>
              <a:gd name="connsiteY11" fmla="*/ 0 h 7631676"/>
              <a:gd name="connsiteX12" fmla="*/ 0 w 14707454"/>
              <a:gd name="connsiteY12" fmla="*/ 2437540 h 7631676"/>
              <a:gd name="connsiteX13" fmla="*/ 0 w 14707454"/>
              <a:gd name="connsiteY13" fmla="*/ 5194136 h 763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07454" h="7631676">
                <a:moveTo>
                  <a:pt x="0" y="7631676"/>
                </a:moveTo>
                <a:lnTo>
                  <a:pt x="59315" y="7587640"/>
                </a:lnTo>
                <a:cubicBezTo>
                  <a:pt x="1464094" y="6604342"/>
                  <a:pt x="4203904" y="5936829"/>
                  <a:pt x="7353727" y="5936829"/>
                </a:cubicBezTo>
                <a:cubicBezTo>
                  <a:pt x="10503552" y="5936829"/>
                  <a:pt x="13243360" y="6604342"/>
                  <a:pt x="14648140" y="7587640"/>
                </a:cubicBezTo>
                <a:lnTo>
                  <a:pt x="14707454" y="7631674"/>
                </a:lnTo>
                <a:lnTo>
                  <a:pt x="14707454" y="5194136"/>
                </a:lnTo>
                <a:lnTo>
                  <a:pt x="14707454" y="2437540"/>
                </a:lnTo>
                <a:lnTo>
                  <a:pt x="14707454" y="3"/>
                </a:lnTo>
                <a:lnTo>
                  <a:pt x="14648140" y="44036"/>
                </a:lnTo>
                <a:cubicBezTo>
                  <a:pt x="13243360" y="1027334"/>
                  <a:pt x="10503552" y="1694847"/>
                  <a:pt x="7353727" y="1694847"/>
                </a:cubicBezTo>
                <a:cubicBezTo>
                  <a:pt x="4203904" y="1694847"/>
                  <a:pt x="1464094" y="1027334"/>
                  <a:pt x="59315" y="44036"/>
                </a:cubicBezTo>
                <a:lnTo>
                  <a:pt x="0" y="0"/>
                </a:lnTo>
                <a:lnTo>
                  <a:pt x="0" y="2437540"/>
                </a:lnTo>
                <a:lnTo>
                  <a:pt x="0" y="5194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1A6E635E-3CD9-4DA6-8CF0-A11F24948B2A}"/>
              </a:ext>
            </a:extLst>
          </p:cNvPr>
          <p:cNvSpPr txBox="1">
            <a:spLocks/>
          </p:cNvSpPr>
          <p:nvPr/>
        </p:nvSpPr>
        <p:spPr>
          <a:xfrm>
            <a:off x="2906690" y="3207921"/>
            <a:ext cx="6378620" cy="733892"/>
          </a:xfrm>
          <a:prstGeom prst="rect">
            <a:avLst/>
          </a:prstGeom>
        </p:spPr>
        <p:txBody>
          <a:bodyPr/>
          <a:lstStyle>
            <a:lvl1pPr marL="0" indent="0" algn="ctr" defTabSz="1460754" rtl="0" eaLnBrk="1" latinLnBrk="0" hangingPunct="1">
              <a:lnSpc>
                <a:spcPct val="90000"/>
              </a:lnSpc>
              <a:spcBef>
                <a:spcPts val="1598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566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8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5943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320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697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74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451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7828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205" indent="-365189" algn="l" defTabSz="1460754" rtl="0" eaLnBrk="1" latinLnBrk="0" hangingPunct="1">
              <a:lnSpc>
                <a:spcPct val="90000"/>
              </a:lnSpc>
              <a:spcBef>
                <a:spcPts val="799"/>
              </a:spcBef>
              <a:buFont typeface="Arial" panose="020B0604020202020204" pitchFamily="34" charset="0"/>
              <a:buChar char="•"/>
              <a:defRPr sz="28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500" b="1" dirty="0">
                <a:latin typeface="Poppins" panose="00000500000000000000" pitchFamily="2" charset="0"/>
              </a:rPr>
              <a:t>Até à próxima!</a:t>
            </a:r>
            <a:endParaRPr lang="id-ID" sz="4500" b="1" dirty="0">
              <a:latin typeface="Poppins" panose="00000500000000000000" pitchFamily="2" charset="0"/>
            </a:endParaRPr>
          </a:p>
        </p:txBody>
      </p:sp>
      <p:pic>
        <p:nvPicPr>
          <p:cNvPr id="19" name="Imagem 18" descr="Uma imagem com texto&#10;&#10;Descrição gerada automaticamente">
            <a:extLst>
              <a:ext uri="{FF2B5EF4-FFF2-40B4-BE49-F238E27FC236}">
                <a16:creationId xmlns:a16="http://schemas.microsoft.com/office/drawing/2014/main" id="{10096946-963C-7842-9736-C3892699B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1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7">
            <a:extLst>
              <a:ext uri="{FF2B5EF4-FFF2-40B4-BE49-F238E27FC236}">
                <a16:creationId xmlns:a16="http://schemas.microsoft.com/office/drawing/2014/main" id="{8DAD3FF9-7585-EA44-AAE0-5D95A388F426}"/>
              </a:ext>
            </a:extLst>
          </p:cNvPr>
          <p:cNvSpPr/>
          <p:nvPr/>
        </p:nvSpPr>
        <p:spPr>
          <a:xfrm>
            <a:off x="11096608" y="2632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6978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451018" y="2529964"/>
            <a:ext cx="39504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 ler um artigo científico</a:t>
            </a:r>
          </a:p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130DB209-D377-FAA1-14D7-B40EED3801B7}"/>
              </a:ext>
            </a:extLst>
          </p:cNvPr>
          <p:cNvCxnSpPr>
            <a:cxnSpLocks/>
          </p:cNvCxnSpPr>
          <p:nvPr/>
        </p:nvCxnSpPr>
        <p:spPr>
          <a:xfrm>
            <a:off x="5151180" y="565015"/>
            <a:ext cx="6288" cy="594290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8189401F-1CFA-F02C-15D9-9A5FF2630F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3" t="756" r="1380" b="4908"/>
          <a:stretch/>
        </p:blipFill>
        <p:spPr>
          <a:xfrm>
            <a:off x="6096000" y="1121288"/>
            <a:ext cx="4888396" cy="50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8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 ler um artigo científico?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8B14B370-41B3-B2EC-B2E2-FC00D23EF7BD}"/>
              </a:ext>
            </a:extLst>
          </p:cNvPr>
          <p:cNvCxnSpPr>
            <a:cxnSpLocks/>
          </p:cNvCxnSpPr>
          <p:nvPr/>
        </p:nvCxnSpPr>
        <p:spPr>
          <a:xfrm>
            <a:off x="5536536" y="1675693"/>
            <a:ext cx="0" cy="4978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4F156C-0091-B08D-FC2B-89AE94CFBD6D}"/>
              </a:ext>
            </a:extLst>
          </p:cNvPr>
          <p:cNvSpPr txBox="1"/>
          <p:nvPr/>
        </p:nvSpPr>
        <p:spPr>
          <a:xfrm>
            <a:off x="234695" y="1703857"/>
            <a:ext cx="5177058" cy="4503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Por norma, </a:t>
            </a: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nem toda a informação de um artigo é relevante para o trabalho que estamos a construir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Na construção do nosso trabalho científico, </a:t>
            </a: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acabamos por ir buscar informação a vários artigos científicos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Como tal, por norma, segue-se a seguinte metodologia para retirar informação de um artigo científico:</a:t>
            </a:r>
          </a:p>
          <a:p>
            <a:pPr algn="just">
              <a:lnSpc>
                <a:spcPct val="150000"/>
              </a:lnSpc>
            </a:pP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4638E4F-2770-B736-E59D-65A4ECD1354A}"/>
              </a:ext>
            </a:extLst>
          </p:cNvPr>
          <p:cNvSpPr txBox="1"/>
          <p:nvPr/>
        </p:nvSpPr>
        <p:spPr>
          <a:xfrm>
            <a:off x="5661320" y="1646925"/>
            <a:ext cx="6404395" cy="5365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Começa-se por ler o título do artigo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. Se for de encontra ao nosso tema, avançamos para o resumo, também designado de </a:t>
            </a:r>
            <a:r>
              <a:rPr lang="pt-PT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abstract</a:t>
            </a:r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.</a:t>
            </a: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Se o </a:t>
            </a:r>
            <a:r>
              <a:rPr lang="pt-PT" sz="1600" b="1" i="1" dirty="0" err="1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abstract</a:t>
            </a:r>
            <a:r>
              <a:rPr lang="pt-PT" sz="1600" b="1" i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 </a:t>
            </a: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contiver informação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 que consideremos </a:t>
            </a: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relevante,</a:t>
            </a:r>
            <a:r>
              <a:rPr lang="pt-PT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 </a:t>
            </a: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passamos para a análise da introdução do trabalho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, que vem logo a seguir ao </a:t>
            </a:r>
            <a:r>
              <a:rPr lang="pt-PT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abstract</a:t>
            </a:r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.</a:t>
            </a: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Se na introdução ficarmos com a ideia que o artigo é realmente importante, analisamos as conclusões desse artigo,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que por norma contêm as informações que precisamos de retirar para o nosso trabalho.</a:t>
            </a:r>
          </a:p>
          <a:p>
            <a:pPr algn="just">
              <a:lnSpc>
                <a:spcPct val="150000"/>
              </a:lnSpc>
            </a:pP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 ler um artigo científico (exemplo)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8B14B370-41B3-B2EC-B2E2-FC00D23EF7BD}"/>
              </a:ext>
            </a:extLst>
          </p:cNvPr>
          <p:cNvCxnSpPr>
            <a:cxnSpLocks/>
          </p:cNvCxnSpPr>
          <p:nvPr/>
        </p:nvCxnSpPr>
        <p:spPr>
          <a:xfrm>
            <a:off x="6096000" y="1671876"/>
            <a:ext cx="0" cy="4978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4F156C-0091-B08D-FC2B-89AE94CFBD6D}"/>
              </a:ext>
            </a:extLst>
          </p:cNvPr>
          <p:cNvSpPr txBox="1"/>
          <p:nvPr/>
        </p:nvSpPr>
        <p:spPr>
          <a:xfrm>
            <a:off x="189247" y="1621813"/>
            <a:ext cx="5773011" cy="4868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Ler o </a:t>
            </a:r>
            <a:r>
              <a:rPr lang="pt-PT" b="1" i="1" dirty="0" err="1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Abstract</a:t>
            </a:r>
            <a:r>
              <a:rPr lang="pt-PT" b="1" i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 </a:t>
            </a: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(Resumo)</a:t>
            </a:r>
            <a:endParaRPr lang="pt-PT" b="1" i="1" dirty="0">
              <a:solidFill>
                <a:srgbClr val="00B050"/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Nos artigos científicos o </a:t>
            </a:r>
            <a:r>
              <a:rPr lang="pt-PT" sz="1600" b="1" i="1" dirty="0" err="1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abstract</a:t>
            </a: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 aparece logo por baixo do título e do nome dos autores do artigo.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Esta secção normalmente não tem mais do que 15/20 linhas, e </a:t>
            </a: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contém as informações gerais do artigo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, isto é, como é que está organizado, qual o tema do trabalho, e algumas conclusões obtidas.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Permite-nos fazer uma triagem do artigo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, e perceber, à partida, se contém informação que é útil para o nosso trabalho.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2C6309-ED8C-8C30-BDEB-1F0670B604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3" t="756" r="1380" b="4908"/>
          <a:stretch/>
        </p:blipFill>
        <p:spPr>
          <a:xfrm>
            <a:off x="6644604" y="1633400"/>
            <a:ext cx="4888396" cy="501687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B394FC6-90FA-84AB-F555-34772230C166}"/>
              </a:ext>
            </a:extLst>
          </p:cNvPr>
          <p:cNvSpPr txBox="1"/>
          <p:nvPr/>
        </p:nvSpPr>
        <p:spPr>
          <a:xfrm>
            <a:off x="7210107" y="3135086"/>
            <a:ext cx="3734699" cy="251319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1" name="Seta: Para a Esquerda 10">
            <a:extLst>
              <a:ext uri="{FF2B5EF4-FFF2-40B4-BE49-F238E27FC236}">
                <a16:creationId xmlns:a16="http://schemas.microsoft.com/office/drawing/2014/main" id="{43DBCD36-DCAB-2EDD-1E2E-C45AD54BFDD7}"/>
              </a:ext>
            </a:extLst>
          </p:cNvPr>
          <p:cNvSpPr/>
          <p:nvPr/>
        </p:nvSpPr>
        <p:spPr>
          <a:xfrm>
            <a:off x="11144247" y="4055909"/>
            <a:ext cx="796688" cy="615553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885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 ler um artigo científico (exemplo)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8B14B370-41B3-B2EC-B2E2-FC00D23EF7BD}"/>
              </a:ext>
            </a:extLst>
          </p:cNvPr>
          <p:cNvCxnSpPr>
            <a:cxnSpLocks/>
          </p:cNvCxnSpPr>
          <p:nvPr/>
        </p:nvCxnSpPr>
        <p:spPr>
          <a:xfrm>
            <a:off x="5284237" y="1671876"/>
            <a:ext cx="0" cy="4978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4F156C-0091-B08D-FC2B-89AE94CFBD6D}"/>
              </a:ext>
            </a:extLst>
          </p:cNvPr>
          <p:cNvSpPr txBox="1"/>
          <p:nvPr/>
        </p:nvSpPr>
        <p:spPr>
          <a:xfrm>
            <a:off x="189248" y="1735856"/>
            <a:ext cx="4821277" cy="277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2. Ler a Introdução </a:t>
            </a:r>
          </a:p>
          <a:p>
            <a:pPr algn="just">
              <a:lnSpc>
                <a:spcPct val="150000"/>
              </a:lnSpc>
            </a:pPr>
            <a:endParaRPr lang="pt-PT" sz="1600" b="1" dirty="0">
              <a:solidFill>
                <a:srgbClr val="00B050"/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Por norma a introdução tem cerca de 1 a 2 páginas, e contém informação mais detalhada de como o artigo foi estruturado.</a:t>
            </a:r>
          </a:p>
          <a:p>
            <a:pPr algn="just">
              <a:lnSpc>
                <a:spcPct val="150000"/>
              </a:lnSpc>
            </a:pP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Aparece logo a seguir ao </a:t>
            </a:r>
            <a:r>
              <a:rPr lang="pt-PT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abstract</a:t>
            </a:r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.</a:t>
            </a: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2C6309-ED8C-8C30-BDEB-1F0670B604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60" t="2303" r="9332" b="4909"/>
          <a:stretch/>
        </p:blipFill>
        <p:spPr>
          <a:xfrm>
            <a:off x="5448441" y="1930853"/>
            <a:ext cx="3289678" cy="404124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E6A8187-2EE8-54F1-9B58-16D12A6EE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2921" y="2116588"/>
            <a:ext cx="3289677" cy="389022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C29A508-0C06-364F-A93F-865E979F0B81}"/>
              </a:ext>
            </a:extLst>
          </p:cNvPr>
          <p:cNvSpPr txBox="1"/>
          <p:nvPr/>
        </p:nvSpPr>
        <p:spPr>
          <a:xfrm>
            <a:off x="5523722" y="5150498"/>
            <a:ext cx="3127530" cy="82160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9866A8-9785-3E7E-9E34-BA219CCDC3C4}"/>
              </a:ext>
            </a:extLst>
          </p:cNvPr>
          <p:cNvSpPr txBox="1"/>
          <p:nvPr/>
        </p:nvSpPr>
        <p:spPr>
          <a:xfrm>
            <a:off x="8726533" y="2125197"/>
            <a:ext cx="3226142" cy="38902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4" name="Seta: Para Cima 13">
            <a:extLst>
              <a:ext uri="{FF2B5EF4-FFF2-40B4-BE49-F238E27FC236}">
                <a16:creationId xmlns:a16="http://schemas.microsoft.com/office/drawing/2014/main" id="{E1D896FF-B49D-F03A-AA43-110EF48937FB}"/>
              </a:ext>
            </a:extLst>
          </p:cNvPr>
          <p:cNvSpPr/>
          <p:nvPr/>
        </p:nvSpPr>
        <p:spPr>
          <a:xfrm>
            <a:off x="8396992" y="6139543"/>
            <a:ext cx="508519" cy="61582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54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9C4A2D9-FB5A-4362-9E8D-D58F2E0B080E}"/>
              </a:ext>
            </a:extLst>
          </p:cNvPr>
          <p:cNvSpPr txBox="1"/>
          <p:nvPr/>
        </p:nvSpPr>
        <p:spPr>
          <a:xfrm>
            <a:off x="189247" y="885899"/>
            <a:ext cx="11751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 ler um artigo científico (exemplo)</a:t>
            </a:r>
            <a:endParaRPr lang="en-US" sz="33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7" name="Imagem 26" descr="Uma imagem com texto&#10;&#10;Descrição gerada automaticamente">
            <a:extLst>
              <a:ext uri="{FF2B5EF4-FFF2-40B4-BE49-F238E27FC236}">
                <a16:creationId xmlns:a16="http://schemas.microsoft.com/office/drawing/2014/main" id="{95E33AB0-1420-6B41-BA3E-3FEEDDB9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E1E81D-B1D7-FD44-9069-681929BDEF23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8" name="Picture 2" descr="The European Union | OSCE">
            <a:extLst>
              <a:ext uri="{FF2B5EF4-FFF2-40B4-BE49-F238E27FC236}">
                <a16:creationId xmlns:a16="http://schemas.microsoft.com/office/drawing/2014/main" id="{BE7E2E71-5E65-9B41-9909-998F4093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>
            <a:extLst>
              <a:ext uri="{FF2B5EF4-FFF2-40B4-BE49-F238E27FC236}">
                <a16:creationId xmlns:a16="http://schemas.microsoft.com/office/drawing/2014/main" id="{981A11E6-E524-1B46-ABC6-628483E205E1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" name="Conexão reta 1">
            <a:extLst>
              <a:ext uri="{FF2B5EF4-FFF2-40B4-BE49-F238E27FC236}">
                <a16:creationId xmlns:a16="http://schemas.microsoft.com/office/drawing/2014/main" id="{8B14B370-41B3-B2EC-B2E2-FC00D23EF7BD}"/>
              </a:ext>
            </a:extLst>
          </p:cNvPr>
          <p:cNvCxnSpPr>
            <a:cxnSpLocks/>
          </p:cNvCxnSpPr>
          <p:nvPr/>
        </p:nvCxnSpPr>
        <p:spPr>
          <a:xfrm>
            <a:off x="5162939" y="1653215"/>
            <a:ext cx="0" cy="4978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4F156C-0091-B08D-FC2B-89AE94CFBD6D}"/>
              </a:ext>
            </a:extLst>
          </p:cNvPr>
          <p:cNvSpPr txBox="1"/>
          <p:nvPr/>
        </p:nvSpPr>
        <p:spPr>
          <a:xfrm>
            <a:off x="189249" y="1735856"/>
            <a:ext cx="4718654" cy="452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3. Ler a Conclusão</a:t>
            </a:r>
          </a:p>
          <a:p>
            <a:pPr algn="just">
              <a:lnSpc>
                <a:spcPct val="150000"/>
              </a:lnSpc>
            </a:pPr>
            <a:endParaRPr lang="pt-PT" sz="1600" b="1" dirty="0">
              <a:solidFill>
                <a:srgbClr val="00B050"/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 conclusão encontra-se no fim do artigo. Costuma ter entre 1 a 2 páginas e </a:t>
            </a: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contém, de forma resumida, as ideias gerais a que se chegou com a realização do trabalho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Esta </a:t>
            </a:r>
            <a:r>
              <a:rPr lang="pt-PT" sz="1600" b="1" dirty="0">
                <a:solidFill>
                  <a:srgbClr val="00B050"/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acaba por ser a secção mais importante a analisar para a construção do nosso trabalho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, uma vez que conterá a informação útil para a realização do nosso trabalho</a:t>
            </a:r>
            <a:r>
              <a:rPr lang="pt-PT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+mj-ea"/>
                <a:cs typeface="Segoe UI Light" panose="020B0502040204020203" pitchFamily="34" charset="0"/>
              </a:rPr>
              <a:t>.</a:t>
            </a: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ea typeface="+mj-ea"/>
              <a:cs typeface="Segoe UI Light" panose="020B05020402040202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A68F1C-B1DE-F750-2825-A4DC32B4E0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98" r="11649" b="5280"/>
          <a:stretch/>
        </p:blipFill>
        <p:spPr>
          <a:xfrm>
            <a:off x="5325325" y="2240219"/>
            <a:ext cx="3467455" cy="34327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2C88A8-FBA7-7554-1259-D22D238A4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048" y="2228617"/>
            <a:ext cx="3163703" cy="329552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A889EEA-172D-23F7-1A04-519369FEFF1F}"/>
              </a:ext>
            </a:extLst>
          </p:cNvPr>
          <p:cNvSpPr txBox="1"/>
          <p:nvPr/>
        </p:nvSpPr>
        <p:spPr>
          <a:xfrm>
            <a:off x="8815913" y="2240219"/>
            <a:ext cx="3209971" cy="329552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17" name="Seta: Para Cima 16">
            <a:extLst>
              <a:ext uri="{FF2B5EF4-FFF2-40B4-BE49-F238E27FC236}">
                <a16:creationId xmlns:a16="http://schemas.microsoft.com/office/drawing/2014/main" id="{3C68F1F1-95B6-4B97-32F2-7526D1329743}"/>
              </a:ext>
            </a:extLst>
          </p:cNvPr>
          <p:cNvSpPr/>
          <p:nvPr/>
        </p:nvSpPr>
        <p:spPr>
          <a:xfrm>
            <a:off x="8269862" y="5547345"/>
            <a:ext cx="794810" cy="738767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E44C674-65F0-A9CB-5C9A-99797510F8E8}"/>
              </a:ext>
            </a:extLst>
          </p:cNvPr>
          <p:cNvSpPr txBox="1"/>
          <p:nvPr/>
        </p:nvSpPr>
        <p:spPr>
          <a:xfrm>
            <a:off x="5325325" y="4497355"/>
            <a:ext cx="3389466" cy="83975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1368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1AABC6A-6380-72CF-095D-5DCF092DE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51" y="1929492"/>
            <a:ext cx="3647440" cy="767687"/>
          </a:xfrm>
        </p:spPr>
        <p:txBody>
          <a:bodyPr/>
          <a:lstStyle/>
          <a:p>
            <a:pPr algn="ctr"/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Como escrever um documento científico</a:t>
            </a:r>
            <a:br>
              <a:rPr lang="pt-PT" sz="4000" b="1" dirty="0">
                <a:solidFill>
                  <a:srgbClr val="92D050"/>
                </a:solidFill>
              </a:rPr>
            </a:br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_</a:t>
            </a:r>
            <a:endParaRPr lang="pt-PT" sz="5000" b="1" dirty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E02DCF4-220B-0E67-F3FE-5F3B79627424}"/>
              </a:ext>
            </a:extLst>
          </p:cNvPr>
          <p:cNvCxnSpPr>
            <a:cxnSpLocks/>
          </p:cNvCxnSpPr>
          <p:nvPr/>
        </p:nvCxnSpPr>
        <p:spPr>
          <a:xfrm>
            <a:off x="4482549" y="359445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4C425A4-B816-79CD-F02D-B270BDC78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80"/>
          <a:stretch/>
        </p:blipFill>
        <p:spPr>
          <a:xfrm>
            <a:off x="5288982" y="1368216"/>
            <a:ext cx="5169943" cy="4710851"/>
          </a:xfrm>
          <a:prstGeom prst="rect">
            <a:avLst/>
          </a:prstGeom>
        </p:spPr>
      </p:pic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FC64EA6C-C890-1395-189F-997D7D70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9117360-CB19-9177-FCD9-C45DAEC8F0EC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2" descr="The European Union | OSCE">
            <a:extLst>
              <a:ext uri="{FF2B5EF4-FFF2-40B4-BE49-F238E27FC236}">
                <a16:creationId xmlns:a16="http://schemas.microsoft.com/office/drawing/2014/main" id="{01538B44-64CB-5A49-2241-A0464105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7">
            <a:extLst>
              <a:ext uri="{FF2B5EF4-FFF2-40B4-BE49-F238E27FC236}">
                <a16:creationId xmlns:a16="http://schemas.microsoft.com/office/drawing/2014/main" id="{98FCB465-8DCF-5B5B-53FB-144CA04E50FF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6657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FA41A-6243-4092-845C-2002CB1A8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47" y="900368"/>
            <a:ext cx="7260152" cy="772151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Sumários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E4EB86F-600C-9AF9-17C6-134C5F3610F4}"/>
              </a:ext>
            </a:extLst>
          </p:cNvPr>
          <p:cNvSpPr txBox="1"/>
          <p:nvPr/>
        </p:nvSpPr>
        <p:spPr>
          <a:xfrm>
            <a:off x="284925" y="1545859"/>
            <a:ext cx="6031900" cy="3701013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400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z="24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Objetivos:</a:t>
            </a:r>
          </a:p>
          <a:p>
            <a:pPr marL="755015" lvl="1" indent="-285750">
              <a:lnSpc>
                <a:spcPct val="100000"/>
              </a:lnSpc>
              <a:spcBef>
                <a:spcPts val="980"/>
              </a:spcBef>
              <a:buFontTx/>
              <a:buChar char="-"/>
              <a:tabLst>
                <a:tab pos="756285" algn="l"/>
                <a:tab pos="756920" algn="l"/>
              </a:tabLst>
            </a:pP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Comic Sans MS"/>
              </a:rPr>
              <a:t>Marketing:</a:t>
            </a:r>
            <a:r>
              <a:rPr lang="pt-PT" sz="1600" b="1" spc="-15" dirty="0">
                <a:solidFill>
                  <a:schemeClr val="accent3"/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convencer</a:t>
            </a:r>
            <a:r>
              <a:rPr lang="pt-PT" sz="16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</a:t>
            </a:r>
            <a:r>
              <a:rPr lang="pt-PT" sz="16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leitor</a:t>
            </a:r>
            <a:r>
              <a:rPr lang="pt-PT" sz="16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a</a:t>
            </a:r>
            <a:r>
              <a:rPr lang="pt-PT" sz="16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ler</a:t>
            </a:r>
            <a:r>
              <a:rPr lang="pt-PT" sz="16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</a:t>
            </a:r>
            <a:r>
              <a:rPr lang="pt-PT" sz="16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resto;</a:t>
            </a: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755015" lvl="1" indent="-285750">
              <a:lnSpc>
                <a:spcPct val="100000"/>
              </a:lnSpc>
              <a:spcBef>
                <a:spcPts val="980"/>
              </a:spcBef>
              <a:buFontTx/>
              <a:buChar char="-"/>
              <a:tabLst>
                <a:tab pos="756285" algn="l"/>
                <a:tab pos="756920" algn="l"/>
              </a:tabLst>
            </a:pPr>
            <a:r>
              <a:rPr lang="pt-PT" sz="16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Comic Sans MS"/>
              </a:rPr>
              <a:t>Informação</a:t>
            </a:r>
            <a:r>
              <a:rPr lang="pt-P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Comic Sans MS"/>
              </a:rPr>
              <a:t>autoportante</a:t>
            </a:r>
            <a:r>
              <a:rPr lang="pt-PT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Comic Sans MS"/>
              </a:rPr>
              <a:t>:</a:t>
            </a:r>
            <a:r>
              <a:rPr lang="pt-PT" sz="16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deve</a:t>
            </a:r>
            <a:r>
              <a:rPr lang="pt-PT" sz="16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dar</a:t>
            </a:r>
            <a:r>
              <a:rPr lang="pt-PT" sz="16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uma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noção </a:t>
            </a:r>
            <a:r>
              <a:rPr lang="pt-PT" sz="1600" spc="-70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</a:t>
            </a:r>
            <a:r>
              <a:rPr lang="pt-PT" sz="16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conjunto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do</a:t>
            </a:r>
            <a:r>
              <a:rPr lang="pt-PT" sz="16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essencial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do trabalho;</a:t>
            </a:r>
          </a:p>
          <a:p>
            <a:pPr marL="469265" marR="5080" lvl="1">
              <a:lnSpc>
                <a:spcPts val="2590"/>
              </a:lnSpc>
              <a:spcBef>
                <a:spcPts val="1165"/>
              </a:spcBef>
              <a:tabLst>
                <a:tab pos="756285" algn="l"/>
                <a:tab pos="756920" algn="l"/>
              </a:tabLst>
            </a:pPr>
            <a:endParaRPr lang="pt-PT" sz="2000" dirty="0">
              <a:latin typeface="Comic Sans MS" panose="030F0702030302020204" pitchFamily="66" charset="0"/>
              <a:cs typeface="Comic Sans MS"/>
            </a:endParaRPr>
          </a:p>
          <a:p>
            <a:pPr marL="356870" indent="-344805">
              <a:lnSpc>
                <a:spcPct val="100000"/>
              </a:lnSpc>
              <a:spcBef>
                <a:spcPts val="1020"/>
              </a:spcBef>
              <a:buChar char="•"/>
              <a:tabLst>
                <a:tab pos="356870" algn="l"/>
                <a:tab pos="357505" algn="l"/>
              </a:tabLst>
            </a:pPr>
            <a:r>
              <a:rPr lang="pt-PT" sz="2400" b="1" dirty="0">
                <a:solidFill>
                  <a:srgbClr val="00B050"/>
                </a:solidFill>
                <a:latin typeface="Comic Sans MS" panose="030F0702030302020204" pitchFamily="66" charset="0"/>
                <a:cs typeface="Comic Sans MS"/>
              </a:rPr>
              <a:t>Conteúdo:</a:t>
            </a:r>
            <a:endParaRPr lang="pt-PT" sz="2000" b="1" dirty="0">
              <a:solidFill>
                <a:srgbClr val="00B050"/>
              </a:solidFill>
              <a:latin typeface="Comic Sans MS" panose="030F0702030302020204" pitchFamily="66" charset="0"/>
              <a:cs typeface="Comic Sans MS"/>
            </a:endParaRPr>
          </a:p>
          <a:p>
            <a:pPr marL="469265" lvl="1">
              <a:lnSpc>
                <a:spcPct val="100000"/>
              </a:lnSpc>
              <a:spcBef>
                <a:spcPts val="950"/>
              </a:spcBef>
              <a:tabLst>
                <a:tab pos="756285" algn="l"/>
                <a:tab pos="756920" algn="l"/>
              </a:tabLst>
            </a:pPr>
            <a:r>
              <a:rPr lang="pt-PT" sz="20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-</a:t>
            </a:r>
            <a:r>
              <a:rPr lang="pt-PT" sz="2000" b="1" spc="-5" dirty="0">
                <a:solidFill>
                  <a:srgbClr val="92D050"/>
                </a:solidFill>
                <a:latin typeface="Comic Sans MS" panose="030F0702030302020204" pitchFamily="66" charset="0"/>
                <a:cs typeface="Comic Sans MS"/>
              </a:rPr>
              <a:t>	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Definição</a:t>
            </a:r>
            <a:r>
              <a:rPr lang="pt-PT" sz="16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do</a:t>
            </a:r>
            <a:r>
              <a:rPr lang="pt-PT" sz="16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problema</a:t>
            </a:r>
            <a:r>
              <a:rPr lang="pt-PT" sz="1600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</a:t>
            </a:r>
            <a:r>
              <a:rPr lang="pt-PT" sz="16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da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sua</a:t>
            </a:r>
            <a:r>
              <a:rPr lang="pt-PT" sz="1600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relevância;</a:t>
            </a: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950"/>
              </a:spcBef>
              <a:buChar char="–"/>
              <a:tabLst>
                <a:tab pos="756285" algn="l"/>
                <a:tab pos="756920" algn="l"/>
              </a:tabLst>
            </a:pP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Objetivos</a:t>
            </a:r>
            <a:r>
              <a:rPr lang="pt-PT" sz="1600" spc="-3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do documento;</a:t>
            </a:r>
            <a:endParaRPr lang="pt-PT" sz="160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  <a:cs typeface="Comic Sans MS"/>
            </a:endParaRPr>
          </a:p>
          <a:p>
            <a:pPr marL="756285" lvl="1" indent="-287020">
              <a:lnSpc>
                <a:spcPct val="100000"/>
              </a:lnSpc>
              <a:spcBef>
                <a:spcPts val="865"/>
              </a:spcBef>
              <a:buChar char="–"/>
              <a:tabLst>
                <a:tab pos="756285" algn="l"/>
                <a:tab pos="756920" algn="l"/>
              </a:tabLst>
            </a:pP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Principais</a:t>
            </a:r>
            <a:r>
              <a:rPr lang="pt-PT" sz="1600" spc="-2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resultados</a:t>
            </a:r>
            <a:r>
              <a:rPr lang="pt-PT" sz="1600" spc="-3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e</a:t>
            </a:r>
            <a:r>
              <a:rPr lang="pt-PT" sz="1600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 </a:t>
            </a:r>
            <a:r>
              <a:rPr lang="pt-PT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omic Sans MS"/>
              </a:rPr>
              <a:t>conclusões;</a:t>
            </a:r>
          </a:p>
        </p:txBody>
      </p:sp>
      <p:pic>
        <p:nvPicPr>
          <p:cNvPr id="7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C64A913D-4443-E820-0F0C-ED1E44937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3" b="29828"/>
          <a:stretch/>
        </p:blipFill>
        <p:spPr>
          <a:xfrm>
            <a:off x="234695" y="275325"/>
            <a:ext cx="1694320" cy="47423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746F21E-90CB-6B62-2B4C-A16BFDD3F3C4}"/>
              </a:ext>
            </a:extLst>
          </p:cNvPr>
          <p:cNvSpPr/>
          <p:nvPr/>
        </p:nvSpPr>
        <p:spPr>
          <a:xfrm>
            <a:off x="659000" y="6400178"/>
            <a:ext cx="131022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_____________________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This project has received funding from the European Union’s Horizon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research and innovation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under grant agreement No 101006468.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2" descr="The European Union | OSCE">
            <a:extLst>
              <a:ext uri="{FF2B5EF4-FFF2-40B4-BE49-F238E27FC236}">
                <a16:creationId xmlns:a16="http://schemas.microsoft.com/office/drawing/2014/main" id="{FEC2E5E1-52DC-D7E8-21F3-D09BD4D3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7" y="6550991"/>
            <a:ext cx="523543" cy="2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DF5C4624-AEAD-108E-715E-8BBD80CCDBB8}"/>
              </a:ext>
            </a:extLst>
          </p:cNvPr>
          <p:cNvSpPr/>
          <p:nvPr/>
        </p:nvSpPr>
        <p:spPr>
          <a:xfrm>
            <a:off x="10531342" y="380475"/>
            <a:ext cx="529232" cy="3690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6A1B3AEC-DC2A-7823-1DCC-87400B2221E0}"/>
              </a:ext>
            </a:extLst>
          </p:cNvPr>
          <p:cNvCxnSpPr>
            <a:cxnSpLocks/>
          </p:cNvCxnSpPr>
          <p:nvPr/>
        </p:nvCxnSpPr>
        <p:spPr>
          <a:xfrm>
            <a:off x="5930699" y="411881"/>
            <a:ext cx="0" cy="61391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7C21101D-132B-43B6-A11F-98AFC8D41D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80"/>
          <a:stretch/>
        </p:blipFill>
        <p:spPr>
          <a:xfrm>
            <a:off x="6737132" y="1420652"/>
            <a:ext cx="5169943" cy="47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1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r 6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86B0D5"/>
      </a:accent1>
      <a:accent2>
        <a:srgbClr val="E5B980"/>
      </a:accent2>
      <a:accent3>
        <a:srgbClr val="C5D3A6"/>
      </a:accent3>
      <a:accent4>
        <a:srgbClr val="32ACD5"/>
      </a:accent4>
      <a:accent5>
        <a:srgbClr val="81AED3"/>
      </a:accent5>
      <a:accent6>
        <a:srgbClr val="E6CB8D"/>
      </a:accent6>
      <a:hlink>
        <a:srgbClr val="91C5C2"/>
      </a:hlink>
      <a:folHlink>
        <a:srgbClr val="80BE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earning2 Light" id="{9B7502F6-C7CB-6840-9B9F-C037AF93F4D5}" vid="{46F876A8-3F36-AD47-A8D2-4C0505F92618}"/>
    </a:ext>
  </a:extLst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2876</TotalTime>
  <Words>1859</Words>
  <Application>Microsoft Office PowerPoint</Application>
  <PresentationFormat>Ecrã Panorâmico</PresentationFormat>
  <Paragraphs>222</Paragraphs>
  <Slides>22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Poppins</vt:lpstr>
      <vt:lpstr>Segoe UI Light</vt:lpstr>
      <vt:lpstr>Trebuchet MS</vt:lpstr>
      <vt:lpstr>Wingdings</vt:lpstr>
      <vt:lpstr>Office Theme</vt:lpstr>
      <vt:lpstr>Modelo de apresentação personalizado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escrever um documento científico _</vt:lpstr>
      <vt:lpstr>Sumários</vt:lpstr>
      <vt:lpstr>Introdução</vt:lpstr>
      <vt:lpstr>Revisão de literatura</vt:lpstr>
      <vt:lpstr>Metodologia</vt:lpstr>
      <vt:lpstr>Resultados e discussão</vt:lpstr>
      <vt:lpstr>Conclusões</vt:lpstr>
      <vt:lpstr>Referências bibliográficas</vt:lpstr>
      <vt:lpstr>Referências bibliográficas</vt:lpstr>
      <vt:lpstr>Referências bibliográficas</vt:lpstr>
      <vt:lpstr>Referências bibliográficas</vt:lpstr>
      <vt:lpstr>Legendas (Tabelas)</vt:lpstr>
      <vt:lpstr>Legendas (Figuras)</vt:lpstr>
      <vt:lpstr>Por fim…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Marcelius</dc:creator>
  <cp:lastModifiedBy>Junior Mané</cp:lastModifiedBy>
  <cp:revision>96</cp:revision>
  <dcterms:created xsi:type="dcterms:W3CDTF">2021-10-05T02:03:23Z</dcterms:created>
  <dcterms:modified xsi:type="dcterms:W3CDTF">2023-06-29T17:18:51Z</dcterms:modified>
</cp:coreProperties>
</file>