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9" r:id="rId2"/>
  </p:sldMasterIdLst>
  <p:notesMasterIdLst>
    <p:notesMasterId r:id="rId23"/>
  </p:notesMasterIdLst>
  <p:handoutMasterIdLst>
    <p:handoutMasterId r:id="rId24"/>
  </p:handoutMasterIdLst>
  <p:sldIdLst>
    <p:sldId id="261" r:id="rId3"/>
    <p:sldId id="1433" r:id="rId4"/>
    <p:sldId id="1446" r:id="rId5"/>
    <p:sldId id="1448" r:id="rId6"/>
    <p:sldId id="1449" r:id="rId7"/>
    <p:sldId id="1450" r:id="rId8"/>
    <p:sldId id="1451" r:id="rId9"/>
    <p:sldId id="1452" r:id="rId10"/>
    <p:sldId id="1453" r:id="rId11"/>
    <p:sldId id="1454" r:id="rId12"/>
    <p:sldId id="1455" r:id="rId13"/>
    <p:sldId id="1456" r:id="rId14"/>
    <p:sldId id="1457" r:id="rId15"/>
    <p:sldId id="1458" r:id="rId16"/>
    <p:sldId id="1459" r:id="rId17"/>
    <p:sldId id="1460" r:id="rId18"/>
    <p:sldId id="1461" r:id="rId19"/>
    <p:sldId id="1462" r:id="rId20"/>
    <p:sldId id="1463" r:id="rId21"/>
    <p:sldId id="14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773DD11F-27B2-B240-AC44-71C910189D86}">
          <p14:sldIdLst/>
        </p14:section>
        <p14:section name="Modelo" id="{C82C1EF7-F09F-E049-9DC5-F4E9CC613494}">
          <p14:sldIdLst>
            <p14:sldId id="261"/>
            <p14:sldId id="1433"/>
            <p14:sldId id="1446"/>
            <p14:sldId id="1448"/>
            <p14:sldId id="1449"/>
            <p14:sldId id="1450"/>
            <p14:sldId id="1451"/>
            <p14:sldId id="1452"/>
            <p14:sldId id="1453"/>
            <p14:sldId id="1454"/>
            <p14:sldId id="1455"/>
            <p14:sldId id="1456"/>
            <p14:sldId id="1457"/>
            <p14:sldId id="1458"/>
            <p14:sldId id="1459"/>
            <p14:sldId id="1460"/>
            <p14:sldId id="1461"/>
            <p14:sldId id="1462"/>
            <p14:sldId id="1463"/>
            <p14:sldId id="14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Estilo Médio 1 - Destaqu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8" autoAdjust="0"/>
    <p:restoredTop sz="92810" autoAdjust="0"/>
  </p:normalViewPr>
  <p:slideViewPr>
    <p:cSldViewPr snapToGrid="0" showGuides="1">
      <p:cViewPr varScale="1">
        <p:scale>
          <a:sx n="76" d="100"/>
          <a:sy n="76" d="100"/>
        </p:scale>
        <p:origin x="81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89735ED5-4F38-DA47-B017-75DDBF09EA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dirty="0"/>
          </a:p>
        </p:txBody>
      </p:sp>
      <p:sp>
        <p:nvSpPr>
          <p:cNvPr id="3" name="Marcador de Posição da Data 2">
            <a:extLst>
              <a:ext uri="{FF2B5EF4-FFF2-40B4-BE49-F238E27FC236}">
                <a16:creationId xmlns:a16="http://schemas.microsoft.com/office/drawing/2014/main" id="{F6132EFD-AAE8-CF44-A0A8-B6803FF7D4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6EA914-6092-C14E-AED4-C690D5AFFCFF}" type="datetimeFigureOut">
              <a:rPr lang="pt-PT" smtClean="0"/>
              <a:t>21/03/2024</a:t>
            </a:fld>
            <a:endParaRPr lang="pt-PT" dirty="0"/>
          </a:p>
        </p:txBody>
      </p:sp>
      <p:sp>
        <p:nvSpPr>
          <p:cNvPr id="4" name="Marcador de Posição do Rodapé 3">
            <a:extLst>
              <a:ext uri="{FF2B5EF4-FFF2-40B4-BE49-F238E27FC236}">
                <a16:creationId xmlns:a16="http://schemas.microsoft.com/office/drawing/2014/main" id="{93259C0D-A481-FB48-9A9A-F0BA8413C3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dirty="0"/>
          </a:p>
        </p:txBody>
      </p:sp>
      <p:sp>
        <p:nvSpPr>
          <p:cNvPr id="5" name="Marcador de Posição do Número do Diapositivo 4">
            <a:extLst>
              <a:ext uri="{FF2B5EF4-FFF2-40B4-BE49-F238E27FC236}">
                <a16:creationId xmlns:a16="http://schemas.microsoft.com/office/drawing/2014/main" id="{031ABD55-1DE7-A943-A328-11CBA39E57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5F9D24-604F-074B-9BE5-1DFC09115F15}" type="slidenum">
              <a:rPr lang="pt-PT" smtClean="0"/>
              <a:t>‹nº›</a:t>
            </a:fld>
            <a:endParaRPr lang="pt-PT" dirty="0"/>
          </a:p>
        </p:txBody>
      </p:sp>
    </p:spTree>
    <p:extLst>
      <p:ext uri="{BB962C8B-B14F-4D97-AF65-F5344CB8AC3E}">
        <p14:creationId xmlns:p14="http://schemas.microsoft.com/office/powerpoint/2010/main" val="31266233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C257239D-29DA-42AD-A0C1-1FA28192A895}" type="datetimeFigureOut">
              <a:rPr lang="en-US" smtClean="0"/>
              <a:pPr/>
              <a:t>3/21/2024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78EE4007-7686-47ED-A3D0-350953727B02}" type="slidenum">
              <a:rPr lang="en-US" smtClean="0"/>
              <a:pPr/>
              <a:t>‹nº›</a:t>
            </a:fld>
            <a:endParaRPr lang="en-US" dirty="0"/>
          </a:p>
        </p:txBody>
      </p:sp>
    </p:spTree>
    <p:extLst>
      <p:ext uri="{BB962C8B-B14F-4D97-AF65-F5344CB8AC3E}">
        <p14:creationId xmlns:p14="http://schemas.microsoft.com/office/powerpoint/2010/main" val="3286354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Trebuchet MS" panose="020B0703020202090204" pitchFamily="34" charset="0"/>
        <a:ea typeface="+mn-ea"/>
        <a:cs typeface="+mn-cs"/>
      </a:defRPr>
    </a:lvl1pPr>
    <a:lvl2pPr marL="457200" algn="l" defTabSz="914400" rtl="0" eaLnBrk="1" latinLnBrk="0" hangingPunct="1">
      <a:defRPr sz="1200" b="0" i="0" kern="1200">
        <a:solidFill>
          <a:schemeClr val="tx1"/>
        </a:solidFill>
        <a:latin typeface="Trebuchet MS" panose="020B0703020202090204" pitchFamily="34" charset="0"/>
        <a:ea typeface="+mn-ea"/>
        <a:cs typeface="+mn-cs"/>
      </a:defRPr>
    </a:lvl2pPr>
    <a:lvl3pPr marL="914400" algn="l" defTabSz="914400" rtl="0" eaLnBrk="1" latinLnBrk="0" hangingPunct="1">
      <a:defRPr sz="1200" b="0" i="0" kern="1200">
        <a:solidFill>
          <a:schemeClr val="tx1"/>
        </a:solidFill>
        <a:latin typeface="Trebuchet MS" panose="020B0703020202090204" pitchFamily="34" charset="0"/>
        <a:ea typeface="+mn-ea"/>
        <a:cs typeface="+mn-cs"/>
      </a:defRPr>
    </a:lvl3pPr>
    <a:lvl4pPr marL="1371600" algn="l" defTabSz="914400" rtl="0" eaLnBrk="1" latinLnBrk="0" hangingPunct="1">
      <a:defRPr sz="1200" b="0" i="0" kern="1200">
        <a:solidFill>
          <a:schemeClr val="tx1"/>
        </a:solidFill>
        <a:latin typeface="Trebuchet MS" panose="020B0703020202090204" pitchFamily="34" charset="0"/>
        <a:ea typeface="+mn-ea"/>
        <a:cs typeface="+mn-cs"/>
      </a:defRPr>
    </a:lvl4pPr>
    <a:lvl5pPr marL="1828800" algn="l" defTabSz="914400" rtl="0" eaLnBrk="1" latinLnBrk="0" hangingPunct="1">
      <a:defRPr sz="1200" b="0" i="0" kern="1200">
        <a:solidFill>
          <a:schemeClr val="tx1"/>
        </a:solidFill>
        <a:latin typeface="Trebuchet MS" panose="020B070302020209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78EE4007-7686-47ED-A3D0-350953727B02}" type="slidenum">
              <a:rPr lang="en-US" smtClean="0"/>
              <a:pPr/>
              <a:t>14</a:t>
            </a:fld>
            <a:endParaRPr lang="en-US" dirty="0"/>
          </a:p>
        </p:txBody>
      </p:sp>
    </p:spTree>
    <p:extLst>
      <p:ext uri="{BB962C8B-B14F-4D97-AF65-F5344CB8AC3E}">
        <p14:creationId xmlns:p14="http://schemas.microsoft.com/office/powerpoint/2010/main" val="320807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0224-D7DC-421E-AF8A-819437BAC62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1C4FA4-2DFA-456D-96AF-588948DE8F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248D3B5-D4E0-4CB3-B84D-BC11027F4BCA}"/>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5" name="Footer Placeholder 4">
            <a:extLst>
              <a:ext uri="{FF2B5EF4-FFF2-40B4-BE49-F238E27FC236}">
                <a16:creationId xmlns:a16="http://schemas.microsoft.com/office/drawing/2014/main" id="{B0FBC426-8F2A-4D89-B69E-C1AB2BECEA70}"/>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Slide Number Placeholder 5">
            <a:extLst>
              <a:ext uri="{FF2B5EF4-FFF2-40B4-BE49-F238E27FC236}">
                <a16:creationId xmlns:a16="http://schemas.microsoft.com/office/drawing/2014/main" id="{7D195542-746D-4434-AC2D-3078531C2260}"/>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94787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808F-3D0C-429B-BEF7-571E3D7EEB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428770-EE77-46F3-BF02-4C9B659F8EE6}"/>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02148C9-34B9-4438-928E-C65EFCDF98CB}"/>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5" name="Footer Placeholder 4">
            <a:extLst>
              <a:ext uri="{FF2B5EF4-FFF2-40B4-BE49-F238E27FC236}">
                <a16:creationId xmlns:a16="http://schemas.microsoft.com/office/drawing/2014/main" id="{0C7D46B9-7409-43AB-9AA1-8267C7898E3A}"/>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Slide Number Placeholder 5">
            <a:extLst>
              <a:ext uri="{FF2B5EF4-FFF2-40B4-BE49-F238E27FC236}">
                <a16:creationId xmlns:a16="http://schemas.microsoft.com/office/drawing/2014/main" id="{3FC3B12F-0D0E-4B9B-A1F7-CB6398824867}"/>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389493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EF1E6-9349-4B0C-9684-865509A098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18ACB0-0A17-482E-8640-38A2370C9028}"/>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48CC6BE-3905-45D8-9806-B97392A24E34}"/>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5" name="Footer Placeholder 4">
            <a:extLst>
              <a:ext uri="{FF2B5EF4-FFF2-40B4-BE49-F238E27FC236}">
                <a16:creationId xmlns:a16="http://schemas.microsoft.com/office/drawing/2014/main" id="{B2BAC9D9-7C70-4110-AD09-855305ADD8F6}"/>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Slide Number Placeholder 5">
            <a:extLst>
              <a:ext uri="{FF2B5EF4-FFF2-40B4-BE49-F238E27FC236}">
                <a16:creationId xmlns:a16="http://schemas.microsoft.com/office/drawing/2014/main" id="{9F24AF57-66A6-4016-BDC9-1B3709120D2A}"/>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336011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006668-ADB1-4481-BDAC-1EBD33705127}"/>
              </a:ext>
            </a:extLst>
          </p:cNvPr>
          <p:cNvSpPr>
            <a:spLocks noGrp="1"/>
          </p:cNvSpPr>
          <p:nvPr>
            <p:ph type="pic" sz="quarter" idx="10"/>
          </p:nvPr>
        </p:nvSpPr>
        <p:spPr>
          <a:xfrm>
            <a:off x="1371524" y="1222037"/>
            <a:ext cx="4485234" cy="4421059"/>
          </a:xfrm>
          <a:custGeom>
            <a:avLst/>
            <a:gdLst>
              <a:gd name="connsiteX0" fmla="*/ 2210529 w 4485234"/>
              <a:gd name="connsiteY0" fmla="*/ 0 h 4421059"/>
              <a:gd name="connsiteX1" fmla="*/ 3014496 w 4485234"/>
              <a:gd name="connsiteY1" fmla="*/ 0 h 4421059"/>
              <a:gd name="connsiteX2" fmla="*/ 3936168 w 4485234"/>
              <a:gd name="connsiteY2" fmla="*/ 0 h 4421059"/>
              <a:gd name="connsiteX3" fmla="*/ 4485234 w 4485234"/>
              <a:gd name="connsiteY3" fmla="*/ 549066 h 4421059"/>
              <a:gd name="connsiteX4" fmla="*/ 3970395 w 4485234"/>
              <a:gd name="connsiteY4" fmla="*/ 1098134 h 4421059"/>
              <a:gd name="connsiteX5" fmla="*/ 3936168 w 4485234"/>
              <a:gd name="connsiteY5" fmla="*/ 1099559 h 4421059"/>
              <a:gd name="connsiteX6" fmla="*/ 3014496 w 4485234"/>
              <a:gd name="connsiteY6" fmla="*/ 1099559 h 4421059"/>
              <a:gd name="connsiteX7" fmla="*/ 2894181 w 4485234"/>
              <a:gd name="connsiteY7" fmla="*/ 1099559 h 4421059"/>
              <a:gd name="connsiteX8" fmla="*/ 2894181 w 4485234"/>
              <a:gd name="connsiteY8" fmla="*/ 1099558 h 4421059"/>
              <a:gd name="connsiteX9" fmla="*/ 2189136 w 4485234"/>
              <a:gd name="connsiteY9" fmla="*/ 1099558 h 4421059"/>
              <a:gd name="connsiteX10" fmla="*/ 1403330 w 4485234"/>
              <a:gd name="connsiteY10" fmla="*/ 1424720 h 4421059"/>
              <a:gd name="connsiteX11" fmla="*/ 1302072 w 4485234"/>
              <a:gd name="connsiteY11" fmla="*/ 1540239 h 4421059"/>
              <a:gd name="connsiteX12" fmla="*/ 1078168 w 4485234"/>
              <a:gd name="connsiteY12" fmla="*/ 2223363 h 4421059"/>
              <a:gd name="connsiteX13" fmla="*/ 1078168 w 4485234"/>
              <a:gd name="connsiteY13" fmla="*/ 2223364 h 4421059"/>
              <a:gd name="connsiteX14" fmla="*/ 1078168 w 4485234"/>
              <a:gd name="connsiteY14" fmla="*/ 2223364 h 4421059"/>
              <a:gd name="connsiteX15" fmla="*/ 1304925 w 4485234"/>
              <a:gd name="connsiteY15" fmla="*/ 2877967 h 4421059"/>
              <a:gd name="connsiteX16" fmla="*/ 2203398 w 4485234"/>
              <a:gd name="connsiteY16" fmla="*/ 3321499 h 4421059"/>
              <a:gd name="connsiteX17" fmla="*/ 2996336 w 4485234"/>
              <a:gd name="connsiteY17" fmla="*/ 3321499 h 4421059"/>
              <a:gd name="connsiteX18" fmla="*/ 3033415 w 4485234"/>
              <a:gd name="connsiteY18" fmla="*/ 3322926 h 4421059"/>
              <a:gd name="connsiteX19" fmla="*/ 3535161 w 4485234"/>
              <a:gd name="connsiteY19" fmla="*/ 3765689 h 4421059"/>
              <a:gd name="connsiteX20" fmla="*/ 3545403 w 4485234"/>
              <a:gd name="connsiteY20" fmla="*/ 3871992 h 4421059"/>
              <a:gd name="connsiteX21" fmla="*/ 3537532 w 4485234"/>
              <a:gd name="connsiteY21" fmla="*/ 3965098 h 4421059"/>
              <a:gd name="connsiteX22" fmla="*/ 3138950 w 4485234"/>
              <a:gd name="connsiteY22" fmla="*/ 4402519 h 4421059"/>
              <a:gd name="connsiteX23" fmla="*/ 2994910 w 4485234"/>
              <a:gd name="connsiteY23" fmla="*/ 4421059 h 4421059"/>
              <a:gd name="connsiteX24" fmla="*/ 2230495 w 4485234"/>
              <a:gd name="connsiteY24" fmla="*/ 4421059 h 4421059"/>
              <a:gd name="connsiteX25" fmla="*/ 10181 w 4485234"/>
              <a:gd name="connsiteY25" fmla="*/ 2420317 h 4421059"/>
              <a:gd name="connsiteX26" fmla="*/ 0 w 4485234"/>
              <a:gd name="connsiteY26" fmla="*/ 2193416 h 4421059"/>
              <a:gd name="connsiteX27" fmla="*/ 12788 w 4485234"/>
              <a:gd name="connsiteY27" fmla="*/ 1970048 h 4421059"/>
              <a:gd name="connsiteX28" fmla="*/ 647471 w 4485234"/>
              <a:gd name="connsiteY28" fmla="*/ 647471 h 4421059"/>
              <a:gd name="connsiteX29" fmla="*/ 2210529 w 4485234"/>
              <a:gd name="connsiteY29" fmla="*/ 0 h 442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85234" h="4421059">
                <a:moveTo>
                  <a:pt x="2210529" y="0"/>
                </a:moveTo>
                <a:lnTo>
                  <a:pt x="3014496" y="0"/>
                </a:lnTo>
                <a:lnTo>
                  <a:pt x="3936168" y="0"/>
                </a:lnTo>
                <a:cubicBezTo>
                  <a:pt x="4239936" y="0"/>
                  <a:pt x="4485234" y="246723"/>
                  <a:pt x="4485234" y="549066"/>
                </a:cubicBezTo>
                <a:cubicBezTo>
                  <a:pt x="4485234" y="841427"/>
                  <a:pt x="4258477" y="1079593"/>
                  <a:pt x="3970395" y="1098134"/>
                </a:cubicBezTo>
                <a:cubicBezTo>
                  <a:pt x="3958986" y="1098134"/>
                  <a:pt x="3947577" y="1099559"/>
                  <a:pt x="3936168" y="1099559"/>
                </a:cubicBezTo>
                <a:lnTo>
                  <a:pt x="3014496" y="1099559"/>
                </a:lnTo>
                <a:lnTo>
                  <a:pt x="2894181" y="1099559"/>
                </a:lnTo>
                <a:lnTo>
                  <a:pt x="2894181" y="1099558"/>
                </a:lnTo>
                <a:lnTo>
                  <a:pt x="2189136" y="1099558"/>
                </a:lnTo>
                <a:cubicBezTo>
                  <a:pt x="1882515" y="1099558"/>
                  <a:pt x="1604416" y="1223634"/>
                  <a:pt x="1403330" y="1424720"/>
                </a:cubicBezTo>
                <a:cubicBezTo>
                  <a:pt x="1367675" y="1460375"/>
                  <a:pt x="1333448" y="1500307"/>
                  <a:pt x="1302072" y="1540239"/>
                </a:cubicBezTo>
                <a:cubicBezTo>
                  <a:pt x="1159458" y="1731343"/>
                  <a:pt x="1075316" y="1966657"/>
                  <a:pt x="1078168" y="2223363"/>
                </a:cubicBezTo>
                <a:lnTo>
                  <a:pt x="1078168" y="2223364"/>
                </a:lnTo>
                <a:lnTo>
                  <a:pt x="1078168" y="2223364"/>
                </a:lnTo>
                <a:cubicBezTo>
                  <a:pt x="1081020" y="2470089"/>
                  <a:pt x="1165162" y="2696846"/>
                  <a:pt x="1304925" y="2877967"/>
                </a:cubicBezTo>
                <a:cubicBezTo>
                  <a:pt x="1511717" y="3147509"/>
                  <a:pt x="1839731" y="3321499"/>
                  <a:pt x="2203398" y="3321499"/>
                </a:cubicBezTo>
                <a:lnTo>
                  <a:pt x="2996336" y="3321499"/>
                </a:lnTo>
                <a:cubicBezTo>
                  <a:pt x="3009172" y="3321499"/>
                  <a:pt x="3022006" y="3321499"/>
                  <a:pt x="3033415" y="3322926"/>
                </a:cubicBezTo>
                <a:cubicBezTo>
                  <a:pt x="3284240" y="3340397"/>
                  <a:pt x="3488112" y="3524926"/>
                  <a:pt x="3535161" y="3765689"/>
                </a:cubicBezTo>
                <a:lnTo>
                  <a:pt x="3545403" y="3871992"/>
                </a:lnTo>
                <a:lnTo>
                  <a:pt x="3537532" y="3965098"/>
                </a:lnTo>
                <a:cubicBezTo>
                  <a:pt x="3501304" y="4176965"/>
                  <a:pt x="3343603" y="4347612"/>
                  <a:pt x="3138950" y="4402519"/>
                </a:cubicBezTo>
                <a:cubicBezTo>
                  <a:pt x="3093314" y="4415355"/>
                  <a:pt x="3044825" y="4421059"/>
                  <a:pt x="2994910" y="4421059"/>
                </a:cubicBezTo>
                <a:lnTo>
                  <a:pt x="2230495" y="4421059"/>
                </a:lnTo>
                <a:cubicBezTo>
                  <a:pt x="1082001" y="4421059"/>
                  <a:pt x="119017" y="3539883"/>
                  <a:pt x="10181" y="2420317"/>
                </a:cubicBezTo>
                <a:lnTo>
                  <a:pt x="0" y="2193416"/>
                </a:lnTo>
                <a:lnTo>
                  <a:pt x="12788" y="1970048"/>
                </a:lnTo>
                <a:cubicBezTo>
                  <a:pt x="68299" y="1455941"/>
                  <a:pt x="300561" y="994382"/>
                  <a:pt x="647471" y="647471"/>
                </a:cubicBezTo>
                <a:cubicBezTo>
                  <a:pt x="1046793" y="246723"/>
                  <a:pt x="1600138" y="0"/>
                  <a:pt x="2210529" y="0"/>
                </a:cubicBezTo>
                <a:close/>
              </a:path>
            </a:pathLst>
          </a:custGeom>
        </p:spPr>
        <p:txBody>
          <a:bodyPr wrap="square">
            <a:noAutofit/>
          </a:bodyPr>
          <a:lstStyle>
            <a:lvl1pPr marL="0" indent="0">
              <a:buNone/>
              <a:defRPr sz="1600" b="0" i="0">
                <a:solidFill>
                  <a:schemeClr val="bg1">
                    <a:lumMod val="75000"/>
                  </a:schemeClr>
                </a:solidFill>
                <a:latin typeface="Trebuchet MS" panose="020B0703020202090204" pitchFamily="34" charset="0"/>
              </a:defRPr>
            </a:lvl1pPr>
          </a:lstStyle>
          <a:p>
            <a:endParaRPr lang="en-US" dirty="0"/>
          </a:p>
        </p:txBody>
      </p:sp>
    </p:spTree>
    <p:extLst>
      <p:ext uri="{BB962C8B-B14F-4D97-AF65-F5344CB8AC3E}">
        <p14:creationId xmlns:p14="http://schemas.microsoft.com/office/powerpoint/2010/main" val="3885345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A88F5FA-C532-46CB-9FA0-9E041D514209}"/>
              </a:ext>
            </a:extLst>
          </p:cNvPr>
          <p:cNvSpPr>
            <a:spLocks noGrp="1"/>
          </p:cNvSpPr>
          <p:nvPr>
            <p:ph type="pic" sz="quarter" idx="10"/>
          </p:nvPr>
        </p:nvSpPr>
        <p:spPr>
          <a:xfrm>
            <a:off x="2032320" y="1780236"/>
            <a:ext cx="7829715" cy="3813092"/>
          </a:xfrm>
          <a:custGeom>
            <a:avLst/>
            <a:gdLst>
              <a:gd name="connsiteX0" fmla="*/ 5912364 w 7829715"/>
              <a:gd name="connsiteY0" fmla="*/ 193 h 3813092"/>
              <a:gd name="connsiteX1" fmla="*/ 7488956 w 7829715"/>
              <a:gd name="connsiteY1" fmla="*/ 709616 h 3813092"/>
              <a:gd name="connsiteX2" fmla="*/ 7799385 w 7829715"/>
              <a:gd name="connsiteY2" fmla="*/ 2241584 h 3813092"/>
              <a:gd name="connsiteX3" fmla="*/ 7520299 w 7829715"/>
              <a:gd name="connsiteY3" fmla="*/ 3195415 h 3813092"/>
              <a:gd name="connsiteX4" fmla="*/ 1982370 w 7829715"/>
              <a:gd name="connsiteY4" fmla="*/ 3504128 h 3813092"/>
              <a:gd name="connsiteX5" fmla="*/ 471226 w 7829715"/>
              <a:gd name="connsiteY5" fmla="*/ 461014 h 3813092"/>
              <a:gd name="connsiteX6" fmla="*/ 2334448 w 7829715"/>
              <a:gd name="connsiteY6" fmla="*/ 150584 h 3813092"/>
              <a:gd name="connsiteX7" fmla="*/ 3969893 w 7829715"/>
              <a:gd name="connsiteY7" fmla="*/ 357538 h 3813092"/>
              <a:gd name="connsiteX8" fmla="*/ 5398170 w 7829715"/>
              <a:gd name="connsiteY8" fmla="*/ 47108 h 3813092"/>
              <a:gd name="connsiteX9" fmla="*/ 5912364 w 7829715"/>
              <a:gd name="connsiteY9" fmla="*/ 193 h 38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9715" h="3813092">
                <a:moveTo>
                  <a:pt x="5912364" y="193"/>
                </a:moveTo>
                <a:cubicBezTo>
                  <a:pt x="6410298" y="-5241"/>
                  <a:pt x="7139696" y="101530"/>
                  <a:pt x="7488956" y="709616"/>
                </a:cubicBezTo>
                <a:cubicBezTo>
                  <a:pt x="7843609" y="1201451"/>
                  <a:pt x="7867439" y="1696937"/>
                  <a:pt x="7799385" y="2241584"/>
                </a:cubicBezTo>
                <a:cubicBezTo>
                  <a:pt x="7773624" y="2448108"/>
                  <a:pt x="7764178" y="2852783"/>
                  <a:pt x="7520299" y="3195415"/>
                </a:cubicBezTo>
                <a:cubicBezTo>
                  <a:pt x="6681538" y="4373589"/>
                  <a:pt x="1982370" y="3504128"/>
                  <a:pt x="1982370" y="3504128"/>
                </a:cubicBezTo>
                <a:cubicBezTo>
                  <a:pt x="1982370" y="3504128"/>
                  <a:pt x="-1164220" y="2510366"/>
                  <a:pt x="471226" y="461014"/>
                </a:cubicBezTo>
                <a:cubicBezTo>
                  <a:pt x="771780" y="47966"/>
                  <a:pt x="1677737" y="107434"/>
                  <a:pt x="2334448" y="150584"/>
                </a:cubicBezTo>
                <a:cubicBezTo>
                  <a:pt x="3124476" y="202323"/>
                  <a:pt x="3276901" y="395107"/>
                  <a:pt x="3969893" y="357538"/>
                </a:cubicBezTo>
                <a:cubicBezTo>
                  <a:pt x="4695088" y="318251"/>
                  <a:pt x="5398170" y="47108"/>
                  <a:pt x="5398170" y="47108"/>
                </a:cubicBezTo>
                <a:cubicBezTo>
                  <a:pt x="5398170" y="47108"/>
                  <a:pt x="5613604" y="3454"/>
                  <a:pt x="5912364" y="193"/>
                </a:cubicBezTo>
                <a:close/>
              </a:path>
            </a:pathLst>
          </a:custGeom>
        </p:spPr>
        <p:txBody>
          <a:bodyPr wrap="square">
            <a:noAutofit/>
          </a:bodyPr>
          <a:lstStyle>
            <a:lvl1pPr marL="0" indent="0" algn="ctr">
              <a:buNone/>
              <a:defRPr sz="2000" b="0" i="0">
                <a:latin typeface="Trebuchet MS" panose="020B0703020202090204" pitchFamily="34" charset="0"/>
              </a:defRPr>
            </a:lvl1pPr>
          </a:lstStyle>
          <a:p>
            <a:endParaRPr lang="en-US" dirty="0"/>
          </a:p>
        </p:txBody>
      </p:sp>
    </p:spTree>
    <p:extLst>
      <p:ext uri="{BB962C8B-B14F-4D97-AF65-F5344CB8AC3E}">
        <p14:creationId xmlns:p14="http://schemas.microsoft.com/office/powerpoint/2010/main" val="2840447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2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93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F247F8-D6EE-48D3-8968-0867A6204820}"/>
              </a:ext>
            </a:extLst>
          </p:cNvPr>
          <p:cNvSpPr txBox="1"/>
          <p:nvPr userDrawn="1"/>
        </p:nvSpPr>
        <p:spPr>
          <a:xfrm rot="10800000" flipV="1">
            <a:off x="10306334" y="434935"/>
            <a:ext cx="1515812" cy="338554"/>
          </a:xfrm>
          <a:prstGeom prst="rect">
            <a:avLst/>
          </a:prstGeom>
          <a:noFill/>
        </p:spPr>
        <p:txBody>
          <a:bodyPr wrap="square" rtlCol="0">
            <a:spAutoFit/>
          </a:bodyPr>
          <a:lstStyle/>
          <a:p>
            <a:pPr algn="r"/>
            <a:r>
              <a:rPr lang="id-ID" sz="1050" b="0" i="0" dirty="0">
                <a:solidFill>
                  <a:schemeClr val="bg1"/>
                </a:solidFill>
                <a:latin typeface="Poppins" panose="00000500000000000000" pitchFamily="2" charset="0"/>
                <a:ea typeface="Roboto Condensed" panose="02000000000000000000" pitchFamily="2" charset="0"/>
                <a:cs typeface="Poppins" panose="00000500000000000000" pitchFamily="2" charset="0"/>
              </a:rPr>
              <a:t>Page </a:t>
            </a:r>
            <a:fld id="{260E2A6B-A809-4840-BF14-8648BC0BDF87}" type="slidenum">
              <a:rPr lang="id-ID" sz="1600" b="0" i="0" smtClean="0">
                <a:solidFill>
                  <a:schemeClr val="bg1"/>
                </a:solidFill>
                <a:latin typeface="Poppins" panose="00000500000000000000" pitchFamily="2" charset="0"/>
                <a:ea typeface="Roboto Condensed" panose="02000000000000000000" pitchFamily="2" charset="0"/>
                <a:cs typeface="Poppins" panose="00000500000000000000" pitchFamily="2" charset="0"/>
              </a:rPr>
              <a:pPr algn="r"/>
              <a:t>‹nº›</a:t>
            </a:fld>
            <a:endParaRPr lang="id-ID" sz="6000" b="0" i="0" dirty="0">
              <a:solidFill>
                <a:schemeClr val="bg1"/>
              </a:solidFill>
              <a:latin typeface="Poppins" panose="00000500000000000000" pitchFamily="2" charset="0"/>
              <a:ea typeface="Roboto Condensed" panose="02000000000000000000" pitchFamily="2" charset="0"/>
              <a:cs typeface="Poppins" panose="00000500000000000000" pitchFamily="2" charset="0"/>
            </a:endParaRPr>
          </a:p>
        </p:txBody>
      </p:sp>
    </p:spTree>
    <p:extLst>
      <p:ext uri="{BB962C8B-B14F-4D97-AF65-F5344CB8AC3E}">
        <p14:creationId xmlns:p14="http://schemas.microsoft.com/office/powerpoint/2010/main" val="1336769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913FC59-B41F-4C5D-96BB-5B667050E39F}"/>
              </a:ext>
            </a:extLst>
          </p:cNvPr>
          <p:cNvSpPr/>
          <p:nvPr userDrawn="1"/>
        </p:nvSpPr>
        <p:spPr>
          <a:xfrm>
            <a:off x="0" y="0"/>
            <a:ext cx="2353572" cy="6858000"/>
          </a:xfrm>
          <a:custGeom>
            <a:avLst/>
            <a:gdLst>
              <a:gd name="connsiteX0" fmla="*/ 0 w 3759892"/>
              <a:gd name="connsiteY0" fmla="*/ 0 h 10972800"/>
              <a:gd name="connsiteX1" fmla="*/ 3759892 w 3759892"/>
              <a:gd name="connsiteY1" fmla="*/ 0 h 10972800"/>
              <a:gd name="connsiteX2" fmla="*/ 3731427 w 3759892"/>
              <a:gd name="connsiteY2" fmla="*/ 29856 h 10972800"/>
              <a:gd name="connsiteX3" fmla="*/ 1623219 w 3759892"/>
              <a:gd name="connsiteY3" fmla="*/ 5486400 h 10972800"/>
              <a:gd name="connsiteX4" fmla="*/ 3731427 w 3759892"/>
              <a:gd name="connsiteY4" fmla="*/ 10942944 h 10972800"/>
              <a:gd name="connsiteX5" fmla="*/ 3759892 w 3759892"/>
              <a:gd name="connsiteY5" fmla="*/ 10972800 h 10972800"/>
              <a:gd name="connsiteX6" fmla="*/ 0 w 3759892"/>
              <a:gd name="connsiteY6" fmla="*/ 10972800 h 10972800"/>
              <a:gd name="connsiteX7" fmla="*/ 0 w 3759892"/>
              <a:gd name="connsiteY7" fmla="*/ 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9892" h="10972800">
                <a:moveTo>
                  <a:pt x="0" y="0"/>
                </a:moveTo>
                <a:lnTo>
                  <a:pt x="3759892" y="0"/>
                </a:lnTo>
                <a:lnTo>
                  <a:pt x="3731427" y="29856"/>
                </a:lnTo>
                <a:cubicBezTo>
                  <a:pt x="2421561" y="1471029"/>
                  <a:pt x="1623219" y="3385483"/>
                  <a:pt x="1623219" y="5486400"/>
                </a:cubicBezTo>
                <a:cubicBezTo>
                  <a:pt x="1623219" y="7587317"/>
                  <a:pt x="2421561" y="9501771"/>
                  <a:pt x="3731427" y="10942944"/>
                </a:cubicBezTo>
                <a:lnTo>
                  <a:pt x="3759892" y="10972800"/>
                </a:lnTo>
                <a:lnTo>
                  <a:pt x="0" y="10972800"/>
                </a:lnTo>
                <a:lnTo>
                  <a:pt x="0" y="0"/>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b="0" i="0" dirty="0">
              <a:latin typeface="Trebuchet MS" panose="020B0703020202090204" pitchFamily="34" charset="0"/>
            </a:endParaRPr>
          </a:p>
        </p:txBody>
      </p:sp>
      <p:sp>
        <p:nvSpPr>
          <p:cNvPr id="8" name="Freeform: Shape 7">
            <a:extLst>
              <a:ext uri="{FF2B5EF4-FFF2-40B4-BE49-F238E27FC236}">
                <a16:creationId xmlns:a16="http://schemas.microsoft.com/office/drawing/2014/main" id="{8CF36AFD-D527-4A0C-BA9D-24EDE844C822}"/>
              </a:ext>
            </a:extLst>
          </p:cNvPr>
          <p:cNvSpPr/>
          <p:nvPr userDrawn="1"/>
        </p:nvSpPr>
        <p:spPr>
          <a:xfrm>
            <a:off x="9838430" y="0"/>
            <a:ext cx="2353571" cy="6858000"/>
          </a:xfrm>
          <a:custGeom>
            <a:avLst/>
            <a:gdLst>
              <a:gd name="connsiteX0" fmla="*/ 0 w 3759891"/>
              <a:gd name="connsiteY0" fmla="*/ 0 h 10972800"/>
              <a:gd name="connsiteX1" fmla="*/ 3759891 w 3759891"/>
              <a:gd name="connsiteY1" fmla="*/ 0 h 10972800"/>
              <a:gd name="connsiteX2" fmla="*/ 3759891 w 3759891"/>
              <a:gd name="connsiteY2" fmla="*/ 10972800 h 10972800"/>
              <a:gd name="connsiteX3" fmla="*/ 0 w 3759891"/>
              <a:gd name="connsiteY3" fmla="*/ 10972800 h 10972800"/>
              <a:gd name="connsiteX4" fmla="*/ 28465 w 3759891"/>
              <a:gd name="connsiteY4" fmla="*/ 10942944 h 10972800"/>
              <a:gd name="connsiteX5" fmla="*/ 2136673 w 3759891"/>
              <a:gd name="connsiteY5" fmla="*/ 5486400 h 10972800"/>
              <a:gd name="connsiteX6" fmla="*/ 28465 w 3759891"/>
              <a:gd name="connsiteY6" fmla="*/ 29856 h 10972800"/>
              <a:gd name="connsiteX7" fmla="*/ 0 w 3759891"/>
              <a:gd name="connsiteY7" fmla="*/ 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9891" h="10972800">
                <a:moveTo>
                  <a:pt x="0" y="0"/>
                </a:moveTo>
                <a:lnTo>
                  <a:pt x="3759891" y="0"/>
                </a:lnTo>
                <a:lnTo>
                  <a:pt x="3759891" y="10972800"/>
                </a:lnTo>
                <a:lnTo>
                  <a:pt x="0" y="10972800"/>
                </a:lnTo>
                <a:lnTo>
                  <a:pt x="28465" y="10942944"/>
                </a:lnTo>
                <a:cubicBezTo>
                  <a:pt x="1338331" y="9501771"/>
                  <a:pt x="2136673" y="7587317"/>
                  <a:pt x="2136673" y="5486400"/>
                </a:cubicBezTo>
                <a:cubicBezTo>
                  <a:pt x="2136673" y="3385483"/>
                  <a:pt x="1338331" y="1471029"/>
                  <a:pt x="28465" y="29856"/>
                </a:cubicBezTo>
                <a:lnTo>
                  <a:pt x="0" y="0"/>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b="0" i="0" dirty="0">
              <a:latin typeface="Trebuchet MS" panose="020B0703020202090204" pitchFamily="34" charset="0"/>
            </a:endParaRPr>
          </a:p>
        </p:txBody>
      </p:sp>
      <p:sp>
        <p:nvSpPr>
          <p:cNvPr id="5" name="Picture Placeholder 4">
            <a:extLst>
              <a:ext uri="{FF2B5EF4-FFF2-40B4-BE49-F238E27FC236}">
                <a16:creationId xmlns:a16="http://schemas.microsoft.com/office/drawing/2014/main" id="{CC2D696B-6128-4C63-A56E-62F4B9C84499}"/>
              </a:ext>
            </a:extLst>
          </p:cNvPr>
          <p:cNvSpPr>
            <a:spLocks noGrp="1"/>
          </p:cNvSpPr>
          <p:nvPr>
            <p:ph type="pic" sz="quarter" idx="10"/>
          </p:nvPr>
        </p:nvSpPr>
        <p:spPr>
          <a:xfrm>
            <a:off x="1660017" y="0"/>
            <a:ext cx="8871968" cy="6858000"/>
          </a:xfrm>
          <a:custGeom>
            <a:avLst/>
            <a:gdLst>
              <a:gd name="connsiteX0" fmla="*/ 2601815 w 14173201"/>
              <a:gd name="connsiteY0" fmla="*/ 0 h 10972800"/>
              <a:gd name="connsiteX1" fmla="*/ 11571386 w 14173201"/>
              <a:gd name="connsiteY1" fmla="*/ 0 h 10972800"/>
              <a:gd name="connsiteX2" fmla="*/ 11594336 w 14173201"/>
              <a:gd name="connsiteY2" fmla="*/ 18035 h 10972800"/>
              <a:gd name="connsiteX3" fmla="*/ 14173201 w 14173201"/>
              <a:gd name="connsiteY3" fmla="*/ 5486400 h 10972800"/>
              <a:gd name="connsiteX4" fmla="*/ 11594336 w 14173201"/>
              <a:gd name="connsiteY4" fmla="*/ 10954765 h 10972800"/>
              <a:gd name="connsiteX5" fmla="*/ 11571386 w 14173201"/>
              <a:gd name="connsiteY5" fmla="*/ 10972800 h 10972800"/>
              <a:gd name="connsiteX6" fmla="*/ 2601815 w 14173201"/>
              <a:gd name="connsiteY6" fmla="*/ 10972800 h 10972800"/>
              <a:gd name="connsiteX7" fmla="*/ 2578865 w 14173201"/>
              <a:gd name="connsiteY7" fmla="*/ 10954765 h 10972800"/>
              <a:gd name="connsiteX8" fmla="*/ 0 w 14173201"/>
              <a:gd name="connsiteY8" fmla="*/ 5486400 h 10972800"/>
              <a:gd name="connsiteX9" fmla="*/ 2578865 w 14173201"/>
              <a:gd name="connsiteY9" fmla="*/ 18035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3201" h="10972800">
                <a:moveTo>
                  <a:pt x="2601815" y="0"/>
                </a:moveTo>
                <a:lnTo>
                  <a:pt x="11571386" y="0"/>
                </a:lnTo>
                <a:lnTo>
                  <a:pt x="11594336" y="18035"/>
                </a:lnTo>
                <a:cubicBezTo>
                  <a:pt x="13169314" y="1317822"/>
                  <a:pt x="14173201" y="3284876"/>
                  <a:pt x="14173201" y="5486400"/>
                </a:cubicBezTo>
                <a:cubicBezTo>
                  <a:pt x="14173201" y="7687925"/>
                  <a:pt x="13169314" y="9654978"/>
                  <a:pt x="11594336" y="10954765"/>
                </a:cubicBezTo>
                <a:lnTo>
                  <a:pt x="11571386" y="10972800"/>
                </a:lnTo>
                <a:lnTo>
                  <a:pt x="2601815" y="10972800"/>
                </a:lnTo>
                <a:lnTo>
                  <a:pt x="2578865" y="10954765"/>
                </a:lnTo>
                <a:cubicBezTo>
                  <a:pt x="1003887" y="9654978"/>
                  <a:pt x="0" y="7687925"/>
                  <a:pt x="0" y="5486400"/>
                </a:cubicBezTo>
                <a:cubicBezTo>
                  <a:pt x="0" y="3284876"/>
                  <a:pt x="1003887" y="1317822"/>
                  <a:pt x="2578865" y="18035"/>
                </a:cubicBezTo>
                <a:close/>
              </a:path>
            </a:pathLst>
          </a:custGeom>
        </p:spPr>
        <p:txBody>
          <a:bodyPr wrap="square" anchor="ctr">
            <a:noAutofit/>
          </a:bodyPr>
          <a:lstStyle>
            <a:lvl1pPr>
              <a:defRPr lang="id-ID" sz="1750" b="0" i="0">
                <a:solidFill>
                  <a:schemeClr val="bg1">
                    <a:lumMod val="75000"/>
                  </a:schemeClr>
                </a:solidFill>
                <a:latin typeface="Trebuchet MS" panose="020B0703020202090204" pitchFamily="34" charset="0"/>
              </a:defRPr>
            </a:lvl1pPr>
          </a:lstStyle>
          <a:p>
            <a:pPr marL="0" lvl="0" indent="0" algn="ctr">
              <a:buNone/>
            </a:pPr>
            <a:endParaRPr lang="id-ID" dirty="0"/>
          </a:p>
        </p:txBody>
      </p:sp>
    </p:spTree>
    <p:extLst>
      <p:ext uri="{BB962C8B-B14F-4D97-AF65-F5344CB8AC3E}">
        <p14:creationId xmlns:p14="http://schemas.microsoft.com/office/powerpoint/2010/main" val="1740399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0837F3-BD8C-61B6-CB13-7898E5820D09}"/>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BB523CFE-26D0-1902-0DA5-D23CB4FE4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6" name="Marcador de Posição do Número do Diapositivo 5">
            <a:extLst>
              <a:ext uri="{FF2B5EF4-FFF2-40B4-BE49-F238E27FC236}">
                <a16:creationId xmlns:a16="http://schemas.microsoft.com/office/drawing/2014/main" id="{3200509A-66F3-D599-09E0-B97796786796}"/>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241945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86F931-2314-EA60-131A-4E7E0CAFEC12}"/>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9061CFB5-F27F-CB56-3954-1C94980265E7}"/>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Rodapé 4">
            <a:extLst>
              <a:ext uri="{FF2B5EF4-FFF2-40B4-BE49-F238E27FC236}">
                <a16:creationId xmlns:a16="http://schemas.microsoft.com/office/drawing/2014/main" id="{8E1656DA-591D-87D0-E437-F4BEF1A3B326}"/>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6" name="Marcador de Posição do Número do Diapositivo 5">
            <a:extLst>
              <a:ext uri="{FF2B5EF4-FFF2-40B4-BE49-F238E27FC236}">
                <a16:creationId xmlns:a16="http://schemas.microsoft.com/office/drawing/2014/main" id="{6D5F15E4-61DE-719F-6BEC-E42B02B7618B}"/>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94815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1B7F-2517-4A21-B8AA-37C1617BED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5093A0-DA99-4A30-9D18-99355913733B}"/>
              </a:ext>
            </a:extLst>
          </p:cNvPr>
          <p:cNvSpPr>
            <a:spLocks noGrp="1"/>
          </p:cNvSpPr>
          <p:nvPr>
            <p:ph idx="1"/>
          </p:nvPr>
        </p:nvSpPr>
        <p:spPr>
          <a:xfrm>
            <a:off x="838200" y="1825625"/>
            <a:ext cx="10515600" cy="4351338"/>
          </a:xfrm>
          <a:prstGeom prst="rect">
            <a:avLst/>
          </a:prstGeom>
        </p:spPr>
        <p:txBody>
          <a:bodyPr/>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25A74F-69D1-4733-A2F6-C99D06CCA849}"/>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5" name="Footer Placeholder 4">
            <a:extLst>
              <a:ext uri="{FF2B5EF4-FFF2-40B4-BE49-F238E27FC236}">
                <a16:creationId xmlns:a16="http://schemas.microsoft.com/office/drawing/2014/main" id="{AB31E752-8E90-4533-A613-A7D9534DC819}"/>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Slide Number Placeholder 5">
            <a:extLst>
              <a:ext uri="{FF2B5EF4-FFF2-40B4-BE49-F238E27FC236}">
                <a16:creationId xmlns:a16="http://schemas.microsoft.com/office/drawing/2014/main" id="{B708877B-6D23-4C07-9756-FE18EC581E54}"/>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3706810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BEA0E5-D285-7F8E-D97C-4CAF44BE5EAC}"/>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16C3B71C-B8C1-13E5-C7AF-80CADE96B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C57F7E6F-4031-2CF8-B76D-863C24D44285}"/>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5" name="Marcador de Posição do Rodapé 4">
            <a:extLst>
              <a:ext uri="{FF2B5EF4-FFF2-40B4-BE49-F238E27FC236}">
                <a16:creationId xmlns:a16="http://schemas.microsoft.com/office/drawing/2014/main" id="{8DD3951C-DE6E-B4B6-5DDD-7DB296A3067B}"/>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6" name="Marcador de Posição do Número do Diapositivo 5">
            <a:extLst>
              <a:ext uri="{FF2B5EF4-FFF2-40B4-BE49-F238E27FC236}">
                <a16:creationId xmlns:a16="http://schemas.microsoft.com/office/drawing/2014/main" id="{E1F6667E-DF6A-BAFE-434D-8A95EB1B33C4}"/>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3739128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AD372-CF49-4715-A6B3-A500D5C8BB9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D81AD8EA-90B9-2CFF-DA3A-1E2C897954F1}"/>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899B8419-FBD3-9BA4-6DCD-CC3520B8B315}"/>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D4D9DA2C-7EEF-51E3-C70C-4515D9452833}"/>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6" name="Marcador de Posição do Rodapé 5">
            <a:extLst>
              <a:ext uri="{FF2B5EF4-FFF2-40B4-BE49-F238E27FC236}">
                <a16:creationId xmlns:a16="http://schemas.microsoft.com/office/drawing/2014/main" id="{51B0394C-1A9E-3B74-8262-C91AC34B2ACD}"/>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7" name="Marcador de Posição do Número do Diapositivo 6">
            <a:extLst>
              <a:ext uri="{FF2B5EF4-FFF2-40B4-BE49-F238E27FC236}">
                <a16:creationId xmlns:a16="http://schemas.microsoft.com/office/drawing/2014/main" id="{A0F01969-338D-2640-7CF1-8C69B4D01A1E}"/>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3788946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BF0C7A-C0ED-81B1-9F96-15790D968176}"/>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5495C1A-C19A-A2E8-09BB-6FFEA6502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8D2253C3-2AA7-D274-C9F9-D70A651CFF93}"/>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524301FD-9400-8B18-5BA2-C097F2D74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49C899AB-F690-D863-D9B6-3638A5422ED7}"/>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F21D0BD7-CF19-D924-3536-4650220B5637}"/>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8" name="Marcador de Posição do Rodapé 7">
            <a:extLst>
              <a:ext uri="{FF2B5EF4-FFF2-40B4-BE49-F238E27FC236}">
                <a16:creationId xmlns:a16="http://schemas.microsoft.com/office/drawing/2014/main" id="{4D35EE70-496C-CBCA-6C3B-168415FEB177}"/>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9" name="Marcador de Posição do Número do Diapositivo 8">
            <a:extLst>
              <a:ext uri="{FF2B5EF4-FFF2-40B4-BE49-F238E27FC236}">
                <a16:creationId xmlns:a16="http://schemas.microsoft.com/office/drawing/2014/main" id="{96B98733-CBB8-F59E-84CA-383830CA2D4B}"/>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560278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40CCC4-3790-062F-15C0-26EA8CB61BD8}"/>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FE061DEA-C48F-EF10-60F6-4B812ED760EA}"/>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4" name="Marcador de Posição do Rodapé 3">
            <a:extLst>
              <a:ext uri="{FF2B5EF4-FFF2-40B4-BE49-F238E27FC236}">
                <a16:creationId xmlns:a16="http://schemas.microsoft.com/office/drawing/2014/main" id="{8F8CA76E-D42B-5ADA-BF09-266B28288F55}"/>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5" name="Marcador de Posição do Número do Diapositivo 4">
            <a:extLst>
              <a:ext uri="{FF2B5EF4-FFF2-40B4-BE49-F238E27FC236}">
                <a16:creationId xmlns:a16="http://schemas.microsoft.com/office/drawing/2014/main" id="{3D346070-6766-298D-DE48-F11B04DAC9D3}"/>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3509259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16AA3337-EE0D-7A60-1CD8-DCA898DEA13D}"/>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3" name="Marcador de Posição do Rodapé 2">
            <a:extLst>
              <a:ext uri="{FF2B5EF4-FFF2-40B4-BE49-F238E27FC236}">
                <a16:creationId xmlns:a16="http://schemas.microsoft.com/office/drawing/2014/main" id="{3AF1AA85-01D4-A3FE-FBC3-D7D0D3CA04B0}"/>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4" name="Marcador de Posição do Número do Diapositivo 3">
            <a:extLst>
              <a:ext uri="{FF2B5EF4-FFF2-40B4-BE49-F238E27FC236}">
                <a16:creationId xmlns:a16="http://schemas.microsoft.com/office/drawing/2014/main" id="{105E965B-038D-E635-98B5-87D1EA49E9AB}"/>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2067164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1ADAD-BD59-4D78-2AB1-B6C82B65DA69}"/>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87D937E-BCFC-3E13-7734-8042D68B51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84ED6441-243A-1931-C1CC-11D897D0F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7E9BEFDB-AD6D-EB3F-BC8F-A6C5BD6342EA}"/>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6" name="Marcador de Posição do Rodapé 5">
            <a:extLst>
              <a:ext uri="{FF2B5EF4-FFF2-40B4-BE49-F238E27FC236}">
                <a16:creationId xmlns:a16="http://schemas.microsoft.com/office/drawing/2014/main" id="{D0074386-1438-A08C-4918-38D1279682AB}"/>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7" name="Marcador de Posição do Número do Diapositivo 6">
            <a:extLst>
              <a:ext uri="{FF2B5EF4-FFF2-40B4-BE49-F238E27FC236}">
                <a16:creationId xmlns:a16="http://schemas.microsoft.com/office/drawing/2014/main" id="{F2BD85EA-B559-ED2D-8628-17D8F9889030}"/>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2156009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CBDC7B-A81D-5A98-78E8-99797C8F12E7}"/>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DEDCD298-DB46-8E7A-38FB-A824E27C6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dirty="0"/>
          </a:p>
        </p:txBody>
      </p:sp>
      <p:sp>
        <p:nvSpPr>
          <p:cNvPr id="4" name="Marcador de Posição do Texto 3">
            <a:extLst>
              <a:ext uri="{FF2B5EF4-FFF2-40B4-BE49-F238E27FC236}">
                <a16:creationId xmlns:a16="http://schemas.microsoft.com/office/drawing/2014/main" id="{CF58CD03-EE5A-87AA-2B37-E039E4C30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17D70A8E-C15C-F7E8-F906-522E3626856E}"/>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6" name="Marcador de Posição do Rodapé 5">
            <a:extLst>
              <a:ext uri="{FF2B5EF4-FFF2-40B4-BE49-F238E27FC236}">
                <a16:creationId xmlns:a16="http://schemas.microsoft.com/office/drawing/2014/main" id="{F806C631-21F9-1643-B575-B5249B712391}"/>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7" name="Marcador de Posição do Número do Diapositivo 6">
            <a:extLst>
              <a:ext uri="{FF2B5EF4-FFF2-40B4-BE49-F238E27FC236}">
                <a16:creationId xmlns:a16="http://schemas.microsoft.com/office/drawing/2014/main" id="{E1F1A2AD-6082-5042-0157-9BAC925A972C}"/>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105615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812E3-0875-3D01-7AD1-10495F4200DB}"/>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BF05D813-B121-812E-7ABB-5A6CEB55AA1D}"/>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5AB7237-453D-513F-E6F6-5F177483063A}"/>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5" name="Marcador de Posição do Rodapé 4">
            <a:extLst>
              <a:ext uri="{FF2B5EF4-FFF2-40B4-BE49-F238E27FC236}">
                <a16:creationId xmlns:a16="http://schemas.microsoft.com/office/drawing/2014/main" id="{BDF76CC0-083A-C9B3-37E8-9FD2C9A9D7E7}"/>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6" name="Marcador de Posição do Número do Diapositivo 5">
            <a:extLst>
              <a:ext uri="{FF2B5EF4-FFF2-40B4-BE49-F238E27FC236}">
                <a16:creationId xmlns:a16="http://schemas.microsoft.com/office/drawing/2014/main" id="{9B5F3657-47A8-D5B2-2B46-3B5BB9203357}"/>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856461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610F1A-1810-62A5-E666-190234B70064}"/>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DF1248E6-BE9E-743A-C79A-5F87C5B528E5}"/>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9542D5F-E351-1157-C454-8F1AADE0EF9E}"/>
              </a:ext>
            </a:extLst>
          </p:cNvPr>
          <p:cNvSpPr>
            <a:spLocks noGrp="1"/>
          </p:cNvSpPr>
          <p:nvPr>
            <p:ph type="dt" sz="half" idx="10"/>
          </p:nvPr>
        </p:nvSpPr>
        <p:spPr>
          <a:xfrm>
            <a:off x="838200" y="6356350"/>
            <a:ext cx="2743200" cy="365125"/>
          </a:xfrm>
          <a:prstGeom prst="rect">
            <a:avLst/>
          </a:prstGeom>
        </p:spPr>
        <p:txBody>
          <a:bodyPr/>
          <a:lstStyle/>
          <a:p>
            <a:fld id="{7D54C110-6B93-4102-8FE1-444050E342A7}" type="datetimeFigureOut">
              <a:rPr lang="pt-PT" smtClean="0"/>
              <a:t>21/03/2024</a:t>
            </a:fld>
            <a:endParaRPr lang="pt-PT" dirty="0"/>
          </a:p>
        </p:txBody>
      </p:sp>
      <p:sp>
        <p:nvSpPr>
          <p:cNvPr id="5" name="Marcador de Posição do Rodapé 4">
            <a:extLst>
              <a:ext uri="{FF2B5EF4-FFF2-40B4-BE49-F238E27FC236}">
                <a16:creationId xmlns:a16="http://schemas.microsoft.com/office/drawing/2014/main" id="{4CEFC0CE-F4A1-2F08-F10E-E9FE34C76A1B}"/>
              </a:ext>
            </a:extLst>
          </p:cNvPr>
          <p:cNvSpPr>
            <a:spLocks noGrp="1"/>
          </p:cNvSpPr>
          <p:nvPr>
            <p:ph type="ftr" sz="quarter" idx="11"/>
          </p:nvPr>
        </p:nvSpPr>
        <p:spPr>
          <a:xfrm>
            <a:off x="4038600" y="6356350"/>
            <a:ext cx="4114800" cy="365125"/>
          </a:xfrm>
          <a:prstGeom prst="rect">
            <a:avLst/>
          </a:prstGeom>
        </p:spPr>
        <p:txBody>
          <a:bodyPr/>
          <a:lstStyle/>
          <a:p>
            <a:endParaRPr lang="pt-PT" dirty="0"/>
          </a:p>
        </p:txBody>
      </p:sp>
      <p:sp>
        <p:nvSpPr>
          <p:cNvPr id="6" name="Marcador de Posição do Número do Diapositivo 5">
            <a:extLst>
              <a:ext uri="{FF2B5EF4-FFF2-40B4-BE49-F238E27FC236}">
                <a16:creationId xmlns:a16="http://schemas.microsoft.com/office/drawing/2014/main" id="{5844448B-4B15-C4FD-7106-9B338893F322}"/>
              </a:ext>
            </a:extLst>
          </p:cNvPr>
          <p:cNvSpPr>
            <a:spLocks noGrp="1"/>
          </p:cNvSpPr>
          <p:nvPr>
            <p:ph type="sldNum" sz="quarter" idx="12"/>
          </p:nvPr>
        </p:nvSpPr>
        <p:spPr/>
        <p:txBody>
          <a:bodyPr/>
          <a:lstStyle/>
          <a:p>
            <a:fld id="{E31218EA-3877-4259-A1E2-04C1C0D9622B}" type="slidenum">
              <a:rPr lang="pt-PT" smtClean="0"/>
              <a:t>‹nº›</a:t>
            </a:fld>
            <a:endParaRPr lang="pt-PT" dirty="0"/>
          </a:p>
        </p:txBody>
      </p:sp>
    </p:spTree>
    <p:extLst>
      <p:ext uri="{BB962C8B-B14F-4D97-AF65-F5344CB8AC3E}">
        <p14:creationId xmlns:p14="http://schemas.microsoft.com/office/powerpoint/2010/main" val="184305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1AB2-EC0D-41C2-A0B5-1E0CB855F5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D1C894-4550-400D-97DF-4C3BD573D44E}"/>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Trebuchet MS" panose="020B070302020209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A2721FA-A374-48C2-B58D-3DE6D29B3FE0}"/>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5" name="Footer Placeholder 4">
            <a:extLst>
              <a:ext uri="{FF2B5EF4-FFF2-40B4-BE49-F238E27FC236}">
                <a16:creationId xmlns:a16="http://schemas.microsoft.com/office/drawing/2014/main" id="{AADF4EBC-9C67-4B87-907D-3D3DEAF91686}"/>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Slide Number Placeholder 5">
            <a:extLst>
              <a:ext uri="{FF2B5EF4-FFF2-40B4-BE49-F238E27FC236}">
                <a16:creationId xmlns:a16="http://schemas.microsoft.com/office/drawing/2014/main" id="{1C41B761-4BB6-48A7-89AC-00637BEC5D16}"/>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227635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4A89-B27A-403C-9BEF-8C4A15D6A1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707D6-93A2-4332-AD0C-AE2BC282F1B2}"/>
              </a:ext>
            </a:extLst>
          </p:cNvPr>
          <p:cNvSpPr>
            <a:spLocks noGrp="1"/>
          </p:cNvSpPr>
          <p:nvPr>
            <p:ph sz="half" idx="1"/>
          </p:nvPr>
        </p:nvSpPr>
        <p:spPr>
          <a:xfrm>
            <a:off x="838200" y="1825625"/>
            <a:ext cx="5181600" cy="4351338"/>
          </a:xfrm>
          <a:prstGeom prst="rect">
            <a:avLst/>
          </a:prstGeom>
        </p:spPr>
        <p:txBody>
          <a:bodyPr/>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744430E-25BD-4917-BCED-ACEC8AFA83CB}"/>
              </a:ext>
            </a:extLst>
          </p:cNvPr>
          <p:cNvSpPr>
            <a:spLocks noGrp="1"/>
          </p:cNvSpPr>
          <p:nvPr>
            <p:ph sz="half" idx="2"/>
          </p:nvPr>
        </p:nvSpPr>
        <p:spPr>
          <a:xfrm>
            <a:off x="6172200" y="1825625"/>
            <a:ext cx="5181600" cy="4351338"/>
          </a:xfrm>
          <a:prstGeom prst="rect">
            <a:avLst/>
          </a:prstGeom>
        </p:spPr>
        <p:txBody>
          <a:bodyPr/>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671FF98-56A9-4C55-98A1-07AD8DF4BFAB}"/>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Footer Placeholder 5">
            <a:extLst>
              <a:ext uri="{FF2B5EF4-FFF2-40B4-BE49-F238E27FC236}">
                <a16:creationId xmlns:a16="http://schemas.microsoft.com/office/drawing/2014/main" id="{477DE52B-6C95-4C83-AEED-05DB6399D411}"/>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7" name="Slide Number Placeholder 6">
            <a:extLst>
              <a:ext uri="{FF2B5EF4-FFF2-40B4-BE49-F238E27FC236}">
                <a16:creationId xmlns:a16="http://schemas.microsoft.com/office/drawing/2014/main" id="{3AECD0EA-C7A7-4D62-9FED-70AF5867FEFA}"/>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422244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4CBFD-EA4F-49D9-8602-AF772A21244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41B20-F07B-44AB-B1DD-4F2AF6F02BD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Trebuchet MS" panose="020B070302020209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F070360-EFF0-4C47-9408-935C6042B80B}"/>
              </a:ext>
            </a:extLst>
          </p:cNvPr>
          <p:cNvSpPr>
            <a:spLocks noGrp="1"/>
          </p:cNvSpPr>
          <p:nvPr>
            <p:ph sz="half" idx="2"/>
          </p:nvPr>
        </p:nvSpPr>
        <p:spPr>
          <a:xfrm>
            <a:off x="839788" y="2505075"/>
            <a:ext cx="5157787" cy="3684588"/>
          </a:xfrm>
          <a:prstGeom prst="rect">
            <a:avLst/>
          </a:prstGeom>
        </p:spPr>
        <p:txBody>
          <a:bodyPr/>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AB19374-6B79-476D-8417-20FE9F0548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Trebuchet MS" panose="020B070302020209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E082F93-CA55-4FC4-ADA1-F4C44B504BE6}"/>
              </a:ext>
            </a:extLst>
          </p:cNvPr>
          <p:cNvSpPr>
            <a:spLocks noGrp="1"/>
          </p:cNvSpPr>
          <p:nvPr>
            <p:ph sz="quarter" idx="4"/>
          </p:nvPr>
        </p:nvSpPr>
        <p:spPr>
          <a:xfrm>
            <a:off x="6172200" y="2505075"/>
            <a:ext cx="5183188" cy="3684588"/>
          </a:xfrm>
          <a:prstGeom prst="rect">
            <a:avLst/>
          </a:prstGeom>
        </p:spPr>
        <p:txBody>
          <a:bodyPr/>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1F5CB5A-D056-4A18-B2BF-019E31A3BB25}"/>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8" name="Footer Placeholder 7">
            <a:extLst>
              <a:ext uri="{FF2B5EF4-FFF2-40B4-BE49-F238E27FC236}">
                <a16:creationId xmlns:a16="http://schemas.microsoft.com/office/drawing/2014/main" id="{6A8E9D66-878B-41F8-BD2C-2FB6EBAAF801}"/>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9" name="Slide Number Placeholder 8">
            <a:extLst>
              <a:ext uri="{FF2B5EF4-FFF2-40B4-BE49-F238E27FC236}">
                <a16:creationId xmlns:a16="http://schemas.microsoft.com/office/drawing/2014/main" id="{19DB81AB-7407-409C-8A17-E1F8354C4799}"/>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395116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584-524B-47C5-B6F1-1BE96E3DF9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822702B-6B6C-46CB-B949-9D943A38601E}"/>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4" name="Footer Placeholder 3">
            <a:extLst>
              <a:ext uri="{FF2B5EF4-FFF2-40B4-BE49-F238E27FC236}">
                <a16:creationId xmlns:a16="http://schemas.microsoft.com/office/drawing/2014/main" id="{2655DE9E-CC16-4CD5-996A-B7C17CAC4691}"/>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5" name="Slide Number Placeholder 4">
            <a:extLst>
              <a:ext uri="{FF2B5EF4-FFF2-40B4-BE49-F238E27FC236}">
                <a16:creationId xmlns:a16="http://schemas.microsoft.com/office/drawing/2014/main" id="{DB254ADE-81D8-49D5-AEAB-93D24D8F8F00}"/>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56862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0667A-7590-4ECA-B5BF-FFF305F1F246}"/>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3" name="Footer Placeholder 2">
            <a:extLst>
              <a:ext uri="{FF2B5EF4-FFF2-40B4-BE49-F238E27FC236}">
                <a16:creationId xmlns:a16="http://schemas.microsoft.com/office/drawing/2014/main" id="{324B08B3-23C4-4B74-9B74-72DF648C03C6}"/>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4" name="Slide Number Placeholder 3">
            <a:extLst>
              <a:ext uri="{FF2B5EF4-FFF2-40B4-BE49-F238E27FC236}">
                <a16:creationId xmlns:a16="http://schemas.microsoft.com/office/drawing/2014/main" id="{30F8FD8E-29FF-4AB7-ADFC-227FAD93930F}"/>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291000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27E8-AF6A-46A6-A34B-3C28420D5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977AC8-F669-4945-91C4-8BDA19589D74}"/>
              </a:ext>
            </a:extLst>
          </p:cNvPr>
          <p:cNvSpPr>
            <a:spLocks noGrp="1"/>
          </p:cNvSpPr>
          <p:nvPr>
            <p:ph idx="1"/>
          </p:nvPr>
        </p:nvSpPr>
        <p:spPr>
          <a:xfrm>
            <a:off x="5183188" y="987425"/>
            <a:ext cx="6172200" cy="4873625"/>
          </a:xfrm>
          <a:prstGeom prst="rect">
            <a:avLst/>
          </a:prstGeom>
        </p:spPr>
        <p:txBody>
          <a:bodyPr/>
          <a:lstStyle>
            <a:lvl1pPr>
              <a:defRPr sz="3200" b="0" i="0">
                <a:latin typeface="Trebuchet MS" panose="020B0703020202090204" pitchFamily="34" charset="0"/>
              </a:defRPr>
            </a:lvl1pPr>
            <a:lvl2pPr>
              <a:defRPr sz="2800" b="0" i="0">
                <a:latin typeface="Trebuchet MS" panose="020B0703020202090204" pitchFamily="34" charset="0"/>
              </a:defRPr>
            </a:lvl2pPr>
            <a:lvl3pPr>
              <a:defRPr sz="2400" b="0" i="0">
                <a:latin typeface="Trebuchet MS" panose="020B0703020202090204" pitchFamily="34" charset="0"/>
              </a:defRPr>
            </a:lvl3pPr>
            <a:lvl4pPr>
              <a:defRPr sz="2000" b="0" i="0">
                <a:latin typeface="Trebuchet MS" panose="020B0703020202090204" pitchFamily="34" charset="0"/>
              </a:defRPr>
            </a:lvl4pPr>
            <a:lvl5pPr>
              <a:defRPr sz="2000" b="0" i="0">
                <a:latin typeface="Trebuchet MS" panose="020B070302020209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A3465FB-F148-4DC7-86DE-5F1B8F8896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Trebuchet MS" panose="020B070302020209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FC6E6D6-B734-49AE-972D-895B3147E683}"/>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Footer Placeholder 5">
            <a:extLst>
              <a:ext uri="{FF2B5EF4-FFF2-40B4-BE49-F238E27FC236}">
                <a16:creationId xmlns:a16="http://schemas.microsoft.com/office/drawing/2014/main" id="{A53A6703-2649-4C50-AA2D-A8EFBDDC64EA}"/>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7" name="Slide Number Placeholder 6">
            <a:extLst>
              <a:ext uri="{FF2B5EF4-FFF2-40B4-BE49-F238E27FC236}">
                <a16:creationId xmlns:a16="http://schemas.microsoft.com/office/drawing/2014/main" id="{3D56F48E-9557-44CE-83E8-F8857B3A5B60}"/>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69269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8C0D-B903-430A-AEA1-2E5FF1BAE7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322AB2-2BC3-4C65-B548-B4BCA8C5A06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Trebuchet MS" panose="020B070302020209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79BA0F-2865-4CCB-92C4-94568EE71F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Trebuchet MS" panose="020B070302020209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B7E6B65-2BA4-4C27-8F45-2EED6A06C217}"/>
              </a:ext>
            </a:extLst>
          </p:cNvPr>
          <p:cNvSpPr>
            <a:spLocks noGrp="1"/>
          </p:cNvSpPr>
          <p:nvPr>
            <p:ph type="dt" sz="half" idx="10"/>
          </p:nvPr>
        </p:nvSpPr>
        <p:spPr>
          <a:xfrm>
            <a:off x="838200" y="6356350"/>
            <a:ext cx="27432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6" name="Footer Placeholder 5">
            <a:extLst>
              <a:ext uri="{FF2B5EF4-FFF2-40B4-BE49-F238E27FC236}">
                <a16:creationId xmlns:a16="http://schemas.microsoft.com/office/drawing/2014/main" id="{F169969E-456E-475C-B105-BC1A5DC68565}"/>
              </a:ext>
            </a:extLst>
          </p:cNvPr>
          <p:cNvSpPr>
            <a:spLocks noGrp="1"/>
          </p:cNvSpPr>
          <p:nvPr>
            <p:ph type="ftr" sz="quarter" idx="11"/>
          </p:nvPr>
        </p:nvSpPr>
        <p:spPr>
          <a:xfrm>
            <a:off x="4038600" y="6356350"/>
            <a:ext cx="4114800" cy="365125"/>
          </a:xfrm>
          <a:prstGeom prst="rect">
            <a:avLst/>
          </a:prstGeom>
        </p:spPr>
        <p:txBody>
          <a:bodyPr/>
          <a:lstStyle>
            <a:lvl1pPr>
              <a:defRPr b="0" i="0">
                <a:latin typeface="Trebuchet MS" panose="020B0703020202090204" pitchFamily="34" charset="0"/>
              </a:defRPr>
            </a:lvl1pPr>
          </a:lstStyle>
          <a:p>
            <a:endParaRPr lang="en-US" dirty="0"/>
          </a:p>
        </p:txBody>
      </p:sp>
      <p:sp>
        <p:nvSpPr>
          <p:cNvPr id="7" name="Slide Number Placeholder 6">
            <a:extLst>
              <a:ext uri="{FF2B5EF4-FFF2-40B4-BE49-F238E27FC236}">
                <a16:creationId xmlns:a16="http://schemas.microsoft.com/office/drawing/2014/main" id="{25CA16AF-FD8B-4C7B-A985-B30BB88AA0B2}"/>
              </a:ext>
            </a:extLst>
          </p:cNvPr>
          <p:cNvSpPr>
            <a:spLocks noGrp="1"/>
          </p:cNvSpPr>
          <p:nvPr>
            <p:ph type="sldNum" sz="quarter" idx="12"/>
          </p:nvPr>
        </p:nvSpPr>
        <p:spPr>
          <a:xfrm>
            <a:off x="8610600" y="6356350"/>
            <a:ext cx="2743200" cy="365125"/>
          </a:xfrm>
          <a:prstGeom prst="rect">
            <a:avLst/>
          </a:prstGeom>
        </p:spPr>
        <p:txBody>
          <a:bodyPr/>
          <a:lstStyle>
            <a:lvl1pPr>
              <a:defRPr b="0" i="0">
                <a:latin typeface="Trebuchet MS" panose="020B0703020202090204" pitchFamily="34" charset="0"/>
              </a:defRPr>
            </a:lvl1pPr>
          </a:lstStyle>
          <a:p>
            <a:fld id="{E60C652A-D9B9-4D10-8D24-244A292E42FA}" type="slidenum">
              <a:rPr lang="en-US" smtClean="0"/>
              <a:pPr/>
              <a:t>‹nº›</a:t>
            </a:fld>
            <a:endParaRPr lang="en-US" dirty="0"/>
          </a:p>
        </p:txBody>
      </p:sp>
    </p:spTree>
    <p:extLst>
      <p:ext uri="{BB962C8B-B14F-4D97-AF65-F5344CB8AC3E}">
        <p14:creationId xmlns:p14="http://schemas.microsoft.com/office/powerpoint/2010/main" val="132406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2F5A4F-8596-48FC-BDBF-B7A927498FD4}"/>
              </a:ext>
            </a:extLst>
          </p:cNvPr>
          <p:cNvSpPr txBox="1"/>
          <p:nvPr userDrawn="1"/>
        </p:nvSpPr>
        <p:spPr>
          <a:xfrm rot="10800000" flipV="1">
            <a:off x="10278625" y="379517"/>
            <a:ext cx="1515812" cy="338554"/>
          </a:xfrm>
          <a:prstGeom prst="rect">
            <a:avLst/>
          </a:prstGeom>
          <a:noFill/>
        </p:spPr>
        <p:txBody>
          <a:bodyPr wrap="square" rtlCol="0">
            <a:spAutoFit/>
          </a:bodyPr>
          <a:lstStyle/>
          <a:p>
            <a:pPr algn="r"/>
            <a:r>
              <a:rPr lang="id-ID" sz="1050" b="0" i="0" dirty="0">
                <a:solidFill>
                  <a:schemeClr val="bg1">
                    <a:lumMod val="85000"/>
                  </a:schemeClr>
                </a:solidFill>
                <a:latin typeface="Poppins" panose="00000500000000000000" pitchFamily="2" charset="0"/>
                <a:ea typeface="Roboto Condensed" panose="02000000000000000000" pitchFamily="2" charset="0"/>
                <a:cs typeface="Poppins" panose="00000500000000000000" pitchFamily="2" charset="0"/>
              </a:rPr>
              <a:t>Page </a:t>
            </a:r>
            <a:fld id="{260E2A6B-A809-4840-BF14-8648BC0BDF87}" type="slidenum">
              <a:rPr lang="id-ID" sz="1600" b="0" i="0" smtClean="0">
                <a:solidFill>
                  <a:schemeClr val="tx1">
                    <a:lumMod val="50000"/>
                    <a:lumOff val="50000"/>
                  </a:schemeClr>
                </a:solidFill>
                <a:latin typeface="Poppins" panose="00000500000000000000" pitchFamily="2" charset="0"/>
                <a:ea typeface="Roboto Condensed" panose="02000000000000000000" pitchFamily="2" charset="0"/>
                <a:cs typeface="Poppins" panose="00000500000000000000" pitchFamily="2" charset="0"/>
              </a:rPr>
              <a:pPr algn="r"/>
              <a:t>‹nº›</a:t>
            </a:fld>
            <a:endParaRPr lang="id-ID" sz="6000" b="0" i="0" dirty="0">
              <a:solidFill>
                <a:schemeClr val="tx1">
                  <a:lumMod val="50000"/>
                  <a:lumOff val="50000"/>
                </a:schemeClr>
              </a:solidFill>
              <a:latin typeface="Poppins" panose="00000500000000000000" pitchFamily="2" charset="0"/>
              <a:ea typeface="Roboto Condensed" panose="02000000000000000000" pitchFamily="2" charset="0"/>
              <a:cs typeface="Poppins" panose="00000500000000000000" pitchFamily="2" charset="0"/>
            </a:endParaRPr>
          </a:p>
        </p:txBody>
      </p:sp>
    </p:spTree>
    <p:extLst>
      <p:ext uri="{BB962C8B-B14F-4D97-AF65-F5344CB8AC3E}">
        <p14:creationId xmlns:p14="http://schemas.microsoft.com/office/powerpoint/2010/main" val="1889283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6" r:id="rId13"/>
    <p:sldLayoutId id="2147483706" r:id="rId14"/>
    <p:sldLayoutId id="2147483707" r:id="rId15"/>
    <p:sldLayoutId id="2147483712" r:id="rId16"/>
    <p:sldLayoutId id="214748371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C022A26D-851A-A8C0-234D-F0A9C52742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dirty="0"/>
              <a:t>Clique para editar o estilo de título do Modelo Global</a:t>
            </a:r>
          </a:p>
        </p:txBody>
      </p:sp>
      <p:sp>
        <p:nvSpPr>
          <p:cNvPr id="3" name="Marcador de Posição do Texto 2">
            <a:extLst>
              <a:ext uri="{FF2B5EF4-FFF2-40B4-BE49-F238E27FC236}">
                <a16:creationId xmlns:a16="http://schemas.microsoft.com/office/drawing/2014/main" id="{DE624DBE-F807-6BB6-A025-59C7A8834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Número do Diapositivo 5">
            <a:extLst>
              <a:ext uri="{FF2B5EF4-FFF2-40B4-BE49-F238E27FC236}">
                <a16:creationId xmlns:a16="http://schemas.microsoft.com/office/drawing/2014/main" id="{48117FE6-98D8-5C4A-F839-67A2D08AA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218EA-3877-4259-A1E2-04C1C0D9622B}" type="slidenum">
              <a:rPr lang="pt-PT" smtClean="0"/>
              <a:t>‹nº›</a:t>
            </a:fld>
            <a:endParaRPr lang="pt-PT" dirty="0"/>
          </a:p>
        </p:txBody>
      </p:sp>
    </p:spTree>
    <p:extLst>
      <p:ext uri="{BB962C8B-B14F-4D97-AF65-F5344CB8AC3E}">
        <p14:creationId xmlns:p14="http://schemas.microsoft.com/office/powerpoint/2010/main" val="12629425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8.wmv"/><Relationship Id="rId7" Type="http://schemas.openxmlformats.org/officeDocument/2006/relationships/slideLayout" Target="../slideLayouts/slideLayout13.xml"/><Relationship Id="rId12" Type="http://schemas.openxmlformats.org/officeDocument/2006/relationships/image" Target="../media/image14.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video" Target="../media/media9.wmv"/><Relationship Id="rId11" Type="http://schemas.openxmlformats.org/officeDocument/2006/relationships/image" Target="../media/image13.png"/><Relationship Id="rId5" Type="http://schemas.microsoft.com/office/2007/relationships/media" Target="../media/media9.wmv"/><Relationship Id="rId10" Type="http://schemas.openxmlformats.org/officeDocument/2006/relationships/image" Target="../media/image4.png"/><Relationship Id="rId4" Type="http://schemas.openxmlformats.org/officeDocument/2006/relationships/video" Target="../media/media8.wmv"/><Relationship Id="rId9"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7.png"/><Relationship Id="rId3" Type="http://schemas.microsoft.com/office/2007/relationships/media" Target="../media/media11.wmv"/><Relationship Id="rId7" Type="http://schemas.openxmlformats.org/officeDocument/2006/relationships/slideLayout" Target="../slideLayouts/slideLayout13.xml"/><Relationship Id="rId12" Type="http://schemas.openxmlformats.org/officeDocument/2006/relationships/image" Target="../media/image16.png"/><Relationship Id="rId2" Type="http://schemas.openxmlformats.org/officeDocument/2006/relationships/video" Target="../media/media10.wmv"/><Relationship Id="rId1" Type="http://schemas.microsoft.com/office/2007/relationships/media" Target="../media/media10.wmv"/><Relationship Id="rId6" Type="http://schemas.openxmlformats.org/officeDocument/2006/relationships/video" Target="../media/media12.wmv"/><Relationship Id="rId11" Type="http://schemas.openxmlformats.org/officeDocument/2006/relationships/image" Target="../media/image15.png"/><Relationship Id="rId5" Type="http://schemas.microsoft.com/office/2007/relationships/media" Target="../media/media12.wmv"/><Relationship Id="rId10" Type="http://schemas.openxmlformats.org/officeDocument/2006/relationships/image" Target="../media/image4.png"/><Relationship Id="rId4" Type="http://schemas.openxmlformats.org/officeDocument/2006/relationships/video" Target="../media/media11.wmv"/><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0.png"/><Relationship Id="rId3" Type="http://schemas.microsoft.com/office/2007/relationships/media" Target="../media/media14.wmv"/><Relationship Id="rId7" Type="http://schemas.openxmlformats.org/officeDocument/2006/relationships/slideLayout" Target="../slideLayouts/slideLayout13.xml"/><Relationship Id="rId12" Type="http://schemas.openxmlformats.org/officeDocument/2006/relationships/image" Target="../media/image19.pn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video" Target="../media/media15.wmv"/><Relationship Id="rId11" Type="http://schemas.openxmlformats.org/officeDocument/2006/relationships/image" Target="../media/image18.png"/><Relationship Id="rId5" Type="http://schemas.microsoft.com/office/2007/relationships/media" Target="../media/media15.wmv"/><Relationship Id="rId10" Type="http://schemas.openxmlformats.org/officeDocument/2006/relationships/image" Target="../media/image4.png"/><Relationship Id="rId4" Type="http://schemas.openxmlformats.org/officeDocument/2006/relationships/video" Target="../media/media14.wmv"/><Relationship Id="rId9"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v"/><Relationship Id="rId7" Type="http://schemas.openxmlformats.org/officeDocument/2006/relationships/image" Target="../media/image2.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slideLayout" Target="../slideLayouts/slideLayout13.xml"/><Relationship Id="rId4" Type="http://schemas.openxmlformats.org/officeDocument/2006/relationships/video" Target="../media/media2.wmv"/><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wmv"/><Relationship Id="rId7" Type="http://schemas.openxmlformats.org/officeDocument/2006/relationships/image" Target="../media/image2.jpe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png"/><Relationship Id="rId5" Type="http://schemas.openxmlformats.org/officeDocument/2006/relationships/slideLayout" Target="../slideLayouts/slideLayout13.xml"/><Relationship Id="rId4" Type="http://schemas.openxmlformats.org/officeDocument/2006/relationships/video" Target="../media/media4.wmv"/><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7C0DD27-0604-453F-AFF4-32D42896BDEB}"/>
              </a:ext>
            </a:extLst>
          </p:cNvPr>
          <p:cNvSpPr/>
          <p:nvPr/>
        </p:nvSpPr>
        <p:spPr>
          <a:xfrm>
            <a:off x="3971487" y="1878572"/>
            <a:ext cx="4398961" cy="2215991"/>
          </a:xfrm>
          <a:prstGeom prst="rect">
            <a:avLst/>
          </a:prstGeom>
        </p:spPr>
        <p:txBody>
          <a:bodyPr wrap="none">
            <a:spAutoFit/>
          </a:bodyPr>
          <a:lstStyle/>
          <a:p>
            <a:r>
              <a:rPr lang="en-US" sz="13800" b="1" dirty="0">
                <a:solidFill>
                  <a:schemeClr val="bg1">
                    <a:alpha val="15000"/>
                  </a:schemeClr>
                </a:solidFill>
                <a:latin typeface="Poppins" panose="00000500000000000000" pitchFamily="2" charset="0"/>
                <a:ea typeface="Roboto" panose="02000000000000000000" pitchFamily="2" charset="0"/>
                <a:cs typeface="Poppins" panose="00000500000000000000" pitchFamily="2" charset="0"/>
              </a:rPr>
              <a:t>2021 </a:t>
            </a:r>
            <a:endParaRPr lang="en-US" sz="13800" b="1" dirty="0">
              <a:solidFill>
                <a:schemeClr val="bg1">
                  <a:alpha val="15000"/>
                </a:schemeClr>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D1752003-AFE5-4D74-9F31-7ED08CC184BD}"/>
              </a:ext>
            </a:extLst>
          </p:cNvPr>
          <p:cNvSpPr txBox="1"/>
          <p:nvPr/>
        </p:nvSpPr>
        <p:spPr>
          <a:xfrm>
            <a:off x="403762" y="2173250"/>
            <a:ext cx="8328255" cy="1723549"/>
          </a:xfrm>
          <a:prstGeom prst="rect">
            <a:avLst/>
          </a:prstGeom>
          <a:noFill/>
          <a:effectLst>
            <a:outerShdw blurRad="482600" dist="38100" dir="5400000" algn="t" rotWithShape="0">
              <a:prstClr val="black">
                <a:alpha val="21000"/>
              </a:prstClr>
            </a:outerShdw>
          </a:effectLst>
        </p:spPr>
        <p:txBody>
          <a:bodyPr wrap="square" rtlCol="0">
            <a:spAutoFit/>
          </a:bodyPr>
          <a:lstStyle/>
          <a:p>
            <a:r>
              <a:rPr lang="en-US" sz="6600" b="1" spc="300" dirty="0">
                <a:solidFill>
                  <a:schemeClr val="accent1">
                    <a:lumMod val="50000"/>
                  </a:schemeClr>
                </a:solidFill>
                <a:latin typeface="Poppins" panose="00000500000000000000" pitchFamily="2" charset="0"/>
                <a:ea typeface="Liberation Sans" panose="020B0604020202020204" pitchFamily="34" charset="0"/>
                <a:cs typeface="Poppins" panose="00000500000000000000" pitchFamily="2" charset="0"/>
              </a:rPr>
              <a:t>Scenario 1</a:t>
            </a:r>
          </a:p>
          <a:p>
            <a:pPr algn="just"/>
            <a:r>
              <a:rPr lang="en-US" sz="2000" spc="300" dirty="0">
                <a:solidFill>
                  <a:schemeClr val="accent1">
                    <a:lumMod val="50000"/>
                  </a:schemeClr>
                </a:solidFill>
                <a:latin typeface="Poppins" panose="00000500000000000000" pitchFamily="2" charset="0"/>
                <a:ea typeface="Liberation Sans" panose="020B0604020202020204" pitchFamily="34" charset="0"/>
                <a:cs typeface="Poppins" panose="00000500000000000000" pitchFamily="2" charset="0"/>
              </a:rPr>
              <a:t>Learning Guide: Video Analysis from Lessons 3 and 4</a:t>
            </a:r>
            <a:endParaRPr lang="en-US" sz="2000" b="1" spc="300" dirty="0">
              <a:solidFill>
                <a:schemeClr val="accent1">
                  <a:lumMod val="50000"/>
                </a:schemeClr>
              </a:solidFill>
              <a:latin typeface="Poppins" panose="00000500000000000000" pitchFamily="2" charset="0"/>
              <a:ea typeface="Liberation Sans" panose="020B0604020202020204" pitchFamily="34" charset="0"/>
              <a:cs typeface="Poppins" panose="00000500000000000000" pitchFamily="2" charset="0"/>
            </a:endParaRPr>
          </a:p>
        </p:txBody>
      </p:sp>
      <p:sp>
        <p:nvSpPr>
          <p:cNvPr id="44" name="Retângulo 43">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5" name="Título 1">
            <a:extLst>
              <a:ext uri="{FF2B5EF4-FFF2-40B4-BE49-F238E27FC236}">
                <a16:creationId xmlns:a16="http://schemas.microsoft.com/office/drawing/2014/main" id="{1DE5ABCA-0958-6A46-9F95-312E2A032D29}"/>
              </a:ext>
            </a:extLst>
          </p:cNvPr>
          <p:cNvSpPr txBox="1">
            <a:spLocks/>
          </p:cNvSpPr>
          <p:nvPr/>
        </p:nvSpPr>
        <p:spPr>
          <a:xfrm>
            <a:off x="451018" y="4035688"/>
            <a:ext cx="5943643" cy="1871103"/>
          </a:xfrm>
          <a:prstGeom prst="flowChartDelay">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mj-cs"/>
              </a:defRPr>
            </a:lvl1pPr>
          </a:lstStyle>
          <a:p>
            <a:r>
              <a:rPr lang="en-GB" sz="1600" b="1" dirty="0">
                <a:latin typeface="Calibri Light" panose="020F0302020204030204" pitchFamily="34" charset="0"/>
                <a:ea typeface="Arial Unicode MS" panose="020B0604020202020204" pitchFamily="34" charset="-128"/>
                <a:cs typeface="Arial Unicode MS" panose="020B0604020202020204" pitchFamily="34" charset="-128"/>
              </a:rPr>
              <a:t>PAFSE: Partnerships for Science Education</a:t>
            </a:r>
            <a:br>
              <a:rPr lang="en-GB" sz="1400" dirty="0">
                <a:latin typeface="Calibri Light" panose="020F0302020204030204" pitchFamily="34" charset="0"/>
                <a:ea typeface="Arial Unicode MS" panose="020B0604020202020204" pitchFamily="34" charset="-128"/>
                <a:cs typeface="Arial Unicode MS" panose="020B0604020202020204" pitchFamily="34" charset="-128"/>
              </a:rPr>
            </a:br>
            <a:br>
              <a:rPr lang="en-GB" sz="1400" dirty="0">
                <a:latin typeface="Calibri Light" panose="020F0302020204030204" pitchFamily="34" charset="0"/>
                <a:ea typeface="Arial Unicode MS" panose="020B0604020202020204" pitchFamily="34" charset="-128"/>
                <a:cs typeface="Arial Unicode MS" panose="020B0604020202020204" pitchFamily="34" charset="-128"/>
              </a:rPr>
            </a:br>
            <a:r>
              <a:rPr lang="en-GB" sz="1200" dirty="0">
                <a:latin typeface="Calibri Light" panose="020F0302020204030204" pitchFamily="34" charset="0"/>
                <a:ea typeface="Arial Unicode MS" panose="020B0604020202020204" pitchFamily="34" charset="-128"/>
                <a:cs typeface="Arial Unicode MS" panose="020B0604020202020204" pitchFamily="34" charset="-128"/>
              </a:rPr>
              <a:t>Project approved under </a:t>
            </a:r>
            <a:r>
              <a:rPr lang="en-US" sz="1200" dirty="0">
                <a:latin typeface="Calibri Light" panose="020F0302020204030204" pitchFamily="34" charset="0"/>
                <a:ea typeface="Arial Unicode MS" panose="020B0604020202020204" pitchFamily="34" charset="-128"/>
                <a:cs typeface="Arial Unicode MS" panose="020B0604020202020204" pitchFamily="34" charset="-128"/>
              </a:rPr>
              <a:t>Horizon 2020</a:t>
            </a:r>
            <a:r>
              <a:rPr lang="el-GR" sz="1200" dirty="0">
                <a:latin typeface="Calibri Light" panose="020F0302020204030204" pitchFamily="34" charset="0"/>
                <a:ea typeface="Arial Unicode MS" panose="020B0604020202020204" pitchFamily="34" charset="-128"/>
                <a:cs typeface="Arial Unicode MS" panose="020B0604020202020204" pitchFamily="34" charset="-128"/>
              </a:rPr>
              <a:t>: </a:t>
            </a:r>
            <a:r>
              <a:rPr lang="en-US" sz="1200" dirty="0">
                <a:latin typeface="Calibri Light" panose="020F0302020204030204" pitchFamily="34" charset="0"/>
                <a:ea typeface="Arial Unicode MS" panose="020B0604020202020204" pitchFamily="34" charset="-128"/>
                <a:cs typeface="Arial Unicode MS" panose="020B0604020202020204" pitchFamily="34" charset="-128"/>
              </a:rPr>
              <a:t>Science with and for Society</a:t>
            </a:r>
            <a:br>
              <a:rPr lang="el-GR" sz="1200" dirty="0">
                <a:latin typeface="Calibri Light" panose="020F0302020204030204" pitchFamily="34" charset="0"/>
                <a:ea typeface="Arial Unicode MS" panose="020B0604020202020204" pitchFamily="34" charset="-128"/>
                <a:cs typeface="Arial Unicode MS" panose="020B0604020202020204" pitchFamily="34" charset="-128"/>
              </a:rPr>
            </a:br>
            <a:r>
              <a:rPr lang="en-US" sz="1200" dirty="0">
                <a:latin typeface="Calibri Light" panose="020F0302020204030204" pitchFamily="34" charset="0"/>
                <a:ea typeface="Arial Unicode MS" panose="020B0604020202020204" pitchFamily="34" charset="-128"/>
                <a:cs typeface="Arial Unicode MS" panose="020B0604020202020204" pitchFamily="34" charset="-128"/>
              </a:rPr>
              <a:t>Call: H2020-SwafS-2018-2020</a:t>
            </a:r>
            <a:br>
              <a:rPr lang="en-US" sz="1200" dirty="0">
                <a:latin typeface="Calibri Light" panose="020F0302020204030204" pitchFamily="34" charset="0"/>
                <a:ea typeface="Arial Unicode MS" panose="020B0604020202020204" pitchFamily="34" charset="-128"/>
                <a:cs typeface="Arial Unicode MS" panose="020B0604020202020204" pitchFamily="34" charset="-128"/>
              </a:rPr>
            </a:br>
            <a:r>
              <a:rPr lang="en-US" sz="1200" dirty="0">
                <a:latin typeface="Calibri Light" panose="020F0302020204030204" pitchFamily="34" charset="0"/>
                <a:ea typeface="Arial Unicode MS" panose="020B0604020202020204" pitchFamily="34" charset="-128"/>
                <a:cs typeface="Arial Unicode MS" panose="020B0604020202020204" pitchFamily="34" charset="-128"/>
              </a:rPr>
              <a:t>Topic: Open schooling and collaboration on science education</a:t>
            </a:r>
            <a:br>
              <a:rPr lang="en-US" sz="1200" dirty="0">
                <a:latin typeface="Calibri Light" panose="020F0302020204030204" pitchFamily="34" charset="0"/>
                <a:ea typeface="Arial Unicode MS" panose="020B0604020202020204" pitchFamily="34" charset="-128"/>
                <a:cs typeface="Arial Unicode MS" panose="020B0604020202020204" pitchFamily="34" charset="-128"/>
              </a:rPr>
            </a:br>
            <a:endParaRPr lang="en-US" sz="1200" dirty="0">
              <a:solidFill>
                <a:schemeClr val="bg1"/>
              </a:solidFill>
              <a:latin typeface="Calibri Light" panose="020F0302020204030204" pitchFamily="34" charset="0"/>
              <a:ea typeface="Arial Unicode MS" panose="020B0604020202020204" pitchFamily="34" charset="-128"/>
              <a:cs typeface="Arial Unicode MS" panose="020B0604020202020204" pitchFamily="34" charset="-128"/>
            </a:endParaRPr>
          </a:p>
        </p:txBody>
      </p:sp>
      <p:pic>
        <p:nvPicPr>
          <p:cNvPr id="21" name="Imagem 20" descr="Uma imagem com texto&#10;&#10;Descrição gerada automaticamente">
            <a:extLst>
              <a:ext uri="{FF2B5EF4-FFF2-40B4-BE49-F238E27FC236}">
                <a16:creationId xmlns:a16="http://schemas.microsoft.com/office/drawing/2014/main" id="{F376BC46-CE7D-5047-8603-1F6FB7191B6E}"/>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189247" y="213567"/>
            <a:ext cx="2246029" cy="628651"/>
          </a:xfrm>
          <a:prstGeom prst="rect">
            <a:avLst/>
          </a:prstGeom>
        </p:spPr>
      </p:pic>
      <p:pic>
        <p:nvPicPr>
          <p:cNvPr id="23"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177C7800-7F15-4B44-91BE-D6F64FB9F746}"/>
              </a:ext>
            </a:extLst>
          </p:cNvPr>
          <p:cNvPicPr>
            <a:picLocks noChangeAspect="1"/>
          </p:cNvPicPr>
          <p:nvPr/>
        </p:nvPicPr>
        <p:blipFill>
          <a:blip r:embed="rId4"/>
          <a:stretch>
            <a:fillRect/>
          </a:stretch>
        </p:blipFill>
        <p:spPr>
          <a:xfrm flipV="1">
            <a:off x="7281949" y="1125018"/>
            <a:ext cx="4785351" cy="5599545"/>
          </a:xfrm>
          <a:prstGeom prst="rect">
            <a:avLst/>
          </a:prstGeom>
        </p:spPr>
      </p:pic>
      <p:sp>
        <p:nvSpPr>
          <p:cNvPr id="26" name="Rectangle 27">
            <a:extLst>
              <a:ext uri="{FF2B5EF4-FFF2-40B4-BE49-F238E27FC236}">
                <a16:creationId xmlns:a16="http://schemas.microsoft.com/office/drawing/2014/main" id="{D6A0A9E9-3FDF-0644-AB0A-2D4855D311D7}"/>
              </a:ext>
            </a:extLst>
          </p:cNvPr>
          <p:cNvSpPr/>
          <p:nvPr/>
        </p:nvSpPr>
        <p:spPr>
          <a:xfrm>
            <a:off x="10611415" y="213566"/>
            <a:ext cx="967875" cy="628651"/>
          </a:xfrm>
          <a:prstGeom prst="rect">
            <a:avLst/>
          </a:prstGeom>
          <a:blipFill rotWithShape="1">
            <a:blip r:embed="rId5"/>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Tree>
    <p:extLst>
      <p:ext uri="{BB962C8B-B14F-4D97-AF65-F5344CB8AC3E}">
        <p14:creationId xmlns:p14="http://schemas.microsoft.com/office/powerpoint/2010/main" val="1423858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4">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6"/>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0" y="674273"/>
            <a:ext cx="10755231"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Poppins" panose="00000500000000000000" pitchFamily="2" charset="0"/>
                <a:cs typeface="Poppins" panose="00000500000000000000" pitchFamily="2" charset="0"/>
              </a:rPr>
              <a:t>Videos Phenomenon Explained, Lesson 3:</a:t>
            </a:r>
            <a:r>
              <a:rPr lang="en-US" sz="2400" b="1" dirty="0">
                <a:solidFill>
                  <a:schemeClr val="tx1">
                    <a:lumMod val="65000"/>
                    <a:lumOff val="35000"/>
                  </a:schemeClr>
                </a:solidFill>
                <a:latin typeface="Poppins" panose="00000500000000000000" pitchFamily="2" charset="0"/>
                <a:cs typeface="Poppins" panose="00000500000000000000" pitchFamily="2" charset="0"/>
              </a:rPr>
              <a:t> Coughing</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247782"/>
            <a:ext cx="6761881" cy="4539704"/>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Relating to coughing, </a:t>
            </a:r>
            <a:r>
              <a:rPr lang="en-US" sz="1700" b="1" dirty="0">
                <a:solidFill>
                  <a:srgbClr val="00B050"/>
                </a:solidFill>
                <a:latin typeface="Segoe UI Light" panose="020B0502040204020203" pitchFamily="34" charset="0"/>
                <a:ea typeface="+mj-ea"/>
                <a:cs typeface="Segoe UI Light" panose="020B0502040204020203" pitchFamily="34" charset="0"/>
              </a:rPr>
              <a:t>every mentioned phenomenon to the speaking and sneezing situation were similar,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as it is possible to observe in the video on the right. </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a:t>
            </a:r>
            <a:r>
              <a:rPr lang="en-US" sz="1700" b="1" dirty="0">
                <a:solidFill>
                  <a:srgbClr val="00B050"/>
                </a:solidFill>
                <a:latin typeface="Segoe UI Light" panose="020B0502040204020203" pitchFamily="34" charset="0"/>
                <a:ea typeface="+mj-ea"/>
                <a:cs typeface="Segoe UI Light" panose="020B0502040204020203" pitchFamily="34" charset="0"/>
              </a:rPr>
              <a:t>bigger difference was the amount of emitted particles in the three situations,</a:t>
            </a:r>
            <a:r>
              <a:rPr lang="en-US" sz="1700" b="1" dirty="0">
                <a:solidFill>
                  <a:schemeClr val="tx1">
                    <a:lumMod val="50000"/>
                    <a:lumOff val="50000"/>
                  </a:schemeClr>
                </a:solidFill>
                <a:latin typeface="Segoe UI Light" panose="020B0502040204020203" pitchFamily="34" charset="0"/>
                <a:ea typeface="+mj-ea"/>
                <a:cs typeface="Segoe UI Light" panose="020B0502040204020203" pitchFamily="34" charset="0"/>
              </a:rPr>
              <a:t>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and what it lead to.</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In this situation, even lesser particles were emitted than it the two previous situations and, as such,</a:t>
            </a:r>
            <a:r>
              <a:rPr lang="en-US" sz="1700" b="1" dirty="0">
                <a:solidFill>
                  <a:srgbClr val="00B050"/>
                </a:solidFill>
                <a:latin typeface="Segoe UI Light" panose="020B0502040204020203" pitchFamily="34" charset="0"/>
                <a:ea typeface="+mj-ea"/>
                <a:cs typeface="Segoe UI Light" panose="020B0502040204020203" pitchFamily="34" charset="0"/>
              </a:rPr>
              <a:t> the infection risk was smaller when compared to the two previous.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Even so, once again, every occupant was exposed to a residual number of particles.</a:t>
            </a:r>
          </a:p>
          <a:p>
            <a:pPr marL="342900" indent="-342900" algn="just">
              <a:buSzPts val="1440"/>
              <a:buFont typeface="Wingdings" panose="05000000000000000000" pitchFamily="2" charset="2"/>
              <a:buChar char="Ø"/>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cs typeface="Segoe UI Light" panose="020B0502040204020203" pitchFamily="34" charset="0"/>
              </a:rPr>
              <a:t>Both in this situation and in the previous ones, an </a:t>
            </a:r>
            <a:r>
              <a:rPr lang="en-US" sz="1700" b="1" dirty="0">
                <a:solidFill>
                  <a:srgbClr val="00B050"/>
                </a:solidFill>
                <a:latin typeface="Segoe UI Light" panose="020B0502040204020203" pitchFamily="34" charset="0"/>
                <a:cs typeface="Segoe UI Light" panose="020B0502040204020203" pitchFamily="34" charset="0"/>
              </a:rPr>
              <a:t>accumulation of particles can be seen in the area of the extractor. </a:t>
            </a:r>
            <a:r>
              <a:rPr lang="en-US" sz="1700" dirty="0">
                <a:solidFill>
                  <a:schemeClr val="tx1">
                    <a:lumMod val="50000"/>
                    <a:lumOff val="50000"/>
                  </a:schemeClr>
                </a:solidFill>
                <a:latin typeface="Segoe UI Light" panose="020B0502040204020203" pitchFamily="34" charset="0"/>
                <a:cs typeface="Segoe UI Light" panose="020B0502040204020203" pitchFamily="34" charset="0"/>
              </a:rPr>
              <a:t>This should be mentioned, as these equipment should be inspected regularly, under consequence of posing a risk of infecting the occupants.</a:t>
            </a:r>
            <a:endParaRPr lang="pt-PT" sz="1700" dirty="0">
              <a:solidFill>
                <a:schemeClr val="tx1">
                  <a:lumMod val="50000"/>
                  <a:lumOff val="50000"/>
                </a:schemeClr>
              </a:solidFill>
              <a:latin typeface="Segoe UI Light" panose="020B0502040204020203" pitchFamily="34" charset="0"/>
              <a:cs typeface="Segoe UI Light" panose="020B0502040204020203" pitchFamily="34" charset="0"/>
            </a:endParaRPr>
          </a:p>
          <a:p>
            <a:pPr marL="342900" indent="-342900" algn="just">
              <a:buSzPts val="1440"/>
              <a:buFont typeface="Wingdings" panose="05000000000000000000" pitchFamily="2" charset="2"/>
              <a:buChar char="Ø"/>
            </a:pPr>
            <a:endParaRPr lang="pt-PT"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p:txBody>
      </p:sp>
      <p:cxnSp>
        <p:nvCxnSpPr>
          <p:cNvPr id="9" name="Conexão reta 8">
            <a:extLst>
              <a:ext uri="{FF2B5EF4-FFF2-40B4-BE49-F238E27FC236}">
                <a16:creationId xmlns:a16="http://schemas.microsoft.com/office/drawing/2014/main" id="{03E05A92-DA80-25E3-B90A-E82E34CA5BB5}"/>
              </a:ext>
            </a:extLst>
          </p:cNvPr>
          <p:cNvCxnSpPr>
            <a:cxnSpLocks/>
          </p:cNvCxnSpPr>
          <p:nvPr/>
        </p:nvCxnSpPr>
        <p:spPr>
          <a:xfrm>
            <a:off x="7127764" y="1421778"/>
            <a:ext cx="0" cy="4978400"/>
          </a:xfrm>
          <a:prstGeom prst="line">
            <a:avLst/>
          </a:prstGeom>
          <a:ln/>
        </p:spPr>
        <p:style>
          <a:lnRef idx="3">
            <a:schemeClr val="dk1"/>
          </a:lnRef>
          <a:fillRef idx="0">
            <a:schemeClr val="dk1"/>
          </a:fillRef>
          <a:effectRef idx="2">
            <a:schemeClr val="dk1"/>
          </a:effectRef>
          <a:fontRef idx="minor">
            <a:schemeClr val="tx1"/>
          </a:fontRef>
        </p:style>
      </p:cxnSp>
      <p:pic>
        <p:nvPicPr>
          <p:cNvPr id="4" name="Imagem 3" descr="Uma imagem com texto, captura de ecrã, diagrama, design&#10;&#10;Descrição gerada automaticamente">
            <a:extLst>
              <a:ext uri="{FF2B5EF4-FFF2-40B4-BE49-F238E27FC236}">
                <a16:creationId xmlns:a16="http://schemas.microsoft.com/office/drawing/2014/main" id="{A0C9C21B-B07D-AD10-087A-304ABACAD12C}"/>
              </a:ext>
            </a:extLst>
          </p:cNvPr>
          <p:cNvPicPr>
            <a:picLocks noChangeAspect="1"/>
          </p:cNvPicPr>
          <p:nvPr/>
        </p:nvPicPr>
        <p:blipFill>
          <a:blip r:embed="rId7"/>
          <a:stretch>
            <a:fillRect/>
          </a:stretch>
        </p:blipFill>
        <p:spPr>
          <a:xfrm>
            <a:off x="8071200" y="4258800"/>
            <a:ext cx="3366629" cy="2394000"/>
          </a:xfrm>
          <a:prstGeom prst="rect">
            <a:avLst/>
          </a:prstGeom>
        </p:spPr>
      </p:pic>
      <p:pic>
        <p:nvPicPr>
          <p:cNvPr id="6" name="TossirAllSim">
            <a:hlinkClick r:id="" action="ppaction://media"/>
            <a:extLst>
              <a:ext uri="{FF2B5EF4-FFF2-40B4-BE49-F238E27FC236}">
                <a16:creationId xmlns:a16="http://schemas.microsoft.com/office/drawing/2014/main" id="{CE0F59B9-5DEE-33F7-A688-7D43C9045A4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04400" y="1497600"/>
            <a:ext cx="4697600" cy="2642400"/>
          </a:xfrm>
          <a:prstGeom prst="rect">
            <a:avLst/>
          </a:prstGeom>
        </p:spPr>
      </p:pic>
    </p:spTree>
    <p:extLst>
      <p:ext uri="{BB962C8B-B14F-4D97-AF65-F5344CB8AC3E}">
        <p14:creationId xmlns:p14="http://schemas.microsoft.com/office/powerpoint/2010/main" val="41122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4">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6"/>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74947" y="818822"/>
            <a:ext cx="12117053" cy="461665"/>
          </a:xfrm>
          <a:prstGeom prst="rect">
            <a:avLst/>
          </a:prstGeom>
          <a:noFill/>
        </p:spPr>
        <p:txBody>
          <a:bodyPr wrap="square" rtlCol="0">
            <a:spAutoFit/>
          </a:bodyPr>
          <a:lstStyle/>
          <a:p>
            <a:pPr algn="ctr"/>
            <a:r>
              <a:rPr lang="en-US" sz="2400" b="1" dirty="0">
                <a:solidFill>
                  <a:schemeClr val="tx1">
                    <a:lumMod val="65000"/>
                    <a:lumOff val="35000"/>
                  </a:schemeClr>
                </a:solidFill>
                <a:latin typeface="Poppins" panose="00000500000000000000" pitchFamily="2" charset="0"/>
                <a:cs typeface="Poppins" panose="00000500000000000000" pitchFamily="2" charset="0"/>
              </a:rPr>
              <a:t>Videos Phenomenon Explained, Lesson 3:</a:t>
            </a:r>
            <a:r>
              <a:rPr lang="en-US" sz="2000" b="1" dirty="0">
                <a:solidFill>
                  <a:schemeClr val="tx1">
                    <a:lumMod val="65000"/>
                    <a:lumOff val="35000"/>
                  </a:schemeClr>
                </a:solidFill>
                <a:latin typeface="Poppins" panose="00000500000000000000" pitchFamily="2" charset="0"/>
                <a:cs typeface="Poppins" panose="00000500000000000000" pitchFamily="2" charset="0"/>
              </a:rPr>
              <a:t> Speaking with no ventilation</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445453"/>
            <a:ext cx="6678083" cy="2970044"/>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Comparing to three previous situations, </a:t>
            </a:r>
            <a:r>
              <a:rPr lang="en-US" sz="1700" b="1" dirty="0">
                <a:solidFill>
                  <a:srgbClr val="00B050"/>
                </a:solidFill>
                <a:latin typeface="Segoe UI Light" panose="020B0502040204020203" pitchFamily="34" charset="0"/>
                <a:ea typeface="+mj-ea"/>
                <a:cs typeface="Segoe UI Light" panose="020B0502040204020203" pitchFamily="34" charset="0"/>
              </a:rPr>
              <a:t>this was the situation with more and bigger differences.</a:t>
            </a: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When comparing it to the speaking simulation with ventilation, it is possible to see the same </a:t>
            </a:r>
            <a:r>
              <a:rPr lang="en-US" sz="1700" b="1" dirty="0">
                <a:solidFill>
                  <a:srgbClr val="00B050"/>
                </a:solidFill>
                <a:latin typeface="Segoe UI Light" panose="020B0502040204020203" pitchFamily="34" charset="0"/>
                <a:ea typeface="+mj-ea"/>
                <a:cs typeface="Segoe UI Light" panose="020B0502040204020203" pitchFamily="34" charset="0"/>
              </a:rPr>
              <a:t>“L” shape trajectory followed by the particles.</a:t>
            </a: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b="1" dirty="0">
                <a:solidFill>
                  <a:srgbClr val="00B050"/>
                </a:solidFill>
                <a:latin typeface="Segoe UI Light" panose="020B0502040204020203" pitchFamily="34" charset="0"/>
                <a:ea typeface="+mj-ea"/>
                <a:cs typeface="Segoe UI Light" panose="020B0502040204020203" pitchFamily="34" charset="0"/>
              </a:rPr>
              <a:t>The bigger difference is the fact that the particles are not removed from the room, and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as such, </a:t>
            </a:r>
            <a:r>
              <a:rPr lang="en-US" sz="1700" b="1" dirty="0">
                <a:solidFill>
                  <a:srgbClr val="00B050"/>
                </a:solidFill>
                <a:latin typeface="Segoe UI Light" panose="020B0502040204020203" pitchFamily="34" charset="0"/>
                <a:ea typeface="+mj-ea"/>
                <a:cs typeface="Segoe UI Light" panose="020B0502040204020203" pitchFamily="34" charset="0"/>
              </a:rPr>
              <a:t>the infection risk for the occupants is substantially greater,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as verified in the video on the right.</a:t>
            </a:r>
          </a:p>
          <a:p>
            <a:pPr algn="just">
              <a:buSzPts val="1440"/>
            </a:pPr>
            <a:endParaRPr lang="pt-PT"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p:txBody>
      </p:sp>
      <p:cxnSp>
        <p:nvCxnSpPr>
          <p:cNvPr id="9" name="Conexão reta 8">
            <a:extLst>
              <a:ext uri="{FF2B5EF4-FFF2-40B4-BE49-F238E27FC236}">
                <a16:creationId xmlns:a16="http://schemas.microsoft.com/office/drawing/2014/main" id="{03E05A92-DA80-25E3-B90A-E82E34CA5BB5}"/>
              </a:ext>
            </a:extLst>
          </p:cNvPr>
          <p:cNvCxnSpPr>
            <a:cxnSpLocks/>
          </p:cNvCxnSpPr>
          <p:nvPr/>
        </p:nvCxnSpPr>
        <p:spPr>
          <a:xfrm>
            <a:off x="7057426" y="1445453"/>
            <a:ext cx="0" cy="4978400"/>
          </a:xfrm>
          <a:prstGeom prst="line">
            <a:avLst/>
          </a:prstGeom>
          <a:ln/>
        </p:spPr>
        <p:style>
          <a:lnRef idx="3">
            <a:schemeClr val="dk1"/>
          </a:lnRef>
          <a:fillRef idx="0">
            <a:schemeClr val="dk1"/>
          </a:fillRef>
          <a:effectRef idx="2">
            <a:schemeClr val="dk1"/>
          </a:effectRef>
          <a:fontRef idx="minor">
            <a:schemeClr val="tx1"/>
          </a:fontRef>
        </p:style>
      </p:cxnSp>
      <p:pic>
        <p:nvPicPr>
          <p:cNvPr id="4" name="Imagem 3" descr="Uma imagem com texto, captura de ecrã, diagrama, design&#10;&#10;Descrição gerada automaticamente">
            <a:extLst>
              <a:ext uri="{FF2B5EF4-FFF2-40B4-BE49-F238E27FC236}">
                <a16:creationId xmlns:a16="http://schemas.microsoft.com/office/drawing/2014/main" id="{A0C9C21B-B07D-AD10-087A-304ABACAD12C}"/>
              </a:ext>
            </a:extLst>
          </p:cNvPr>
          <p:cNvPicPr>
            <a:picLocks noChangeAspect="1"/>
          </p:cNvPicPr>
          <p:nvPr/>
        </p:nvPicPr>
        <p:blipFill>
          <a:blip r:embed="rId7"/>
          <a:stretch>
            <a:fillRect/>
          </a:stretch>
        </p:blipFill>
        <p:spPr>
          <a:xfrm>
            <a:off x="8071200" y="4258800"/>
            <a:ext cx="3366629" cy="2394000"/>
          </a:xfrm>
          <a:prstGeom prst="rect">
            <a:avLst/>
          </a:prstGeom>
        </p:spPr>
      </p:pic>
      <p:pic>
        <p:nvPicPr>
          <p:cNvPr id="5" name="Falar_S_V_AllSim">
            <a:hlinkClick r:id="" action="ppaction://media"/>
            <a:extLst>
              <a:ext uri="{FF2B5EF4-FFF2-40B4-BE49-F238E27FC236}">
                <a16:creationId xmlns:a16="http://schemas.microsoft.com/office/drawing/2014/main" id="{219AE913-D4C9-449A-C3CD-9568A526A94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04400" y="1497600"/>
            <a:ext cx="4697600" cy="2642400"/>
          </a:xfrm>
          <a:prstGeom prst="rect">
            <a:avLst/>
          </a:prstGeom>
        </p:spPr>
      </p:pic>
    </p:spTree>
    <p:extLst>
      <p:ext uri="{BB962C8B-B14F-4D97-AF65-F5344CB8AC3E}">
        <p14:creationId xmlns:p14="http://schemas.microsoft.com/office/powerpoint/2010/main" val="23562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p:nvPr/>
        </p:nvSpPr>
        <p:spPr>
          <a:xfrm>
            <a:off x="189247" y="1654299"/>
            <a:ext cx="11391145" cy="3723520"/>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At the end of the analysis of the videos from lesson 3,</a:t>
            </a:r>
            <a:r>
              <a:rPr lang="en-US" sz="2000" b="1" dirty="0">
                <a:solidFill>
                  <a:srgbClr val="00B050"/>
                </a:solidFill>
                <a:latin typeface="Segoe UI Light" panose="020B0502040204020203" pitchFamily="34" charset="0"/>
                <a:ea typeface="+mj-ea"/>
                <a:cs typeface="Segoe UI Light" panose="020B0502040204020203" pitchFamily="34" charset="0"/>
              </a:rPr>
              <a:t> the main conclusions should be:</a:t>
            </a: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algn="just">
              <a:buSzPts val="1440"/>
            </a:pP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457200" indent="-457200" algn="just">
              <a:lnSpc>
                <a:spcPct val="150000"/>
              </a:lnSpc>
              <a:buSzPts val="1440"/>
              <a:buFont typeface="+mj-lt"/>
              <a:buAutoNum type="arabicPeriod"/>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Particles tend to follow the air flow crated by the ventilation system, an upward trajectory with an “L” shape in the extractor direction, being successively removed from the room through time.</a:t>
            </a:r>
          </a:p>
          <a:p>
            <a:pPr marL="457200" indent="-457200" algn="just">
              <a:lnSpc>
                <a:spcPct val="150000"/>
              </a:lnSpc>
              <a:buSzPts val="1440"/>
              <a:buFont typeface="+mj-lt"/>
              <a:buAutoNum type="arabicPeriod"/>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Occupant infection was almost residual for the three breathing regimes, due to the ventilation system.</a:t>
            </a:r>
          </a:p>
          <a:p>
            <a:pPr marL="457200" indent="-457200" algn="just">
              <a:lnSpc>
                <a:spcPct val="150000"/>
              </a:lnSpc>
              <a:buSzPts val="1440"/>
              <a:buFont typeface="+mj-lt"/>
              <a:buAutoNum type="arabicPeriod"/>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lower the number of emitted particles, the lower is the infection risk for the occupants.</a:t>
            </a:r>
          </a:p>
          <a:p>
            <a:pPr marL="457200" indent="-457200" algn="just">
              <a:lnSpc>
                <a:spcPct val="150000"/>
              </a:lnSpc>
              <a:buSzPts val="1440"/>
              <a:buFont typeface="+mj-lt"/>
              <a:buAutoNum type="arabicPeriod"/>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In the situation without ventilation system, the particles were not removed, therefore, the infection risk for the occupants increased.</a:t>
            </a: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457200" indent="-457200" algn="just">
              <a:lnSpc>
                <a:spcPct val="150000"/>
              </a:lnSpc>
              <a:buSzPts val="1440"/>
              <a:buFont typeface="+mj-lt"/>
              <a:buAutoNum type="arabicPeriod"/>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Over time, it was verified an accumulation of particles in the extractor area.</a:t>
            </a:r>
            <a:endParaRPr lang="pt-PT" sz="19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p:txBody>
      </p:sp>
      <p:sp>
        <p:nvSpPr>
          <p:cNvPr id="2" name="TextBox 9">
            <a:extLst>
              <a:ext uri="{FF2B5EF4-FFF2-40B4-BE49-F238E27FC236}">
                <a16:creationId xmlns:a16="http://schemas.microsoft.com/office/drawing/2014/main" id="{87083429-4E57-7515-6CBA-8219DC99C111}"/>
              </a:ext>
            </a:extLst>
          </p:cNvPr>
          <p:cNvSpPr txBox="1"/>
          <p:nvPr/>
        </p:nvSpPr>
        <p:spPr>
          <a:xfrm>
            <a:off x="-68933" y="795600"/>
            <a:ext cx="11907503"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Main Conclusions: Video Analysis Lesson 3</a:t>
            </a:r>
            <a:r>
              <a:rPr lang="en-US" sz="3600" b="1" dirty="0">
                <a:solidFill>
                  <a:schemeClr val="tx1">
                    <a:lumMod val="65000"/>
                    <a:lumOff val="35000"/>
                  </a:schemeClr>
                </a:solidFill>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4238022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a:spLocks noGrp="1" noRot="1" noMove="1" noResize="1" noEditPoints="1" noAdjustHandles="1" noChangeArrowheads="1" noChangeShapeType="1"/>
          </p:cNvSpPr>
          <p:nvPr/>
        </p:nvSpPr>
        <p:spPr>
          <a:xfrm>
            <a:off x="6096000" y="833569"/>
            <a:ext cx="5455773" cy="6036653"/>
          </a:xfrm>
          <a:prstGeom prst="rect">
            <a:avLst/>
          </a:prstGeom>
          <a:noFill/>
        </p:spPr>
        <p:txBody>
          <a:bodyPr wrap="square">
            <a:spAutoFit/>
          </a:bodyPr>
          <a:lstStyle/>
          <a:p>
            <a:pPr marL="342900" indent="-342900" algn="just">
              <a:lnSpc>
                <a:spcPct val="150000"/>
              </a:lnSpc>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In the videos from lesson 4, similarly to the videos from lesson 3, three breathing regimes (speaking, sneezing, coughing) were simulated.</a:t>
            </a:r>
            <a:r>
              <a:rPr lang="en-US" sz="2000" b="1" dirty="0">
                <a:solidFill>
                  <a:srgbClr val="00B050"/>
                </a:solidFill>
                <a:latin typeface="Segoe UI Light" panose="020B0502040204020203" pitchFamily="34" charset="0"/>
                <a:ea typeface="+mj-ea"/>
                <a:cs typeface="Segoe UI Light" panose="020B0502040204020203" pitchFamily="34" charset="0"/>
              </a:rPr>
              <a:t> The main difference is the three different room configurations in which each regime was simulated.</a:t>
            </a: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lnSpc>
                <a:spcPct val="150000"/>
              </a:lnSpc>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explanation from the videos from lesson 4 will be made according to each room configuration, with the objective of establishing</a:t>
            </a:r>
            <a:r>
              <a:rPr lang="en-US" sz="2000" b="1" dirty="0">
                <a:solidFill>
                  <a:srgbClr val="00B050"/>
                </a:solidFill>
                <a:latin typeface="Segoe UI Light" panose="020B0502040204020203" pitchFamily="34" charset="0"/>
                <a:ea typeface="+mj-ea"/>
                <a:cs typeface="Segoe UI Light" panose="020B0502040204020203" pitchFamily="34" charset="0"/>
              </a:rPr>
              <a:t> the main differences between the observed phenomena in the various configurations, and when compared to lesson 3.</a:t>
            </a: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p:txBody>
      </p:sp>
      <p:sp>
        <p:nvSpPr>
          <p:cNvPr id="2" name="TextBox 9">
            <a:extLst>
              <a:ext uri="{FF2B5EF4-FFF2-40B4-BE49-F238E27FC236}">
                <a16:creationId xmlns:a16="http://schemas.microsoft.com/office/drawing/2014/main" id="{87083429-4E57-7515-6CBA-8219DC99C111}"/>
              </a:ext>
            </a:extLst>
          </p:cNvPr>
          <p:cNvSpPr txBox="1"/>
          <p:nvPr/>
        </p:nvSpPr>
        <p:spPr>
          <a:xfrm>
            <a:off x="189247" y="1574348"/>
            <a:ext cx="5540767" cy="4401205"/>
          </a:xfrm>
          <a:prstGeom prst="rect">
            <a:avLst/>
          </a:prstGeom>
          <a:noFill/>
        </p:spPr>
        <p:txBody>
          <a:bodyPr wrap="square" rtlCol="0">
            <a:spAutoFit/>
          </a:bodyPr>
          <a:lstStyle/>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Observed Phenomenon Explained on the videos</a:t>
            </a:r>
          </a:p>
          <a:p>
            <a:pPr algn="ctr"/>
            <a:r>
              <a:rPr lang="pt-PT" sz="4000" b="1" dirty="0">
                <a:solidFill>
                  <a:schemeClr val="tx1">
                    <a:lumMod val="65000"/>
                    <a:lumOff val="35000"/>
                  </a:schemeClr>
                </a:solidFill>
                <a:latin typeface="Poppins" panose="00000500000000000000" pitchFamily="2" charset="0"/>
                <a:cs typeface="Poppins" panose="00000500000000000000" pitchFamily="2" charset="0"/>
              </a:rPr>
              <a:t>-</a:t>
            </a:r>
          </a:p>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 Lesson 4</a:t>
            </a:r>
          </a:p>
          <a:p>
            <a:pPr algn="ctr"/>
            <a:endParaRPr lang="en-US" sz="4000" b="1" dirty="0">
              <a:solidFill>
                <a:schemeClr val="tx1">
                  <a:lumMod val="65000"/>
                  <a:lumOff val="35000"/>
                </a:schemeClr>
              </a:solidFill>
              <a:latin typeface="Poppins" panose="00000500000000000000" pitchFamily="2" charset="0"/>
              <a:cs typeface="Poppins" panose="00000500000000000000" pitchFamily="2" charset="0"/>
            </a:endParaRPr>
          </a:p>
        </p:txBody>
      </p:sp>
      <p:cxnSp>
        <p:nvCxnSpPr>
          <p:cNvPr id="3" name="Conexão reta 2">
            <a:extLst>
              <a:ext uri="{FF2B5EF4-FFF2-40B4-BE49-F238E27FC236}">
                <a16:creationId xmlns:a16="http://schemas.microsoft.com/office/drawing/2014/main" id="{31F993FC-99EE-E6FD-5BB4-F36821A88442}"/>
              </a:ext>
            </a:extLst>
          </p:cNvPr>
          <p:cNvCxnSpPr>
            <a:cxnSpLocks/>
          </p:cNvCxnSpPr>
          <p:nvPr/>
        </p:nvCxnSpPr>
        <p:spPr>
          <a:xfrm>
            <a:off x="5573859" y="975037"/>
            <a:ext cx="0" cy="5717422"/>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05380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3">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5"/>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p:nvPr/>
        </p:nvSpPr>
        <p:spPr>
          <a:xfrm>
            <a:off x="189247" y="1304778"/>
            <a:ext cx="11391145" cy="4611199"/>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As referred previously on the lesson 3 and 4 guides, the room configurations are as follows:</a:t>
            </a:r>
          </a:p>
          <a:p>
            <a:pPr algn="just">
              <a:buSzPts val="1440"/>
            </a:pPr>
            <a:endPar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457200" indent="-457200" algn="just">
              <a:lnSpc>
                <a:spcPct val="150000"/>
              </a:lnSpc>
              <a:buSzPts val="1440"/>
              <a:buFont typeface="+mj-lt"/>
              <a:buAutoNum type="arabicPeriod"/>
            </a:pPr>
            <a:r>
              <a:rPr lang="en-US" b="1" dirty="0">
                <a:solidFill>
                  <a:srgbClr val="00B050"/>
                </a:solidFill>
                <a:latin typeface="Segoe UI Light" panose="020B0502040204020203" pitchFamily="34" charset="0"/>
                <a:ea typeface="+mj-ea"/>
                <a:cs typeface="Segoe UI Light" panose="020B0502040204020203" pitchFamily="34" charset="0"/>
              </a:rPr>
              <a:t>Standard Case:</a:t>
            </a: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 ventilation system identic to the case-studies from lesson 3. It just adds the complexity and the number of geometries in the room (occupants closer to realty, adding tables and chairs).</a:t>
            </a:r>
          </a:p>
          <a:p>
            <a:pPr marL="457200" indent="-457200" algn="just">
              <a:lnSpc>
                <a:spcPct val="150000"/>
              </a:lnSpc>
              <a:buSzPts val="1440"/>
              <a:buFont typeface="+mj-lt"/>
              <a:buAutoNum type="arabicPeriod"/>
            </a:pPr>
            <a:r>
              <a:rPr lang="en-US" b="1" dirty="0">
                <a:solidFill>
                  <a:srgbClr val="00B050"/>
                </a:solidFill>
                <a:latin typeface="Segoe UI Light" panose="020B0502040204020203" pitchFamily="34" charset="0"/>
                <a:ea typeface="+mj-ea"/>
                <a:cs typeface="Segoe UI Light" panose="020B0502040204020203" pitchFamily="34" charset="0"/>
              </a:rPr>
              <a:t>Study case with ventilation system on the ceiling: </a:t>
            </a: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the ventilation system is totally incorporated on the ceiling (extractor + diffusers).</a:t>
            </a:r>
          </a:p>
          <a:p>
            <a:pPr marL="457200" indent="-457200" algn="just">
              <a:lnSpc>
                <a:spcPct val="150000"/>
              </a:lnSpc>
              <a:buSzPts val="1440"/>
              <a:buFont typeface="+mj-lt"/>
              <a:buAutoNum type="arabicPeriod"/>
            </a:pPr>
            <a:r>
              <a:rPr lang="en-US" b="1" dirty="0">
                <a:solidFill>
                  <a:srgbClr val="00B050"/>
                </a:solidFill>
                <a:latin typeface="Segoe UI Light" panose="020B0502040204020203" pitchFamily="34" charset="0"/>
                <a:ea typeface="+mj-ea"/>
                <a:cs typeface="Segoe UI Light" panose="020B0502040204020203" pitchFamily="34" charset="0"/>
              </a:rPr>
              <a:t>Study case with natural ventilation: </a:t>
            </a: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the ventilation system is natural. It is composed by two open windows at 10% and an open door at 10%.</a:t>
            </a:r>
          </a:p>
          <a:p>
            <a:pPr algn="just">
              <a:buSzPts val="1440"/>
            </a:pPr>
            <a:endPar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lnSpc>
                <a:spcPct val="150000"/>
              </a:lnSpc>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In lesson 4, the main focus is the understating that the particles spread differently, according to the room configurations and, as such, </a:t>
            </a:r>
            <a:r>
              <a:rPr lang="en-US" b="1" dirty="0">
                <a:solidFill>
                  <a:srgbClr val="00B050"/>
                </a:solidFill>
                <a:latin typeface="Segoe UI Light" panose="020B0502040204020203" pitchFamily="34" charset="0"/>
                <a:ea typeface="+mj-ea"/>
                <a:cs typeface="Segoe UI Light" panose="020B0502040204020203" pitchFamily="34" charset="0"/>
              </a:rPr>
              <a:t>the students will have to analyze only the speaking simulations from configurations 1, 2 and 3, having available both video typologies </a:t>
            </a: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(only the 1</a:t>
            </a:r>
            <a:r>
              <a:rPr lang="en-US" baseline="30000" dirty="0">
                <a:solidFill>
                  <a:schemeClr val="tx1">
                    <a:lumMod val="50000"/>
                    <a:lumOff val="50000"/>
                  </a:schemeClr>
                </a:solidFill>
                <a:latin typeface="Segoe UI Light" panose="020B0502040204020203" pitchFamily="34" charset="0"/>
                <a:ea typeface="+mj-ea"/>
                <a:cs typeface="Segoe UI Light" panose="020B0502040204020203" pitchFamily="34" charset="0"/>
              </a:rPr>
              <a:t>st</a:t>
            </a: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 minute + whole simulation).</a:t>
            </a:r>
          </a:p>
        </p:txBody>
      </p:sp>
      <p:sp>
        <p:nvSpPr>
          <p:cNvPr id="2" name="TextBox 9">
            <a:extLst>
              <a:ext uri="{FF2B5EF4-FFF2-40B4-BE49-F238E27FC236}">
                <a16:creationId xmlns:a16="http://schemas.microsoft.com/office/drawing/2014/main" id="{87083429-4E57-7515-6CBA-8219DC99C111}"/>
              </a:ext>
            </a:extLst>
          </p:cNvPr>
          <p:cNvSpPr txBox="1"/>
          <p:nvPr/>
        </p:nvSpPr>
        <p:spPr>
          <a:xfrm>
            <a:off x="-304818" y="703616"/>
            <a:ext cx="8269793" cy="646331"/>
          </a:xfrm>
          <a:prstGeom prst="rect">
            <a:avLst/>
          </a:prstGeom>
          <a:noFill/>
        </p:spPr>
        <p:txBody>
          <a:bodyPr wrap="square" rtlCol="0">
            <a:spAutoFit/>
          </a:bodyPr>
          <a:lstStyle/>
          <a:p>
            <a:pPr algn="ctr"/>
            <a:r>
              <a:rPr lang="en-US" sz="3600" b="1" dirty="0">
                <a:solidFill>
                  <a:schemeClr val="tx1">
                    <a:lumMod val="65000"/>
                    <a:lumOff val="35000"/>
                  </a:schemeClr>
                </a:solidFill>
                <a:latin typeface="Poppins" panose="00000500000000000000" pitchFamily="2" charset="0"/>
                <a:cs typeface="Poppins" panose="00000500000000000000" pitchFamily="2" charset="0"/>
              </a:rPr>
              <a:t>Video Structure from Lesson 4</a:t>
            </a:r>
          </a:p>
        </p:txBody>
      </p:sp>
    </p:spTree>
    <p:extLst>
      <p:ext uri="{BB962C8B-B14F-4D97-AF65-F5344CB8AC3E}">
        <p14:creationId xmlns:p14="http://schemas.microsoft.com/office/powerpoint/2010/main" val="37588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p:nvPr/>
        </p:nvSpPr>
        <p:spPr>
          <a:xfrm>
            <a:off x="164715" y="1504362"/>
            <a:ext cx="5156476" cy="4524315"/>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As referred in guide from lesson 4, knowing that the room configurations are different, </a:t>
            </a:r>
            <a:r>
              <a:rPr lang="en-US" b="1" dirty="0">
                <a:solidFill>
                  <a:srgbClr val="00B050"/>
                </a:solidFill>
                <a:latin typeface="Segoe UI Light" panose="020B0502040204020203" pitchFamily="34" charset="0"/>
                <a:ea typeface="+mj-ea"/>
                <a:cs typeface="Segoe UI Light" panose="020B0502040204020203" pitchFamily="34" charset="0"/>
              </a:rPr>
              <a:t>what is asked is for students to analyze the speaking simulations for each of the three rooms configurations described on the previous slide.</a:t>
            </a:r>
            <a:endPar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algn="just">
              <a:buSzPts val="1440"/>
            </a:pPr>
            <a:endPar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This class corresponding worksheet will have a comparison question between the standard case and the lesson 3 case, since they have a similar ventilation system. Furthermore, there is a question to compare what was seen in the three rooms configurations.</a:t>
            </a:r>
          </a:p>
          <a:p>
            <a:pPr algn="just">
              <a:buSzPts val="1440"/>
            </a:pPr>
            <a:endPar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On the images in the right, the constituting geometries are identified in each of the configurations.</a:t>
            </a:r>
          </a:p>
        </p:txBody>
      </p:sp>
      <p:sp>
        <p:nvSpPr>
          <p:cNvPr id="2" name="TextBox 9">
            <a:extLst>
              <a:ext uri="{FF2B5EF4-FFF2-40B4-BE49-F238E27FC236}">
                <a16:creationId xmlns:a16="http://schemas.microsoft.com/office/drawing/2014/main" id="{87083429-4E57-7515-6CBA-8219DC99C111}"/>
              </a:ext>
            </a:extLst>
          </p:cNvPr>
          <p:cNvSpPr txBox="1"/>
          <p:nvPr/>
        </p:nvSpPr>
        <p:spPr>
          <a:xfrm>
            <a:off x="66971" y="749555"/>
            <a:ext cx="8269793"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Video Structure from Lesson 4</a:t>
            </a:r>
          </a:p>
        </p:txBody>
      </p:sp>
      <p:cxnSp>
        <p:nvCxnSpPr>
          <p:cNvPr id="3" name="Conexão reta 2">
            <a:extLst>
              <a:ext uri="{FF2B5EF4-FFF2-40B4-BE49-F238E27FC236}">
                <a16:creationId xmlns:a16="http://schemas.microsoft.com/office/drawing/2014/main" id="{153FA397-C1DA-BB19-AC8E-072CDC313ED9}"/>
              </a:ext>
            </a:extLst>
          </p:cNvPr>
          <p:cNvCxnSpPr>
            <a:cxnSpLocks/>
          </p:cNvCxnSpPr>
          <p:nvPr/>
        </p:nvCxnSpPr>
        <p:spPr>
          <a:xfrm>
            <a:off x="5474160" y="1504362"/>
            <a:ext cx="0" cy="5261336"/>
          </a:xfrm>
          <a:prstGeom prst="line">
            <a:avLst/>
          </a:prstGeom>
          <a:ln/>
        </p:spPr>
        <p:style>
          <a:lnRef idx="3">
            <a:schemeClr val="dk1"/>
          </a:lnRef>
          <a:fillRef idx="0">
            <a:schemeClr val="dk1"/>
          </a:fillRef>
          <a:effectRef idx="2">
            <a:schemeClr val="dk1"/>
          </a:effectRef>
          <a:fontRef idx="minor">
            <a:schemeClr val="tx1"/>
          </a:fontRef>
        </p:style>
      </p:cxnSp>
      <p:pic>
        <p:nvPicPr>
          <p:cNvPr id="4" name="Imagem 3" descr="Uma imagem com texto, captura de ecrã, diagrama, design&#10;&#10;Descrição gerada automaticamente">
            <a:extLst>
              <a:ext uri="{FF2B5EF4-FFF2-40B4-BE49-F238E27FC236}">
                <a16:creationId xmlns:a16="http://schemas.microsoft.com/office/drawing/2014/main" id="{D22DF45D-65B7-AFAB-76A5-04503ABFB7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4934" y="1807846"/>
            <a:ext cx="3150346" cy="2232000"/>
          </a:xfrm>
          <a:prstGeom prst="rect">
            <a:avLst/>
          </a:prstGeom>
          <a:noFill/>
          <a:ln>
            <a:noFill/>
          </a:ln>
        </p:spPr>
      </p:pic>
      <p:pic>
        <p:nvPicPr>
          <p:cNvPr id="5" name="Imagem 4" descr="Uma imagem com texto, captura de ecrã, diagrama, Modelagem 3D&#10;&#10;Descrição gerada automaticamente">
            <a:extLst>
              <a:ext uri="{FF2B5EF4-FFF2-40B4-BE49-F238E27FC236}">
                <a16:creationId xmlns:a16="http://schemas.microsoft.com/office/drawing/2014/main" id="{845C3571-6357-E89B-B8FE-F38550A094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1128" y="1807846"/>
            <a:ext cx="3149634" cy="2232000"/>
          </a:xfrm>
          <a:prstGeom prst="rect">
            <a:avLst/>
          </a:prstGeom>
          <a:noFill/>
          <a:ln>
            <a:noFill/>
          </a:ln>
        </p:spPr>
      </p:pic>
      <p:sp>
        <p:nvSpPr>
          <p:cNvPr id="6" name="CaixaDeTexto 5">
            <a:extLst>
              <a:ext uri="{FF2B5EF4-FFF2-40B4-BE49-F238E27FC236}">
                <a16:creationId xmlns:a16="http://schemas.microsoft.com/office/drawing/2014/main" id="{5CB47F91-699D-981D-5B2B-357839D77A53}"/>
              </a:ext>
            </a:extLst>
          </p:cNvPr>
          <p:cNvSpPr txBox="1"/>
          <p:nvPr/>
        </p:nvSpPr>
        <p:spPr>
          <a:xfrm>
            <a:off x="5457039" y="1407736"/>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Standard Case</a:t>
            </a:r>
          </a:p>
        </p:txBody>
      </p:sp>
      <p:sp>
        <p:nvSpPr>
          <p:cNvPr id="8" name="CaixaDeTexto 7">
            <a:extLst>
              <a:ext uri="{FF2B5EF4-FFF2-40B4-BE49-F238E27FC236}">
                <a16:creationId xmlns:a16="http://schemas.microsoft.com/office/drawing/2014/main" id="{864E635F-ADDD-87B8-6C2F-679AA4678853}"/>
              </a:ext>
            </a:extLst>
          </p:cNvPr>
          <p:cNvSpPr txBox="1"/>
          <p:nvPr/>
        </p:nvSpPr>
        <p:spPr>
          <a:xfrm>
            <a:off x="8884022" y="1099960"/>
            <a:ext cx="3266210" cy="707886"/>
          </a:xfrm>
          <a:prstGeom prst="rect">
            <a:avLst/>
          </a:prstGeom>
          <a:noFill/>
        </p:spPr>
        <p:txBody>
          <a:bodyPr wrap="square" rtlCol="0">
            <a:spAutoFit/>
          </a:bodyPr>
          <a:lstStyle/>
          <a:p>
            <a:pPr algn="ctr"/>
            <a:r>
              <a:rPr lang="en-US" sz="2000" b="1" dirty="0">
                <a:solidFill>
                  <a:srgbClr val="00B050"/>
                </a:solidFill>
                <a:latin typeface="Segoe UI Light" panose="020B0502040204020203" pitchFamily="34" charset="0"/>
                <a:cs typeface="Segoe UI Light" panose="020B0502040204020203" pitchFamily="34" charset="0"/>
              </a:rPr>
              <a:t>Ventilation System in the Ceiling</a:t>
            </a:r>
          </a:p>
        </p:txBody>
      </p:sp>
      <p:pic>
        <p:nvPicPr>
          <p:cNvPr id="9" name="Imagem 8" descr="Uma imagem com texto, captura de ecrã, diagrama, Modelagem 3D&#10;&#10;Descrição gerada automaticamente">
            <a:extLst>
              <a:ext uri="{FF2B5EF4-FFF2-40B4-BE49-F238E27FC236}">
                <a16:creationId xmlns:a16="http://schemas.microsoft.com/office/drawing/2014/main" id="{B3B1795D-436D-57B5-4EB7-6D7E1F384E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0409" y="4518583"/>
            <a:ext cx="3148119" cy="2232000"/>
          </a:xfrm>
          <a:prstGeom prst="rect">
            <a:avLst/>
          </a:prstGeom>
          <a:noFill/>
          <a:ln>
            <a:noFill/>
          </a:ln>
        </p:spPr>
      </p:pic>
      <p:sp>
        <p:nvSpPr>
          <p:cNvPr id="10" name="CaixaDeTexto 9">
            <a:extLst>
              <a:ext uri="{FF2B5EF4-FFF2-40B4-BE49-F238E27FC236}">
                <a16:creationId xmlns:a16="http://schemas.microsoft.com/office/drawing/2014/main" id="{85989295-FFF0-7664-E328-DDA2E20D3C1B}"/>
              </a:ext>
            </a:extLst>
          </p:cNvPr>
          <p:cNvSpPr txBox="1"/>
          <p:nvPr/>
        </p:nvSpPr>
        <p:spPr>
          <a:xfrm>
            <a:off x="7265132" y="4123898"/>
            <a:ext cx="3266210" cy="400110"/>
          </a:xfrm>
          <a:prstGeom prst="rect">
            <a:avLst/>
          </a:prstGeom>
          <a:noFill/>
        </p:spPr>
        <p:txBody>
          <a:bodyPr wrap="square" rtlCol="0">
            <a:spAutoFit/>
          </a:bodyPr>
          <a:lstStyle/>
          <a:p>
            <a:pPr algn="ctr"/>
            <a:r>
              <a:rPr lang="en-US" sz="2000" b="1" dirty="0">
                <a:solidFill>
                  <a:srgbClr val="00B050"/>
                </a:solidFill>
                <a:latin typeface="Segoe UI Light" panose="020B0502040204020203" pitchFamily="34" charset="0"/>
                <a:cs typeface="Segoe UI Light" panose="020B0502040204020203" pitchFamily="34" charset="0"/>
              </a:rPr>
              <a:t>Natural Ventilation</a:t>
            </a:r>
          </a:p>
        </p:txBody>
      </p:sp>
    </p:spTree>
    <p:extLst>
      <p:ext uri="{BB962C8B-B14F-4D97-AF65-F5344CB8AC3E}">
        <p14:creationId xmlns:p14="http://schemas.microsoft.com/office/powerpoint/2010/main" val="2787714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0" y="725035"/>
            <a:ext cx="106892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Poppins" panose="00000500000000000000" pitchFamily="2" charset="0"/>
                <a:cs typeface="Poppins" panose="00000500000000000000" pitchFamily="2" charset="0"/>
              </a:rPr>
              <a:t>Explained Phenomenon Lesson 4 Video: Standard Case</a:t>
            </a:r>
            <a:r>
              <a:rPr lang="en-US" sz="2400" b="1" dirty="0">
                <a:solidFill>
                  <a:schemeClr val="tx1">
                    <a:lumMod val="65000"/>
                    <a:lumOff val="35000"/>
                  </a:schemeClr>
                </a:solidFill>
                <a:latin typeface="Poppins" panose="00000500000000000000" pitchFamily="2" charset="0"/>
                <a:cs typeface="Poppins" panose="00000500000000000000" pitchFamily="2" charset="0"/>
              </a:rPr>
              <a:t> </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596340"/>
            <a:ext cx="6543143" cy="4047262"/>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The main phenomenon observed in lesson 3 are very similar to the case standard:</a:t>
            </a:r>
          </a:p>
          <a:p>
            <a:pPr marL="342900" indent="-342900" algn="just">
              <a:buSzPts val="1440"/>
              <a:buFont typeface="Wingdings" panose="05000000000000000000" pitchFamily="2" charset="2"/>
              <a:buChar char="Ø"/>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mj-lt"/>
              <a:buAutoNum type="arabicPeriod"/>
            </a:pPr>
            <a:r>
              <a:rPr lang="en-US" sz="1700" b="1" dirty="0">
                <a:solidFill>
                  <a:srgbClr val="00B050"/>
                </a:solidFill>
                <a:latin typeface="Segoe UI Light" panose="020B0502040204020203" pitchFamily="34" charset="0"/>
                <a:cs typeface="Segoe UI Light" panose="020B0502040204020203" pitchFamily="34" charset="0"/>
              </a:rPr>
              <a:t>Particles follow the air flow direction, </a:t>
            </a:r>
            <a:r>
              <a:rPr lang="en-US" sz="1700" dirty="0">
                <a:solidFill>
                  <a:schemeClr val="tx1">
                    <a:lumMod val="50000"/>
                    <a:lumOff val="50000"/>
                  </a:schemeClr>
                </a:solidFill>
                <a:latin typeface="Segoe UI Light" panose="020B0502040204020203" pitchFamily="34" charset="0"/>
                <a:cs typeface="Segoe UI Light" panose="020B0502040204020203" pitchFamily="34" charset="0"/>
              </a:rPr>
              <a:t>initially following an “L” shape;</a:t>
            </a:r>
          </a:p>
          <a:p>
            <a:pPr marL="342900" indent="-342900" algn="just">
              <a:buSzPts val="1440"/>
              <a:buFont typeface="+mj-lt"/>
              <a:buAutoNum type="arabicPeriod"/>
            </a:pPr>
            <a:endParaRPr lang="en-US" sz="1700" dirty="0">
              <a:solidFill>
                <a:schemeClr val="tx1">
                  <a:lumMod val="50000"/>
                  <a:lumOff val="50000"/>
                </a:schemeClr>
              </a:solidFill>
              <a:latin typeface="Segoe UI Light" panose="020B0502040204020203" pitchFamily="34" charset="0"/>
              <a:cs typeface="Segoe UI Light" panose="020B0502040204020203" pitchFamily="34" charset="0"/>
            </a:endParaRPr>
          </a:p>
          <a:p>
            <a:pPr marL="342900" indent="-342900" algn="just">
              <a:buSzPts val="1440"/>
              <a:buFont typeface="+mj-lt"/>
              <a:buAutoNum type="arabicPeriod"/>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Particles are being successively dragged to the extractor and, consequently, removed from the room due to the upward air flow from the ventilation system.</a:t>
            </a:r>
          </a:p>
          <a:p>
            <a:pPr marL="342900" indent="-342900" algn="just">
              <a:buSzPts val="1440"/>
              <a:buFont typeface="+mj-lt"/>
              <a:buAutoNum type="arabicPeriod"/>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mj-lt"/>
              <a:buAutoNum type="arabicPeriod"/>
            </a:pPr>
            <a:r>
              <a:rPr lang="en-US" sz="1700" b="1" dirty="0">
                <a:solidFill>
                  <a:srgbClr val="00B050"/>
                </a:solidFill>
                <a:latin typeface="Segoe UI Light" panose="020B0502040204020203" pitchFamily="34" charset="0"/>
                <a:cs typeface="Segoe UI Light" panose="020B0502040204020203" pitchFamily="34" charset="0"/>
              </a:rPr>
              <a:t>The particles with a larger dimension </a:t>
            </a:r>
            <a:r>
              <a:rPr lang="en-US" sz="1700" dirty="0">
                <a:solidFill>
                  <a:schemeClr val="tx1">
                    <a:lumMod val="50000"/>
                    <a:lumOff val="50000"/>
                  </a:schemeClr>
                </a:solidFill>
                <a:latin typeface="Segoe UI Light" panose="020B0502040204020203" pitchFamily="34" charset="0"/>
                <a:cs typeface="Segoe UI Light" panose="020B0502040204020203" pitchFamily="34" charset="0"/>
              </a:rPr>
              <a:t>(orange/red)</a:t>
            </a:r>
            <a:r>
              <a:rPr lang="en-US" sz="1700" b="1" dirty="0">
                <a:solidFill>
                  <a:srgbClr val="00B050"/>
                </a:solidFill>
                <a:latin typeface="Segoe UI Light" panose="020B0502040204020203" pitchFamily="34" charset="0"/>
                <a:cs typeface="Segoe UI Light" panose="020B0502040204020203" pitchFamily="34" charset="0"/>
              </a:rPr>
              <a:t> drop on the floor in a bigger quantity than the smaller ones</a:t>
            </a:r>
            <a:r>
              <a:rPr lang="pt-PT" sz="1700" b="1" dirty="0">
                <a:solidFill>
                  <a:srgbClr val="00B050"/>
                </a:solidFill>
                <a:latin typeface="Segoe UI Light" panose="020B0502040204020203" pitchFamily="34" charset="0"/>
                <a:cs typeface="Segoe UI Light" panose="020B0502040204020203" pitchFamily="34" charset="0"/>
              </a:rPr>
              <a:t> </a:t>
            </a:r>
            <a:r>
              <a:rPr lang="pt-PT" sz="1700" dirty="0">
                <a:solidFill>
                  <a:schemeClr val="tx1">
                    <a:lumMod val="50000"/>
                    <a:lumOff val="50000"/>
                  </a:schemeClr>
                </a:solidFill>
                <a:latin typeface="Segoe UI Light" panose="020B0502040204020203" pitchFamily="34" charset="0"/>
                <a:cs typeface="Segoe UI Light" panose="020B0502040204020203" pitchFamily="34" charset="0"/>
              </a:rPr>
              <a:t>(blue).</a:t>
            </a:r>
          </a:p>
          <a:p>
            <a:pPr marL="342900" indent="-342900" algn="just">
              <a:buSzPts val="1440"/>
              <a:buFont typeface="+mj-lt"/>
              <a:buAutoNum type="arabicPeriod"/>
            </a:pPr>
            <a:endParaRPr lang="pt-PT" sz="1700" dirty="0">
              <a:solidFill>
                <a:schemeClr val="tx1">
                  <a:lumMod val="50000"/>
                  <a:lumOff val="50000"/>
                </a:schemeClr>
              </a:solidFill>
              <a:latin typeface="Segoe UI Light" panose="020B0502040204020203" pitchFamily="34" charset="0"/>
              <a:cs typeface="Segoe UI Light" panose="020B0502040204020203" pitchFamily="34" charset="0"/>
            </a:endParaRPr>
          </a:p>
          <a:p>
            <a:pPr marL="342900" indent="-342900" algn="just">
              <a:buSzPts val="1440"/>
              <a:buFont typeface="+mj-lt"/>
              <a:buAutoNum type="arabicPeriod"/>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a:t>
            </a:r>
            <a:r>
              <a:rPr lang="en-US" sz="1700" b="1" dirty="0">
                <a:solidFill>
                  <a:srgbClr val="00B050"/>
                </a:solidFill>
                <a:latin typeface="Segoe UI Light" panose="020B0502040204020203" pitchFamily="34" charset="0"/>
                <a:ea typeface="+mj-ea"/>
                <a:cs typeface="Segoe UI Light" panose="020B0502040204020203" pitchFamily="34" charset="0"/>
              </a:rPr>
              <a:t>smaller the number of emitted particles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in each breathing regime, </a:t>
            </a:r>
            <a:r>
              <a:rPr lang="en-US" sz="1700" b="1" dirty="0">
                <a:solidFill>
                  <a:srgbClr val="00B050"/>
                </a:solidFill>
                <a:latin typeface="Segoe UI Light" panose="020B0502040204020203" pitchFamily="34" charset="0"/>
                <a:ea typeface="+mj-ea"/>
                <a:cs typeface="Segoe UI Light" panose="020B0502040204020203" pitchFamily="34" charset="0"/>
              </a:rPr>
              <a:t>the lower is the infection risk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to the room occupants.</a:t>
            </a:r>
          </a:p>
        </p:txBody>
      </p:sp>
      <p:sp>
        <p:nvSpPr>
          <p:cNvPr id="6" name="CaixaDeTexto 5">
            <a:extLst>
              <a:ext uri="{FF2B5EF4-FFF2-40B4-BE49-F238E27FC236}">
                <a16:creationId xmlns:a16="http://schemas.microsoft.com/office/drawing/2014/main" id="{CB0AC2CE-F32A-E5BA-20C0-15A4E9540B2F}"/>
              </a:ext>
            </a:extLst>
          </p:cNvPr>
          <p:cNvSpPr txBox="1"/>
          <p:nvPr/>
        </p:nvSpPr>
        <p:spPr>
          <a:xfrm>
            <a:off x="7129721" y="1877444"/>
            <a:ext cx="4792634" cy="4016484"/>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main differences observed between the standard case when relating it to the lesson 3 case, is that there is a bigger number of geometries in the room (tables, chairs, towers, among others), and the fact that humans are more geometrically complex (closer to reality) and, as such, </a:t>
            </a:r>
            <a:r>
              <a:rPr lang="en-US" sz="1700" b="1" dirty="0">
                <a:solidFill>
                  <a:srgbClr val="00B050"/>
                </a:solidFill>
                <a:latin typeface="Segoe UI Light" panose="020B0502040204020203" pitchFamily="34" charset="0"/>
                <a:ea typeface="+mj-ea"/>
                <a:cs typeface="Segoe UI Light" panose="020B0502040204020203" pitchFamily="34" charset="0"/>
              </a:rPr>
              <a:t>all these elements pose as barriers to the “normal” flow o the particles, interfering their trajectory.</a:t>
            </a:r>
            <a:endParaRPr lang="pt-PT" sz="1700" dirty="0">
              <a:solidFill>
                <a:schemeClr val="tx1">
                  <a:lumMod val="50000"/>
                  <a:lumOff val="50000"/>
                </a:schemeClr>
              </a:solidFill>
              <a:latin typeface="Segoe UI Light" panose="020B0502040204020203" pitchFamily="34" charset="0"/>
              <a:cs typeface="Segoe UI Light" panose="020B0502040204020203" pitchFamily="34" charset="0"/>
            </a:endParaRPr>
          </a:p>
          <a:p>
            <a:pPr algn="just">
              <a:buSzPts val="1440"/>
            </a:pPr>
            <a:endParaRPr lang="pt-PT" sz="1700" dirty="0">
              <a:solidFill>
                <a:schemeClr val="tx1">
                  <a:lumMod val="50000"/>
                  <a:lumOff val="50000"/>
                </a:schemeClr>
              </a:solidFill>
              <a:latin typeface="Segoe UI Light" panose="020B0502040204020203" pitchFamily="34" charset="0"/>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As a consequence, a bigger number of particles is in the room at the end of the simulation, which poses </a:t>
            </a:r>
            <a:r>
              <a:rPr lang="en-US" sz="1700" b="1" dirty="0">
                <a:solidFill>
                  <a:srgbClr val="00B050"/>
                </a:solidFill>
                <a:latin typeface="Segoe UI Light" panose="020B0502040204020203" pitchFamily="34" charset="0"/>
                <a:ea typeface="+mj-ea"/>
                <a:cs typeface="Segoe UI Light" panose="020B0502040204020203" pitchFamily="34" charset="0"/>
              </a:rPr>
              <a:t>a bigger infection risk to the occupants,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as it can be seen in the next slide videos.</a:t>
            </a:r>
          </a:p>
        </p:txBody>
      </p:sp>
      <p:cxnSp>
        <p:nvCxnSpPr>
          <p:cNvPr id="7" name="Conexão reta 6">
            <a:extLst>
              <a:ext uri="{FF2B5EF4-FFF2-40B4-BE49-F238E27FC236}">
                <a16:creationId xmlns:a16="http://schemas.microsoft.com/office/drawing/2014/main" id="{7C6488EE-F4B9-A7CC-3ADE-3A62A36CC11B}"/>
              </a:ext>
            </a:extLst>
          </p:cNvPr>
          <p:cNvCxnSpPr>
            <a:cxnSpLocks/>
          </p:cNvCxnSpPr>
          <p:nvPr/>
        </p:nvCxnSpPr>
        <p:spPr>
          <a:xfrm>
            <a:off x="7030870" y="1675693"/>
            <a:ext cx="0" cy="497840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15775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8">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10"/>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0" y="878230"/>
            <a:ext cx="106892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Poppins" panose="00000500000000000000" pitchFamily="2" charset="0"/>
                <a:cs typeface="Poppins" panose="00000500000000000000" pitchFamily="2" charset="0"/>
              </a:rPr>
              <a:t>Explained Phenomenon Lesson 4 Video: Standard Case</a:t>
            </a:r>
            <a:r>
              <a:rPr lang="en-US" sz="2400" b="1" dirty="0">
                <a:solidFill>
                  <a:schemeClr val="tx1">
                    <a:lumMod val="65000"/>
                    <a:lumOff val="35000"/>
                  </a:schemeClr>
                </a:solidFill>
                <a:latin typeface="Poppins" panose="00000500000000000000" pitchFamily="2" charset="0"/>
                <a:cs typeface="Poppins" panose="00000500000000000000" pitchFamily="2" charset="0"/>
              </a:rPr>
              <a:t> </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596340"/>
            <a:ext cx="11697953" cy="1754326"/>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As it can be seen in the videos below, representing each one of the three breathing regimes with the standard room, the observed phenomenon are identical to the lesson 3. The one difference is the bigger number of geometries in the room and, as such, more obstacles to the trajectory of the particles.</a:t>
            </a:r>
          </a:p>
          <a:p>
            <a:pPr algn="just">
              <a:buSzPts val="1440"/>
            </a:pPr>
            <a:endParaRPr lang="pt-PT"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The consequence is an increase of particles inside the room, at the end of the simulation, which means a bigger infection risk for the occupants.</a:t>
            </a:r>
          </a:p>
        </p:txBody>
      </p:sp>
      <p:pic>
        <p:nvPicPr>
          <p:cNvPr id="5" name="Falar_AllSim">
            <a:hlinkClick r:id="" action="ppaction://media"/>
            <a:extLst>
              <a:ext uri="{FF2B5EF4-FFF2-40B4-BE49-F238E27FC236}">
                <a16:creationId xmlns:a16="http://schemas.microsoft.com/office/drawing/2014/main" id="{863AF6A7-3540-0CA2-D22D-CE77D2DF728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4695" y="3949880"/>
            <a:ext cx="3840000" cy="2160000"/>
          </a:xfrm>
          <a:prstGeom prst="rect">
            <a:avLst/>
          </a:prstGeom>
        </p:spPr>
      </p:pic>
      <p:pic>
        <p:nvPicPr>
          <p:cNvPr id="8" name="Espirrar_AllSim">
            <a:hlinkClick r:id="" action="ppaction://media"/>
            <a:extLst>
              <a:ext uri="{FF2B5EF4-FFF2-40B4-BE49-F238E27FC236}">
                <a16:creationId xmlns:a16="http://schemas.microsoft.com/office/drawing/2014/main" id="{4B11E13D-D2F4-93D9-8FF0-A2890F565AEA}"/>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290497" y="3949880"/>
            <a:ext cx="3840000" cy="2160000"/>
          </a:xfrm>
          <a:prstGeom prst="rect">
            <a:avLst/>
          </a:prstGeom>
        </p:spPr>
      </p:pic>
      <p:pic>
        <p:nvPicPr>
          <p:cNvPr id="9" name="TossirAllSim">
            <a:hlinkClick r:id="" action="ppaction://media"/>
            <a:extLst>
              <a:ext uri="{FF2B5EF4-FFF2-40B4-BE49-F238E27FC236}">
                <a16:creationId xmlns:a16="http://schemas.microsoft.com/office/drawing/2014/main" id="{44CFD21E-AC75-E470-1AA8-C85B46AE7094}"/>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275961" y="3949880"/>
            <a:ext cx="3840000" cy="2160000"/>
          </a:xfrm>
          <a:prstGeom prst="rect">
            <a:avLst/>
          </a:prstGeom>
        </p:spPr>
      </p:pic>
      <p:sp>
        <p:nvSpPr>
          <p:cNvPr id="10" name="CaixaDeTexto 9">
            <a:extLst>
              <a:ext uri="{FF2B5EF4-FFF2-40B4-BE49-F238E27FC236}">
                <a16:creationId xmlns:a16="http://schemas.microsoft.com/office/drawing/2014/main" id="{F33C3AED-FCBA-35FE-609E-5E163ED682EF}"/>
              </a:ext>
            </a:extLst>
          </p:cNvPr>
          <p:cNvSpPr txBox="1"/>
          <p:nvPr/>
        </p:nvSpPr>
        <p:spPr>
          <a:xfrm>
            <a:off x="521590" y="3549770"/>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Speaking</a:t>
            </a:r>
          </a:p>
        </p:txBody>
      </p:sp>
      <p:sp>
        <p:nvSpPr>
          <p:cNvPr id="11" name="CaixaDeTexto 10">
            <a:extLst>
              <a:ext uri="{FF2B5EF4-FFF2-40B4-BE49-F238E27FC236}">
                <a16:creationId xmlns:a16="http://schemas.microsoft.com/office/drawing/2014/main" id="{81480ABC-9CDC-E961-B93F-DFE716BF1145}"/>
              </a:ext>
            </a:extLst>
          </p:cNvPr>
          <p:cNvSpPr txBox="1"/>
          <p:nvPr/>
        </p:nvSpPr>
        <p:spPr>
          <a:xfrm>
            <a:off x="4462895" y="3539270"/>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Sneezing</a:t>
            </a:r>
          </a:p>
        </p:txBody>
      </p:sp>
      <p:sp>
        <p:nvSpPr>
          <p:cNvPr id="12" name="CaixaDeTexto 11">
            <a:extLst>
              <a:ext uri="{FF2B5EF4-FFF2-40B4-BE49-F238E27FC236}">
                <a16:creationId xmlns:a16="http://schemas.microsoft.com/office/drawing/2014/main" id="{86D65E19-3FC8-9C6D-0EA3-44914791393A}"/>
              </a:ext>
            </a:extLst>
          </p:cNvPr>
          <p:cNvSpPr txBox="1"/>
          <p:nvPr/>
        </p:nvSpPr>
        <p:spPr>
          <a:xfrm>
            <a:off x="8631019" y="3539270"/>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Coughing</a:t>
            </a:r>
          </a:p>
        </p:txBody>
      </p:sp>
    </p:spTree>
    <p:extLst>
      <p:ext uri="{BB962C8B-B14F-4D97-AF65-F5344CB8AC3E}">
        <p14:creationId xmlns:p14="http://schemas.microsoft.com/office/powerpoint/2010/main" val="677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042"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112812" y="851128"/>
            <a:ext cx="12191999" cy="553998"/>
          </a:xfrm>
          <a:prstGeom prst="rect">
            <a:avLst/>
          </a:prstGeom>
          <a:noFill/>
        </p:spPr>
        <p:txBody>
          <a:bodyPr wrap="square" rtlCol="0">
            <a:spAutoFit/>
          </a:bodyPr>
          <a:lstStyle/>
          <a:p>
            <a:pPr algn="ctr"/>
            <a:r>
              <a:rPr lang="en-US" sz="2400" b="1" dirty="0">
                <a:solidFill>
                  <a:schemeClr val="tx1">
                    <a:lumMod val="65000"/>
                    <a:lumOff val="35000"/>
                  </a:schemeClr>
                </a:solidFill>
                <a:latin typeface="Poppins" panose="00000500000000000000" pitchFamily="2" charset="0"/>
                <a:cs typeface="Poppins" panose="00000500000000000000" pitchFamily="2" charset="0"/>
              </a:rPr>
              <a:t>Explained Phenomenon Lesson 4 Video </a:t>
            </a:r>
            <a:r>
              <a:rPr lang="en-US" sz="2800" b="1" dirty="0">
                <a:solidFill>
                  <a:schemeClr val="tx1">
                    <a:lumMod val="65000"/>
                    <a:lumOff val="35000"/>
                  </a:schemeClr>
                </a:solidFill>
                <a:latin typeface="Poppins" panose="00000500000000000000" pitchFamily="2" charset="0"/>
                <a:cs typeface="Poppins" panose="00000500000000000000" pitchFamily="2" charset="0"/>
              </a:rPr>
              <a:t>:</a:t>
            </a:r>
            <a:r>
              <a:rPr lang="en-US" sz="3000" b="1" dirty="0">
                <a:solidFill>
                  <a:schemeClr val="tx1">
                    <a:lumMod val="65000"/>
                    <a:lumOff val="35000"/>
                  </a:schemeClr>
                </a:solidFill>
                <a:latin typeface="Poppins" panose="00000500000000000000" pitchFamily="2" charset="0"/>
                <a:cs typeface="Poppins" panose="00000500000000000000" pitchFamily="2" charset="0"/>
              </a:rPr>
              <a:t> </a:t>
            </a:r>
            <a:r>
              <a:rPr lang="en-US" sz="2000" b="1" dirty="0">
                <a:solidFill>
                  <a:schemeClr val="tx1">
                    <a:lumMod val="65000"/>
                    <a:lumOff val="35000"/>
                  </a:schemeClr>
                </a:solidFill>
                <a:latin typeface="Poppins" panose="00000500000000000000" pitchFamily="2" charset="0"/>
                <a:cs typeface="Poppins" panose="00000500000000000000" pitchFamily="2" charset="0"/>
              </a:rPr>
              <a:t>Ventilation System in the ceiling case</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234695" y="1623593"/>
            <a:ext cx="11496986" cy="3785652"/>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In this case, with the ventilation system on the ceiling, the observed phenomenon are very similar to the standard case, as the ventilation system is installed in the same place, and the particles are “forced” to go in the same direction (up), being then removed from the room.</a:t>
            </a:r>
          </a:p>
          <a:p>
            <a:pPr marL="342900" indent="-342900" algn="just">
              <a:buSzPts val="1440"/>
              <a:buFont typeface="Wingdings" panose="05000000000000000000" pitchFamily="2" charset="2"/>
              <a:buChar char="Ø"/>
            </a:pP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major difference when comparing this case to the standard one is the fact that the whole ventilation system (diffusers and extractor) are installed in the ceiling and, as such, the air flow, which is upward, is not as pronounced as the standard case, which had diffusers in the floor and an extractor in the ceiling. </a:t>
            </a:r>
          </a:p>
          <a:p>
            <a:pPr algn="just">
              <a:buSzPts val="1440"/>
            </a:pP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major consequence is the bigger dispersion of the particles throughout the room and, as such, a bigger risk of infection to the occupants of the room, as can be seen the videos from this situation in the next slide</a:t>
            </a:r>
            <a:r>
              <a:rPr lang="pt-PT"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a:t>
            </a:r>
          </a:p>
        </p:txBody>
      </p:sp>
    </p:spTree>
    <p:extLst>
      <p:ext uri="{BB962C8B-B14F-4D97-AF65-F5344CB8AC3E}">
        <p14:creationId xmlns:p14="http://schemas.microsoft.com/office/powerpoint/2010/main" val="385709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8">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10"/>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596340"/>
            <a:ext cx="11697953" cy="1420004"/>
          </a:xfrm>
          <a:prstGeom prst="rect">
            <a:avLst/>
          </a:prstGeom>
          <a:noFill/>
        </p:spPr>
        <p:txBody>
          <a:bodyPr wrap="square">
            <a:spAutoFit/>
          </a:bodyPr>
          <a:lstStyle/>
          <a:p>
            <a:pPr marL="342900" indent="-342900" algn="just">
              <a:lnSpc>
                <a:spcPct val="150000"/>
              </a:lnSpc>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As it can be seen in the videos below, and mainly in the speaking simulation, when compared to the standard case, the particles are more dispersed at the end of the simulation and, as such, the infection risk of the occupants of the room is bigger.</a:t>
            </a:r>
            <a:endParaRPr lang="pt-PT"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p:txBody>
      </p:sp>
      <p:sp>
        <p:nvSpPr>
          <p:cNvPr id="10" name="CaixaDeTexto 9">
            <a:extLst>
              <a:ext uri="{FF2B5EF4-FFF2-40B4-BE49-F238E27FC236}">
                <a16:creationId xmlns:a16="http://schemas.microsoft.com/office/drawing/2014/main" id="{F33C3AED-FCBA-35FE-609E-5E163ED682EF}"/>
              </a:ext>
            </a:extLst>
          </p:cNvPr>
          <p:cNvSpPr txBox="1"/>
          <p:nvPr/>
        </p:nvSpPr>
        <p:spPr>
          <a:xfrm>
            <a:off x="521590" y="3549770"/>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Speaking</a:t>
            </a:r>
          </a:p>
        </p:txBody>
      </p:sp>
      <p:sp>
        <p:nvSpPr>
          <p:cNvPr id="11" name="CaixaDeTexto 10">
            <a:extLst>
              <a:ext uri="{FF2B5EF4-FFF2-40B4-BE49-F238E27FC236}">
                <a16:creationId xmlns:a16="http://schemas.microsoft.com/office/drawing/2014/main" id="{81480ABC-9CDC-E961-B93F-DFE716BF1145}"/>
              </a:ext>
            </a:extLst>
          </p:cNvPr>
          <p:cNvSpPr txBox="1"/>
          <p:nvPr/>
        </p:nvSpPr>
        <p:spPr>
          <a:xfrm>
            <a:off x="4462895" y="3539270"/>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Sneezing</a:t>
            </a:r>
          </a:p>
        </p:txBody>
      </p:sp>
      <p:sp>
        <p:nvSpPr>
          <p:cNvPr id="12" name="CaixaDeTexto 11">
            <a:extLst>
              <a:ext uri="{FF2B5EF4-FFF2-40B4-BE49-F238E27FC236}">
                <a16:creationId xmlns:a16="http://schemas.microsoft.com/office/drawing/2014/main" id="{86D65E19-3FC8-9C6D-0EA3-44914791393A}"/>
              </a:ext>
            </a:extLst>
          </p:cNvPr>
          <p:cNvSpPr txBox="1"/>
          <p:nvPr/>
        </p:nvSpPr>
        <p:spPr>
          <a:xfrm>
            <a:off x="8631019" y="3539270"/>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Coughing</a:t>
            </a:r>
          </a:p>
        </p:txBody>
      </p:sp>
      <p:sp>
        <p:nvSpPr>
          <p:cNvPr id="4" name="TextBox 9">
            <a:extLst>
              <a:ext uri="{FF2B5EF4-FFF2-40B4-BE49-F238E27FC236}">
                <a16:creationId xmlns:a16="http://schemas.microsoft.com/office/drawing/2014/main" id="{D6233FD8-CC01-1B4A-2EE2-6DA516F961A4}"/>
              </a:ext>
            </a:extLst>
          </p:cNvPr>
          <p:cNvSpPr txBox="1"/>
          <p:nvPr/>
        </p:nvSpPr>
        <p:spPr>
          <a:xfrm>
            <a:off x="-112812" y="851128"/>
            <a:ext cx="12191999" cy="461665"/>
          </a:xfrm>
          <a:prstGeom prst="rect">
            <a:avLst/>
          </a:prstGeom>
          <a:noFill/>
        </p:spPr>
        <p:txBody>
          <a:bodyPr wrap="square" rtlCol="0">
            <a:spAutoFit/>
          </a:bodyPr>
          <a:lstStyle/>
          <a:p>
            <a:pPr algn="ctr"/>
            <a:r>
              <a:rPr lang="en-US" sz="2400" b="1" dirty="0">
                <a:solidFill>
                  <a:schemeClr val="tx1">
                    <a:lumMod val="65000"/>
                    <a:lumOff val="35000"/>
                  </a:schemeClr>
                </a:solidFill>
                <a:latin typeface="Poppins" panose="00000500000000000000" pitchFamily="2" charset="0"/>
                <a:cs typeface="Poppins" panose="00000500000000000000" pitchFamily="2" charset="0"/>
              </a:rPr>
              <a:t>Explained Phenomenon Lesson 4 Video: </a:t>
            </a:r>
            <a:r>
              <a:rPr lang="en-US" sz="2000" b="1" dirty="0">
                <a:solidFill>
                  <a:schemeClr val="tx1">
                    <a:lumMod val="65000"/>
                    <a:lumOff val="35000"/>
                  </a:schemeClr>
                </a:solidFill>
                <a:latin typeface="Poppins" panose="00000500000000000000" pitchFamily="2" charset="0"/>
                <a:cs typeface="Poppins" panose="00000500000000000000" pitchFamily="2" charset="0"/>
              </a:rPr>
              <a:t>Ventilation System in the ceiling case</a:t>
            </a:r>
          </a:p>
        </p:txBody>
      </p:sp>
      <p:pic>
        <p:nvPicPr>
          <p:cNvPr id="6" name="Falar_AllSim">
            <a:hlinkClick r:id="" action="ppaction://media"/>
            <a:extLst>
              <a:ext uri="{FF2B5EF4-FFF2-40B4-BE49-F238E27FC236}">
                <a16:creationId xmlns:a16="http://schemas.microsoft.com/office/drawing/2014/main" id="{EBD8921D-10D2-1DD3-74AD-864F5CF1EDC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4000" y="3949200"/>
            <a:ext cx="3840000" cy="2160000"/>
          </a:xfrm>
          <a:prstGeom prst="rect">
            <a:avLst/>
          </a:prstGeom>
        </p:spPr>
      </p:pic>
      <p:pic>
        <p:nvPicPr>
          <p:cNvPr id="7" name="Espirrar_AllSim">
            <a:hlinkClick r:id="" action="ppaction://media"/>
            <a:extLst>
              <a:ext uri="{FF2B5EF4-FFF2-40B4-BE49-F238E27FC236}">
                <a16:creationId xmlns:a16="http://schemas.microsoft.com/office/drawing/2014/main" id="{57FD57E0-FDD2-F0D4-31EB-0D606C250CD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291200" y="3949200"/>
            <a:ext cx="3840000" cy="2160000"/>
          </a:xfrm>
          <a:prstGeom prst="rect">
            <a:avLst/>
          </a:prstGeom>
        </p:spPr>
      </p:pic>
      <p:pic>
        <p:nvPicPr>
          <p:cNvPr id="13" name="Tossir_AllSim">
            <a:hlinkClick r:id="" action="ppaction://media"/>
            <a:extLst>
              <a:ext uri="{FF2B5EF4-FFF2-40B4-BE49-F238E27FC236}">
                <a16:creationId xmlns:a16="http://schemas.microsoft.com/office/drawing/2014/main" id="{1C980959-93B5-3C36-22E3-F14E75B25B8A}"/>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8276400" y="3949200"/>
            <a:ext cx="3840000" cy="2160000"/>
          </a:xfrm>
          <a:prstGeom prst="rect">
            <a:avLst/>
          </a:prstGeom>
        </p:spPr>
      </p:pic>
    </p:spTree>
    <p:extLst>
      <p:ext uri="{BB962C8B-B14F-4D97-AF65-F5344CB8AC3E}">
        <p14:creationId xmlns:p14="http://schemas.microsoft.com/office/powerpoint/2010/main" val="13544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042"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4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fill="hold" display="0">
                  <p:stCondLst>
                    <p:cond delay="indefinite"/>
                  </p:stCondLst>
                </p:cTn>
                <p:tgtEl>
                  <p:spTgt spid="13"/>
                </p:tgtEl>
              </p:cMediaNode>
            </p:vide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3" name="TextBox 9">
            <a:extLst>
              <a:ext uri="{FF2B5EF4-FFF2-40B4-BE49-F238E27FC236}">
                <a16:creationId xmlns:a16="http://schemas.microsoft.com/office/drawing/2014/main" id="{93F3644F-9DFC-BDA7-E96C-99F02A3D39D4}"/>
              </a:ext>
            </a:extLst>
          </p:cNvPr>
          <p:cNvSpPr txBox="1"/>
          <p:nvPr/>
        </p:nvSpPr>
        <p:spPr>
          <a:xfrm>
            <a:off x="0" y="971592"/>
            <a:ext cx="5168219"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Guide Objectives</a:t>
            </a:r>
          </a:p>
        </p:txBody>
      </p:sp>
      <p:sp>
        <p:nvSpPr>
          <p:cNvPr id="4" name="CaixaDeTexto 3">
            <a:extLst>
              <a:ext uri="{FF2B5EF4-FFF2-40B4-BE49-F238E27FC236}">
                <a16:creationId xmlns:a16="http://schemas.microsoft.com/office/drawing/2014/main" id="{FE69547B-66E5-BB93-E61E-41325E4EAE03}"/>
              </a:ext>
            </a:extLst>
          </p:cNvPr>
          <p:cNvSpPr txBox="1"/>
          <p:nvPr/>
        </p:nvSpPr>
        <p:spPr>
          <a:xfrm>
            <a:off x="234694" y="1823879"/>
            <a:ext cx="11391145" cy="2554545"/>
          </a:xfrm>
          <a:prstGeom prst="rect">
            <a:avLst/>
          </a:prstGeom>
          <a:noFill/>
        </p:spPr>
        <p:txBody>
          <a:bodyPr wrap="square">
            <a:spAutoFit/>
          </a:bodyPr>
          <a:lstStyle/>
          <a:p>
            <a:pPr marL="342900" lvl="0" indent="-342900" algn="just" rtl="0">
              <a:spcBef>
                <a:spcPts val="0"/>
              </a:spcBef>
              <a:spcAft>
                <a:spcPts val="0"/>
              </a:spcAft>
              <a:buSzPts val="1440"/>
              <a:buFont typeface="Century Gothic"/>
              <a:buAutoNum type="arabicPeriod"/>
            </a:pP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Train the teachers to lecture lessons 3 and 4 from scenario 1, which are based on the video implementation.</a:t>
            </a:r>
          </a:p>
          <a:p>
            <a:pPr marL="342900" lvl="0" indent="-342900" algn="just" rtl="0">
              <a:spcBef>
                <a:spcPts val="0"/>
              </a:spcBef>
              <a:spcAft>
                <a:spcPts val="0"/>
              </a:spcAft>
              <a:buSzPts val="1440"/>
              <a:buFont typeface="Century Gothic"/>
              <a:buAutoNum type="arabicPeriod"/>
            </a:pPr>
            <a:endParaRPr lang="en-US" sz="2000" dirty="0">
              <a:solidFill>
                <a:schemeClr val="tx1">
                  <a:lumMod val="50000"/>
                  <a:lumOff val="50000"/>
                </a:schemeClr>
              </a:solidFill>
              <a:latin typeface="Segoe UI Light" panose="020B0502040204020203" pitchFamily="34" charset="0"/>
              <a:cs typeface="Segoe UI Light" panose="020B0502040204020203" pitchFamily="34" charset="0"/>
            </a:endParaRPr>
          </a:p>
          <a:p>
            <a:pPr marL="342900" lvl="0" indent="-342900" algn="just" rtl="0">
              <a:spcBef>
                <a:spcPts val="0"/>
              </a:spcBef>
              <a:spcAft>
                <a:spcPts val="0"/>
              </a:spcAft>
              <a:buSzPts val="1440"/>
              <a:buFont typeface="Century Gothic"/>
              <a:buAutoNum type="arabicPeriod"/>
            </a:pP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This document contains the step-by-step explanation of what can be observed in each video from lessons 3 and 4.</a:t>
            </a:r>
          </a:p>
          <a:p>
            <a:pPr marL="342900" lvl="0" indent="-342900" algn="just" rtl="0">
              <a:spcBef>
                <a:spcPts val="0"/>
              </a:spcBef>
              <a:spcAft>
                <a:spcPts val="0"/>
              </a:spcAft>
              <a:buSzPts val="1440"/>
              <a:buFont typeface="Century Gothic"/>
              <a:buAutoNum type="arabicPeriod"/>
            </a:pPr>
            <a:endParaRPr lang="en-US" sz="2000" dirty="0">
              <a:solidFill>
                <a:schemeClr val="tx1">
                  <a:lumMod val="50000"/>
                  <a:lumOff val="50000"/>
                </a:schemeClr>
              </a:solidFill>
              <a:latin typeface="Segoe UI Light" panose="020B0502040204020203" pitchFamily="34" charset="0"/>
              <a:cs typeface="Segoe UI Light" panose="020B0502040204020203" pitchFamily="34" charset="0"/>
            </a:endParaRPr>
          </a:p>
          <a:p>
            <a:pPr marL="342900" lvl="0" indent="-342900" algn="just" rtl="0">
              <a:spcBef>
                <a:spcPts val="0"/>
              </a:spcBef>
              <a:spcAft>
                <a:spcPts val="0"/>
              </a:spcAft>
              <a:buSzPts val="1440"/>
              <a:buFont typeface="Century Gothic"/>
              <a:buAutoNum type="arabicPeriod"/>
            </a:pP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This document should be analyzed </a:t>
            </a:r>
            <a:r>
              <a:rPr lang="en-US" sz="2000" b="1" dirty="0">
                <a:solidFill>
                  <a:srgbClr val="00B050"/>
                </a:solidFill>
                <a:latin typeface="Segoe UI Light" panose="020B0502040204020203" pitchFamily="34" charset="0"/>
                <a:cs typeface="Segoe UI Light" panose="020B0502040204020203" pitchFamily="34" charset="0"/>
              </a:rPr>
              <a:t>after reading the learning guide from lesson 3 and 4, respectively called</a:t>
            </a: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 “Guiao_Aula3_Professor”, and “Guiao_Aula4_Professor”.</a:t>
            </a:r>
          </a:p>
        </p:txBody>
      </p:sp>
    </p:spTree>
    <p:extLst>
      <p:ext uri="{BB962C8B-B14F-4D97-AF65-F5344CB8AC3E}">
        <p14:creationId xmlns:p14="http://schemas.microsoft.com/office/powerpoint/2010/main" val="1732320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8">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10"/>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112812" y="851128"/>
            <a:ext cx="12191999" cy="584775"/>
          </a:xfrm>
          <a:prstGeom prst="rect">
            <a:avLst/>
          </a:prstGeom>
          <a:noFill/>
        </p:spPr>
        <p:txBody>
          <a:bodyPr wrap="square" rtlCol="0">
            <a:spAutoFit/>
          </a:bodyPr>
          <a:lstStyle/>
          <a:p>
            <a:pPr algn="ctr"/>
            <a:r>
              <a:rPr lang="en-US" sz="2800" b="1" dirty="0">
                <a:solidFill>
                  <a:schemeClr val="tx1">
                    <a:lumMod val="65000"/>
                    <a:lumOff val="35000"/>
                  </a:schemeClr>
                </a:solidFill>
                <a:latin typeface="Poppins" panose="00000500000000000000" pitchFamily="2" charset="0"/>
                <a:cs typeface="Poppins" panose="00000500000000000000" pitchFamily="2" charset="0"/>
              </a:rPr>
              <a:t>Explained Phenomenon Lesson 4 Video </a:t>
            </a:r>
            <a:r>
              <a:rPr lang="en-US" sz="3200" b="1" dirty="0">
                <a:solidFill>
                  <a:schemeClr val="tx1">
                    <a:lumMod val="65000"/>
                    <a:lumOff val="35000"/>
                  </a:schemeClr>
                </a:solidFill>
                <a:latin typeface="Poppins" panose="00000500000000000000" pitchFamily="2" charset="0"/>
                <a:cs typeface="Poppins" panose="00000500000000000000" pitchFamily="2" charset="0"/>
              </a:rPr>
              <a:t>: </a:t>
            </a:r>
            <a:r>
              <a:rPr lang="en-US" sz="2200" b="1" dirty="0">
                <a:solidFill>
                  <a:schemeClr val="tx1">
                    <a:lumMod val="65000"/>
                    <a:lumOff val="35000"/>
                  </a:schemeClr>
                </a:solidFill>
                <a:latin typeface="Poppins" panose="00000500000000000000" pitchFamily="2" charset="0"/>
                <a:cs typeface="Poppins" panose="00000500000000000000" pitchFamily="2" charset="0"/>
              </a:rPr>
              <a:t>Natural Ventilation System</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445144"/>
            <a:ext cx="11542434" cy="2723823"/>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In this case, the windows are open at 10% of their capacity, as is the door. The air flow is coming from the windows to the opening of the door.</a:t>
            </a:r>
          </a:p>
          <a:p>
            <a:pPr marL="342900" indent="-342900" algn="just">
              <a:buSzPts val="1440"/>
              <a:buFont typeface="Wingdings" panose="05000000000000000000" pitchFamily="2" charset="2"/>
              <a:buChar char="Ø"/>
            </a:pPr>
            <a:endPar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Such as the ventilation system in the ceiling, in this situation it is also verified a greater dispersion of the particles within the room, meaning that the occupants risk infection is also bigger when compared to the standard case, as it can be seen in the videos below.</a:t>
            </a:r>
          </a:p>
          <a:p>
            <a:pPr algn="just">
              <a:buSzPts val="1440"/>
            </a:pPr>
            <a:endPar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This happens because the opening of the door is small, and the speed of the air entering the windows is also minor.  </a:t>
            </a:r>
          </a:p>
        </p:txBody>
      </p:sp>
      <p:sp>
        <p:nvSpPr>
          <p:cNvPr id="11" name="CaixaDeTexto 10">
            <a:extLst>
              <a:ext uri="{FF2B5EF4-FFF2-40B4-BE49-F238E27FC236}">
                <a16:creationId xmlns:a16="http://schemas.microsoft.com/office/drawing/2014/main" id="{46C31DE0-7F52-01CA-1DB7-8348A534A785}"/>
              </a:ext>
            </a:extLst>
          </p:cNvPr>
          <p:cNvSpPr txBox="1"/>
          <p:nvPr/>
        </p:nvSpPr>
        <p:spPr>
          <a:xfrm>
            <a:off x="522285" y="4089296"/>
            <a:ext cx="2902893"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Speaking</a:t>
            </a:r>
          </a:p>
        </p:txBody>
      </p:sp>
      <p:sp>
        <p:nvSpPr>
          <p:cNvPr id="12" name="CaixaDeTexto 11">
            <a:extLst>
              <a:ext uri="{FF2B5EF4-FFF2-40B4-BE49-F238E27FC236}">
                <a16:creationId xmlns:a16="http://schemas.microsoft.com/office/drawing/2014/main" id="{4FA9EF97-CED1-8853-5ECF-72727D78E3CB}"/>
              </a:ext>
            </a:extLst>
          </p:cNvPr>
          <p:cNvSpPr txBox="1"/>
          <p:nvPr/>
        </p:nvSpPr>
        <p:spPr>
          <a:xfrm>
            <a:off x="4455363" y="4078796"/>
            <a:ext cx="3083054"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Sneezing</a:t>
            </a:r>
          </a:p>
        </p:txBody>
      </p:sp>
      <p:sp>
        <p:nvSpPr>
          <p:cNvPr id="13" name="CaixaDeTexto 12">
            <a:extLst>
              <a:ext uri="{FF2B5EF4-FFF2-40B4-BE49-F238E27FC236}">
                <a16:creationId xmlns:a16="http://schemas.microsoft.com/office/drawing/2014/main" id="{58580D9D-7BDD-096C-F6EA-9C9B259C1F2E}"/>
              </a:ext>
            </a:extLst>
          </p:cNvPr>
          <p:cNvSpPr txBox="1"/>
          <p:nvPr/>
        </p:nvSpPr>
        <p:spPr>
          <a:xfrm>
            <a:off x="8523885" y="4122459"/>
            <a:ext cx="3083053" cy="400110"/>
          </a:xfrm>
          <a:prstGeom prst="rect">
            <a:avLst/>
          </a:prstGeom>
          <a:noFill/>
        </p:spPr>
        <p:txBody>
          <a:bodyPr wrap="square" rtlCol="0">
            <a:spAutoFit/>
          </a:bodyPr>
          <a:lstStyle/>
          <a:p>
            <a:pPr algn="ctr"/>
            <a:r>
              <a:rPr lang="en-US" sz="2000" b="1" dirty="0">
                <a:solidFill>
                  <a:srgbClr val="00B050"/>
                </a:solidFill>
                <a:latin typeface="Segoe UI Light" panose="020B0502040204020203" pitchFamily="34" charset="0"/>
                <a:cs typeface="Segoe UI Light" panose="020B0502040204020203" pitchFamily="34" charset="0"/>
              </a:rPr>
              <a:t>Coughing</a:t>
            </a:r>
          </a:p>
        </p:txBody>
      </p:sp>
      <p:pic>
        <p:nvPicPr>
          <p:cNvPr id="17" name="Falar_AllSim">
            <a:hlinkClick r:id="" action="ppaction://media"/>
            <a:extLst>
              <a:ext uri="{FF2B5EF4-FFF2-40B4-BE49-F238E27FC236}">
                <a16:creationId xmlns:a16="http://schemas.microsoft.com/office/drawing/2014/main" id="{4A301B75-48A7-B9D5-8240-E9894509BDE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4695" y="4488726"/>
            <a:ext cx="3624668" cy="2038876"/>
          </a:xfrm>
          <a:prstGeom prst="rect">
            <a:avLst/>
          </a:prstGeom>
        </p:spPr>
      </p:pic>
      <p:pic>
        <p:nvPicPr>
          <p:cNvPr id="19" name="Espirrar_AllSim">
            <a:hlinkClick r:id="" action="ppaction://media"/>
            <a:extLst>
              <a:ext uri="{FF2B5EF4-FFF2-40B4-BE49-F238E27FC236}">
                <a16:creationId xmlns:a16="http://schemas.microsoft.com/office/drawing/2014/main" id="{C001246B-2CA6-C96E-B762-B0DCB699439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283668" y="4488726"/>
            <a:ext cx="3624668" cy="2038876"/>
          </a:xfrm>
          <a:prstGeom prst="rect">
            <a:avLst/>
          </a:prstGeom>
        </p:spPr>
      </p:pic>
      <p:pic>
        <p:nvPicPr>
          <p:cNvPr id="20" name="Tossir_AllSim">
            <a:hlinkClick r:id="" action="ppaction://media"/>
            <a:extLst>
              <a:ext uri="{FF2B5EF4-FFF2-40B4-BE49-F238E27FC236}">
                <a16:creationId xmlns:a16="http://schemas.microsoft.com/office/drawing/2014/main" id="{FA1832EF-EBD5-602C-377B-D707869831CA}"/>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8154737" y="4488726"/>
            <a:ext cx="3624668" cy="2038876"/>
          </a:xfrm>
          <a:prstGeom prst="rect">
            <a:avLst/>
          </a:prstGeom>
        </p:spPr>
      </p:pic>
    </p:spTree>
    <p:extLst>
      <p:ext uri="{BB962C8B-B14F-4D97-AF65-F5344CB8AC3E}">
        <p14:creationId xmlns:p14="http://schemas.microsoft.com/office/powerpoint/2010/main" val="320649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042" fill="hold"/>
                                        <p:tgtEl>
                                          <p:spTgt spid="1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4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7"/>
                </p:tgtEl>
              </p:cMediaNode>
            </p:video>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7"/>
                                        </p:tgtEl>
                                      </p:cBhvr>
                                    </p:cmd>
                                  </p:childTnLst>
                                </p:cTn>
                              </p:par>
                            </p:childTnLst>
                          </p:cTn>
                        </p:par>
                      </p:childTnLst>
                    </p:cTn>
                  </p:par>
                </p:childTnLst>
              </p:cTn>
              <p:nextCondLst>
                <p:cond evt="onClick" delay="0">
                  <p:tgtEl>
                    <p:spTgt spid="17"/>
                  </p:tgtEl>
                </p:cond>
              </p:nextCondLst>
            </p:seq>
            <p:video>
              <p:cMediaNode vol="80000">
                <p:cTn id="21" fill="hold" display="0">
                  <p:stCondLst>
                    <p:cond delay="indefinite"/>
                  </p:stCondLst>
                </p:cTn>
                <p:tgtEl>
                  <p:spTgt spid="19"/>
                </p:tgtEl>
              </p:cMediaNode>
            </p:video>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9"/>
                                        </p:tgtEl>
                                      </p:cBhvr>
                                    </p:cmd>
                                  </p:childTnLst>
                                </p:cTn>
                              </p:par>
                            </p:childTnLst>
                          </p:cTn>
                        </p:par>
                      </p:childTnLst>
                    </p:cTn>
                  </p:par>
                </p:childTnLst>
              </p:cTn>
              <p:nextCondLst>
                <p:cond evt="onClick" delay="0">
                  <p:tgtEl>
                    <p:spTgt spid="19"/>
                  </p:tgtEl>
                </p:cond>
              </p:nextCondLst>
            </p:seq>
            <p:video>
              <p:cMediaNode vol="80000">
                <p:cTn id="27" fill="hold" display="0">
                  <p:stCondLst>
                    <p:cond delay="indefinite"/>
                  </p:stCondLst>
                </p:cTn>
                <p:tgtEl>
                  <p:spTgt spid="20"/>
                </p:tgtEl>
              </p:cMediaNode>
            </p:video>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p:nvPr/>
        </p:nvSpPr>
        <p:spPr>
          <a:xfrm>
            <a:off x="189247" y="1698456"/>
            <a:ext cx="11391145" cy="3728328"/>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As referred in the lesson 3 guide, students must analyze eight videos (1</a:t>
            </a:r>
            <a:r>
              <a:rPr lang="en-US" sz="2000" baseline="30000" dirty="0">
                <a:solidFill>
                  <a:schemeClr val="tx1">
                    <a:lumMod val="50000"/>
                    <a:lumOff val="50000"/>
                  </a:schemeClr>
                </a:solidFill>
                <a:latin typeface="Segoe UI Light" panose="020B0502040204020203" pitchFamily="34" charset="0"/>
                <a:ea typeface="+mj-ea"/>
                <a:cs typeface="Segoe UI Light" panose="020B0502040204020203" pitchFamily="34" charset="0"/>
              </a:rPr>
              <a:t>st</a:t>
            </a: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 minute typology + whole simulation), representing four different situations, being as follows:</a:t>
            </a:r>
          </a:p>
          <a:p>
            <a:pPr algn="just">
              <a:buSzPts val="1440"/>
            </a:pP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457200" indent="-457200" algn="just">
              <a:lnSpc>
                <a:spcPct val="150000"/>
              </a:lnSpc>
              <a:buSzPts val="1440"/>
              <a:buFont typeface="+mj-lt"/>
              <a:buAutoNum type="arabicPeriod"/>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Situation in which one of the room occupant speaks.</a:t>
            </a:r>
          </a:p>
          <a:p>
            <a:pPr marL="457200" indent="-457200" algn="just">
              <a:lnSpc>
                <a:spcPct val="150000"/>
              </a:lnSpc>
              <a:buSzPts val="1440"/>
              <a:buFont typeface="+mj-lt"/>
              <a:buAutoNum type="arabicPeriod"/>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Situation in which one of the room occupant sneezes.</a:t>
            </a:r>
          </a:p>
          <a:p>
            <a:pPr marL="457200" indent="-457200" algn="just">
              <a:lnSpc>
                <a:spcPct val="150000"/>
              </a:lnSpc>
              <a:buSzPts val="1440"/>
              <a:buFont typeface="+mj-lt"/>
              <a:buAutoNum type="arabicPeriod"/>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Situation in which one of the room occupant coughs.</a:t>
            </a:r>
          </a:p>
          <a:p>
            <a:pPr marL="457200" indent="-457200" algn="just">
              <a:lnSpc>
                <a:spcPct val="150000"/>
              </a:lnSpc>
              <a:buSzPts val="1440"/>
              <a:buFont typeface="+mj-lt"/>
              <a:buAutoNum type="arabicPeriod"/>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Situation in which one of the room occupant speaks without ventilation.</a:t>
            </a:r>
          </a:p>
          <a:p>
            <a:pPr algn="just">
              <a:lnSpc>
                <a:spcPct val="150000"/>
              </a:lnSpc>
              <a:buSzPts val="1440"/>
            </a:pP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lnSpc>
                <a:spcPct val="150000"/>
              </a:lnSpc>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In the first three situations, the room has a ventilation system.</a:t>
            </a:r>
          </a:p>
        </p:txBody>
      </p:sp>
      <p:sp>
        <p:nvSpPr>
          <p:cNvPr id="2" name="TextBox 9">
            <a:extLst>
              <a:ext uri="{FF2B5EF4-FFF2-40B4-BE49-F238E27FC236}">
                <a16:creationId xmlns:a16="http://schemas.microsoft.com/office/drawing/2014/main" id="{87083429-4E57-7515-6CBA-8219DC99C111}"/>
              </a:ext>
            </a:extLst>
          </p:cNvPr>
          <p:cNvSpPr txBox="1"/>
          <p:nvPr/>
        </p:nvSpPr>
        <p:spPr>
          <a:xfrm>
            <a:off x="0" y="971592"/>
            <a:ext cx="8269793" cy="707886"/>
          </a:xfrm>
          <a:prstGeom prst="rect">
            <a:avLst/>
          </a:prstGeom>
          <a:noFill/>
        </p:spPr>
        <p:txBody>
          <a:bodyPr wrap="square" rtlCol="0">
            <a:spAutoFit/>
          </a:bodyPr>
          <a:lstStyle/>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Video Structure from Lesson 3</a:t>
            </a:r>
          </a:p>
        </p:txBody>
      </p:sp>
    </p:spTree>
    <p:extLst>
      <p:ext uri="{BB962C8B-B14F-4D97-AF65-F5344CB8AC3E}">
        <p14:creationId xmlns:p14="http://schemas.microsoft.com/office/powerpoint/2010/main" val="315518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6">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8"/>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p:nvPr/>
        </p:nvSpPr>
        <p:spPr>
          <a:xfrm>
            <a:off x="189247" y="1388549"/>
            <a:ext cx="11391145" cy="1754326"/>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As mentioned in the guide for lesson 3, in this typology there is only possible to watch the first minute of the simulation. The target is that the students analyze the start of the trajectory from the droplets, after they are expelled by the emitter.</a:t>
            </a:r>
          </a:p>
          <a:p>
            <a:pPr marL="342900" indent="-342900" algn="just">
              <a:buSzPts val="1440"/>
              <a:buFont typeface="Wingdings" panose="05000000000000000000" pitchFamily="2" charset="2"/>
              <a:buChar char="Ø"/>
            </a:pPr>
            <a:endPar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In the videos below, it is possible to watch, as an example, the 1</a:t>
            </a:r>
            <a:r>
              <a:rPr lang="en-US" baseline="30000" dirty="0">
                <a:solidFill>
                  <a:schemeClr val="tx1">
                    <a:lumMod val="50000"/>
                    <a:lumOff val="50000"/>
                  </a:schemeClr>
                </a:solidFill>
                <a:latin typeface="Segoe UI Light" panose="020B0502040204020203" pitchFamily="34" charset="0"/>
                <a:ea typeface="+mj-ea"/>
                <a:cs typeface="Segoe UI Light" panose="020B0502040204020203" pitchFamily="34" charset="0"/>
              </a:rPr>
              <a:t>st</a:t>
            </a: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 minute typologies to the situations where the occupant speaks and sneezes.</a:t>
            </a:r>
          </a:p>
        </p:txBody>
      </p:sp>
      <p:sp>
        <p:nvSpPr>
          <p:cNvPr id="2" name="TextBox 9">
            <a:extLst>
              <a:ext uri="{FF2B5EF4-FFF2-40B4-BE49-F238E27FC236}">
                <a16:creationId xmlns:a16="http://schemas.microsoft.com/office/drawing/2014/main" id="{87083429-4E57-7515-6CBA-8219DC99C111}"/>
              </a:ext>
            </a:extLst>
          </p:cNvPr>
          <p:cNvSpPr txBox="1"/>
          <p:nvPr/>
        </p:nvSpPr>
        <p:spPr>
          <a:xfrm>
            <a:off x="56424" y="792053"/>
            <a:ext cx="10739534" cy="553998"/>
          </a:xfrm>
          <a:prstGeom prst="rect">
            <a:avLst/>
          </a:prstGeom>
          <a:noFill/>
        </p:spPr>
        <p:txBody>
          <a:bodyPr wrap="square" rtlCol="0">
            <a:spAutoFit/>
          </a:bodyPr>
          <a:lstStyle/>
          <a:p>
            <a:pPr algn="ctr"/>
            <a:r>
              <a:rPr lang="en-US" sz="3000" b="1" dirty="0">
                <a:solidFill>
                  <a:schemeClr val="tx1">
                    <a:lumMod val="65000"/>
                    <a:lumOff val="35000"/>
                  </a:schemeClr>
                </a:solidFill>
                <a:latin typeface="Poppins" panose="00000500000000000000" pitchFamily="2" charset="0"/>
                <a:cs typeface="Poppins" panose="00000500000000000000" pitchFamily="2" charset="0"/>
              </a:rPr>
              <a:t>1st Minute Only Videos: Structure</a:t>
            </a:r>
            <a:endParaRPr lang="en-US" sz="2600" b="1" dirty="0">
              <a:solidFill>
                <a:schemeClr val="tx1">
                  <a:lumMod val="65000"/>
                  <a:lumOff val="35000"/>
                </a:schemeClr>
              </a:solidFill>
              <a:latin typeface="Poppins" panose="00000500000000000000" pitchFamily="2" charset="0"/>
              <a:cs typeface="Poppins" panose="00000500000000000000" pitchFamily="2" charset="0"/>
            </a:endParaRPr>
          </a:p>
        </p:txBody>
      </p:sp>
      <p:pic>
        <p:nvPicPr>
          <p:cNvPr id="3" name="Falar1min">
            <a:hlinkClick r:id="" action="ppaction://media"/>
            <a:extLst>
              <a:ext uri="{FF2B5EF4-FFF2-40B4-BE49-F238E27FC236}">
                <a16:creationId xmlns:a16="http://schemas.microsoft.com/office/drawing/2014/main" id="{7C5CAF2C-2EE2-F976-BB2A-5C322E925D7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51018" y="3759505"/>
            <a:ext cx="4694529" cy="2640673"/>
          </a:xfrm>
          <a:prstGeom prst="rect">
            <a:avLst/>
          </a:prstGeom>
        </p:spPr>
      </p:pic>
      <p:sp>
        <p:nvSpPr>
          <p:cNvPr id="4" name="CaixaDeTexto 3">
            <a:extLst>
              <a:ext uri="{FF2B5EF4-FFF2-40B4-BE49-F238E27FC236}">
                <a16:creationId xmlns:a16="http://schemas.microsoft.com/office/drawing/2014/main" id="{F94C697D-0FD8-2432-4186-B62C6B98EA35}"/>
              </a:ext>
            </a:extLst>
          </p:cNvPr>
          <p:cNvSpPr txBox="1"/>
          <p:nvPr/>
        </p:nvSpPr>
        <p:spPr>
          <a:xfrm>
            <a:off x="1081855" y="3340359"/>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Speaking</a:t>
            </a:r>
          </a:p>
        </p:txBody>
      </p:sp>
      <p:sp>
        <p:nvSpPr>
          <p:cNvPr id="5" name="CaixaDeTexto 4">
            <a:extLst>
              <a:ext uri="{FF2B5EF4-FFF2-40B4-BE49-F238E27FC236}">
                <a16:creationId xmlns:a16="http://schemas.microsoft.com/office/drawing/2014/main" id="{779CE66D-BDE1-9CA1-BF3F-797B558F4686}"/>
              </a:ext>
            </a:extLst>
          </p:cNvPr>
          <p:cNvSpPr txBox="1"/>
          <p:nvPr/>
        </p:nvSpPr>
        <p:spPr>
          <a:xfrm>
            <a:off x="7759077" y="3340359"/>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Sneezing</a:t>
            </a:r>
          </a:p>
        </p:txBody>
      </p:sp>
      <p:pic>
        <p:nvPicPr>
          <p:cNvPr id="10" name="Espirrar1min">
            <a:hlinkClick r:id="" action="ppaction://media"/>
            <a:extLst>
              <a:ext uri="{FF2B5EF4-FFF2-40B4-BE49-F238E27FC236}">
                <a16:creationId xmlns:a16="http://schemas.microsoft.com/office/drawing/2014/main" id="{0ED6DE73-BF4D-B347-A1F4-1EC5ECA1EE5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043382" y="3758400"/>
            <a:ext cx="4697600" cy="2642400"/>
          </a:xfrm>
          <a:prstGeom prst="rect">
            <a:avLst/>
          </a:prstGeom>
        </p:spPr>
      </p:pic>
    </p:spTree>
    <p:extLst>
      <p:ext uri="{BB962C8B-B14F-4D97-AF65-F5344CB8AC3E}">
        <p14:creationId xmlns:p14="http://schemas.microsoft.com/office/powerpoint/2010/main" val="166514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2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6">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8"/>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p:nvPr/>
        </p:nvSpPr>
        <p:spPr>
          <a:xfrm>
            <a:off x="189247" y="1388549"/>
            <a:ext cx="11391145" cy="1754326"/>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In this typology it is possible to observe the whole simulation, in other words, the whole 60 minutes. It is possible to watch the first minute at the same speed, and the other 59 minutes are analyzed at a superior, but constant, speed.</a:t>
            </a:r>
            <a:endParaRPr lang="pt-PT"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endParaRPr lang="pt-PT"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rPr>
              <a:t>In the videos below, it is possible to observe, as an example, the video typologies of the whole simulation, both when speaking and when sneezing. </a:t>
            </a:r>
          </a:p>
        </p:txBody>
      </p:sp>
      <p:sp>
        <p:nvSpPr>
          <p:cNvPr id="2" name="TextBox 9">
            <a:extLst>
              <a:ext uri="{FF2B5EF4-FFF2-40B4-BE49-F238E27FC236}">
                <a16:creationId xmlns:a16="http://schemas.microsoft.com/office/drawing/2014/main" id="{87083429-4E57-7515-6CBA-8219DC99C111}"/>
              </a:ext>
            </a:extLst>
          </p:cNvPr>
          <p:cNvSpPr txBox="1"/>
          <p:nvPr/>
        </p:nvSpPr>
        <p:spPr>
          <a:xfrm>
            <a:off x="57600" y="799200"/>
            <a:ext cx="8649917" cy="553998"/>
          </a:xfrm>
          <a:prstGeom prst="rect">
            <a:avLst/>
          </a:prstGeom>
          <a:noFill/>
        </p:spPr>
        <p:txBody>
          <a:bodyPr wrap="square" rtlCol="0">
            <a:spAutoFit/>
          </a:bodyPr>
          <a:lstStyle/>
          <a:p>
            <a:pPr algn="ctr"/>
            <a:r>
              <a:rPr lang="en-US" sz="3000" b="1" dirty="0">
                <a:solidFill>
                  <a:schemeClr val="tx1">
                    <a:lumMod val="65000"/>
                    <a:lumOff val="35000"/>
                  </a:schemeClr>
                </a:solidFill>
                <a:latin typeface="Poppins" panose="00000500000000000000" pitchFamily="2" charset="0"/>
                <a:cs typeface="Poppins" panose="00000500000000000000" pitchFamily="2" charset="0"/>
              </a:rPr>
              <a:t>Whole Simulation Videos: Structure</a:t>
            </a:r>
            <a:endParaRPr lang="en-US" sz="2600" b="1" dirty="0">
              <a:solidFill>
                <a:schemeClr val="tx1">
                  <a:lumMod val="65000"/>
                  <a:lumOff val="35000"/>
                </a:schemeClr>
              </a:solidFill>
              <a:latin typeface="Poppins" panose="00000500000000000000" pitchFamily="2" charset="0"/>
              <a:cs typeface="Poppins" panose="00000500000000000000" pitchFamily="2" charset="0"/>
            </a:endParaRPr>
          </a:p>
        </p:txBody>
      </p:sp>
      <p:sp>
        <p:nvSpPr>
          <p:cNvPr id="4" name="CaixaDeTexto 3">
            <a:extLst>
              <a:ext uri="{FF2B5EF4-FFF2-40B4-BE49-F238E27FC236}">
                <a16:creationId xmlns:a16="http://schemas.microsoft.com/office/drawing/2014/main" id="{F94C697D-0FD8-2432-4186-B62C6B98EA35}"/>
              </a:ext>
            </a:extLst>
          </p:cNvPr>
          <p:cNvSpPr txBox="1"/>
          <p:nvPr/>
        </p:nvSpPr>
        <p:spPr>
          <a:xfrm>
            <a:off x="1081855" y="3340359"/>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Speaking</a:t>
            </a:r>
          </a:p>
        </p:txBody>
      </p:sp>
      <p:sp>
        <p:nvSpPr>
          <p:cNvPr id="5" name="CaixaDeTexto 4">
            <a:extLst>
              <a:ext uri="{FF2B5EF4-FFF2-40B4-BE49-F238E27FC236}">
                <a16:creationId xmlns:a16="http://schemas.microsoft.com/office/drawing/2014/main" id="{779CE66D-BDE1-9CA1-BF3F-797B558F4686}"/>
              </a:ext>
            </a:extLst>
          </p:cNvPr>
          <p:cNvSpPr txBox="1"/>
          <p:nvPr/>
        </p:nvSpPr>
        <p:spPr>
          <a:xfrm>
            <a:off x="7759077" y="3340359"/>
            <a:ext cx="3266210" cy="400110"/>
          </a:xfrm>
          <a:prstGeom prst="rect">
            <a:avLst/>
          </a:prstGeom>
          <a:noFill/>
        </p:spPr>
        <p:txBody>
          <a:bodyPr wrap="square" rtlCol="0">
            <a:spAutoFit/>
          </a:bodyPr>
          <a:lstStyle/>
          <a:p>
            <a:pPr algn="ctr"/>
            <a:r>
              <a:rPr lang="pt-PT" sz="2000" b="1" dirty="0">
                <a:solidFill>
                  <a:srgbClr val="00B050"/>
                </a:solidFill>
                <a:latin typeface="Segoe UI Light" panose="020B0502040204020203" pitchFamily="34" charset="0"/>
                <a:cs typeface="Segoe UI Light" panose="020B0502040204020203" pitchFamily="34" charset="0"/>
              </a:rPr>
              <a:t>Sneezing</a:t>
            </a:r>
          </a:p>
        </p:txBody>
      </p:sp>
      <p:pic>
        <p:nvPicPr>
          <p:cNvPr id="6" name="Falar_AllSim">
            <a:hlinkClick r:id="" action="ppaction://media"/>
            <a:extLst>
              <a:ext uri="{FF2B5EF4-FFF2-40B4-BE49-F238E27FC236}">
                <a16:creationId xmlns:a16="http://schemas.microsoft.com/office/drawing/2014/main" id="{14E46E45-D2AF-B430-0486-F2C35CDEBDC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50000" y="3758400"/>
            <a:ext cx="4697600" cy="2642400"/>
          </a:xfrm>
          <a:prstGeom prst="rect">
            <a:avLst/>
          </a:prstGeom>
        </p:spPr>
      </p:pic>
      <p:pic>
        <p:nvPicPr>
          <p:cNvPr id="8" name="EspirrarAllSim">
            <a:hlinkClick r:id="" action="ppaction://media"/>
            <a:extLst>
              <a:ext uri="{FF2B5EF4-FFF2-40B4-BE49-F238E27FC236}">
                <a16:creationId xmlns:a16="http://schemas.microsoft.com/office/drawing/2014/main" id="{91B4238E-0E9C-2F9C-55B3-2F9495D6569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045200" y="3758400"/>
            <a:ext cx="4697600" cy="2642400"/>
          </a:xfrm>
          <a:prstGeom prst="rect">
            <a:avLst/>
          </a:prstGeom>
        </p:spPr>
      </p:pic>
    </p:spTree>
    <p:extLst>
      <p:ext uri="{BB962C8B-B14F-4D97-AF65-F5344CB8AC3E}">
        <p14:creationId xmlns:p14="http://schemas.microsoft.com/office/powerpoint/2010/main" val="14472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0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4"/>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7" name="CaixaDeTexto 6">
            <a:extLst>
              <a:ext uri="{FF2B5EF4-FFF2-40B4-BE49-F238E27FC236}">
                <a16:creationId xmlns:a16="http://schemas.microsoft.com/office/drawing/2014/main" id="{C6173B90-6F1F-31FD-A469-9C9F01D7F22D}"/>
              </a:ext>
            </a:extLst>
          </p:cNvPr>
          <p:cNvSpPr txBox="1"/>
          <p:nvPr/>
        </p:nvSpPr>
        <p:spPr>
          <a:xfrm>
            <a:off x="6096000" y="1055477"/>
            <a:ext cx="5455773" cy="4959435"/>
          </a:xfrm>
          <a:prstGeom prst="rect">
            <a:avLst/>
          </a:prstGeom>
          <a:noFill/>
        </p:spPr>
        <p:txBody>
          <a:bodyPr wrap="square">
            <a:spAutoFit/>
          </a:bodyPr>
          <a:lstStyle/>
          <a:p>
            <a:pPr marL="342900" indent="-342900" algn="just">
              <a:lnSpc>
                <a:spcPct val="150000"/>
              </a:lnSpc>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phenomenon observed in the four situations of lesson 3 (Speak, sneeze, cough and speak with no ventilation) are very similar. </a:t>
            </a:r>
            <a:r>
              <a:rPr lang="en-US" sz="2000" b="1" dirty="0">
                <a:solidFill>
                  <a:srgbClr val="00B050"/>
                </a:solidFill>
                <a:latin typeface="Segoe UI Light" panose="020B0502040204020203" pitchFamily="34" charset="0"/>
                <a:ea typeface="+mj-ea"/>
                <a:cs typeface="Segoe UI Light" panose="020B0502040204020203" pitchFamily="34" charset="0"/>
              </a:rPr>
              <a:t>The big difference is that these phenomenon occur at different intensity scales</a:t>
            </a:r>
            <a:r>
              <a:rPr lang="pt-PT" sz="2000" b="1" dirty="0">
                <a:solidFill>
                  <a:srgbClr val="00B050"/>
                </a:solidFill>
                <a:latin typeface="Segoe UI Light" panose="020B0502040204020203" pitchFamily="34" charset="0"/>
                <a:ea typeface="+mj-ea"/>
                <a:cs typeface="Segoe UI Light" panose="020B0502040204020203" pitchFamily="34" charset="0"/>
              </a:rPr>
              <a:t>.</a:t>
            </a: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endPar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lnSpc>
                <a:spcPct val="150000"/>
              </a:lnSpc>
              <a:buSzPts val="1440"/>
              <a:buFont typeface="Wingdings" panose="05000000000000000000" pitchFamily="2" charset="2"/>
              <a:buChar char="Ø"/>
            </a:pPr>
            <a:r>
              <a:rPr lang="en-US" sz="2000" dirty="0">
                <a:solidFill>
                  <a:schemeClr val="tx1">
                    <a:lumMod val="50000"/>
                    <a:lumOff val="50000"/>
                  </a:schemeClr>
                </a:solidFill>
                <a:latin typeface="Segoe UI Light" panose="020B0502040204020203" pitchFamily="34" charset="0"/>
                <a:ea typeface="+mj-ea"/>
                <a:cs typeface="Segoe UI Light" panose="020B0502040204020203" pitchFamily="34" charset="0"/>
              </a:rPr>
              <a:t>At a first instance, the video that is going to be analyzed is the one from the whole simulation where the emitter speaks. From there, </a:t>
            </a:r>
            <a:r>
              <a:rPr lang="en-US" sz="2000" b="1" dirty="0">
                <a:solidFill>
                  <a:srgbClr val="00B050"/>
                </a:solidFill>
                <a:latin typeface="Segoe UI Light" panose="020B0502040204020203" pitchFamily="34" charset="0"/>
                <a:ea typeface="+mj-ea"/>
                <a:cs typeface="Segoe UI Light" panose="020B0502040204020203" pitchFamily="34" charset="0"/>
              </a:rPr>
              <a:t>the differences between the videos from lesson </a:t>
            </a:r>
            <a:r>
              <a:rPr lang="pt-PT" sz="2000" b="1" dirty="0">
                <a:solidFill>
                  <a:srgbClr val="00B050"/>
                </a:solidFill>
                <a:latin typeface="Segoe UI Light" panose="020B0502040204020203" pitchFamily="34" charset="0"/>
                <a:ea typeface="+mj-ea"/>
                <a:cs typeface="Segoe UI Light" panose="020B0502040204020203" pitchFamily="34" charset="0"/>
              </a:rPr>
              <a:t>3 </a:t>
            </a:r>
            <a:r>
              <a:rPr lang="en-US" sz="2000" b="1" dirty="0">
                <a:solidFill>
                  <a:srgbClr val="00B050"/>
                </a:solidFill>
                <a:latin typeface="Segoe UI Light" panose="020B0502040204020203" pitchFamily="34" charset="0"/>
                <a:ea typeface="+mj-ea"/>
                <a:cs typeface="Segoe UI Light" panose="020B0502040204020203" pitchFamily="34" charset="0"/>
              </a:rPr>
              <a:t>should be identified</a:t>
            </a:r>
            <a:r>
              <a:rPr lang="pt-PT" sz="2000" b="1" dirty="0">
                <a:solidFill>
                  <a:srgbClr val="00B050"/>
                </a:solidFill>
                <a:latin typeface="Segoe UI Light" panose="020B0502040204020203" pitchFamily="34" charset="0"/>
                <a:ea typeface="+mj-ea"/>
                <a:cs typeface="Segoe UI Light" panose="020B0502040204020203" pitchFamily="34" charset="0"/>
              </a:rPr>
              <a:t>.</a:t>
            </a:r>
            <a:endParaRPr lang="pt-PT" sz="20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p:txBody>
      </p:sp>
      <p:sp>
        <p:nvSpPr>
          <p:cNvPr id="2" name="TextBox 9">
            <a:extLst>
              <a:ext uri="{FF2B5EF4-FFF2-40B4-BE49-F238E27FC236}">
                <a16:creationId xmlns:a16="http://schemas.microsoft.com/office/drawing/2014/main" id="{87083429-4E57-7515-6CBA-8219DC99C111}"/>
              </a:ext>
            </a:extLst>
          </p:cNvPr>
          <p:cNvSpPr txBox="1"/>
          <p:nvPr/>
        </p:nvSpPr>
        <p:spPr>
          <a:xfrm>
            <a:off x="234695" y="1642368"/>
            <a:ext cx="5540767" cy="3170099"/>
          </a:xfrm>
          <a:prstGeom prst="rect">
            <a:avLst/>
          </a:prstGeom>
          <a:noFill/>
        </p:spPr>
        <p:txBody>
          <a:bodyPr wrap="square" rtlCol="0">
            <a:spAutoFit/>
          </a:bodyPr>
          <a:lstStyle/>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Observed Phenomenon Explained</a:t>
            </a:r>
          </a:p>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a:t>
            </a:r>
          </a:p>
          <a:p>
            <a:pPr algn="ctr"/>
            <a:r>
              <a:rPr lang="en-US" sz="4000" b="1" dirty="0">
                <a:solidFill>
                  <a:schemeClr val="tx1">
                    <a:lumMod val="65000"/>
                    <a:lumOff val="35000"/>
                  </a:schemeClr>
                </a:solidFill>
                <a:latin typeface="Poppins" panose="00000500000000000000" pitchFamily="2" charset="0"/>
                <a:cs typeface="Poppins" panose="00000500000000000000" pitchFamily="2" charset="0"/>
              </a:rPr>
              <a:t> Lesson 3</a:t>
            </a:r>
          </a:p>
        </p:txBody>
      </p:sp>
      <p:cxnSp>
        <p:nvCxnSpPr>
          <p:cNvPr id="3" name="Conexão reta 2">
            <a:extLst>
              <a:ext uri="{FF2B5EF4-FFF2-40B4-BE49-F238E27FC236}">
                <a16:creationId xmlns:a16="http://schemas.microsoft.com/office/drawing/2014/main" id="{31F993FC-99EE-E6FD-5BB4-F36821A88442}"/>
              </a:ext>
            </a:extLst>
          </p:cNvPr>
          <p:cNvCxnSpPr>
            <a:cxnSpLocks/>
          </p:cNvCxnSpPr>
          <p:nvPr/>
        </p:nvCxnSpPr>
        <p:spPr>
          <a:xfrm>
            <a:off x="5573859" y="1161072"/>
            <a:ext cx="0" cy="497840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4631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4">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6"/>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68182" y="794073"/>
            <a:ext cx="12328364"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Poppins" panose="00000500000000000000" pitchFamily="2" charset="0"/>
                <a:cs typeface="Poppins" panose="00000500000000000000" pitchFamily="2" charset="0"/>
              </a:rPr>
              <a:t>Videos Phenomenon Explained, Lesson 3:</a:t>
            </a:r>
            <a:r>
              <a:rPr lang="en-US" sz="2400" b="1" dirty="0">
                <a:solidFill>
                  <a:schemeClr val="tx1">
                    <a:lumMod val="65000"/>
                    <a:lumOff val="35000"/>
                  </a:schemeClr>
                </a:solidFill>
                <a:latin typeface="Poppins" panose="00000500000000000000" pitchFamily="2" charset="0"/>
                <a:cs typeface="Poppins" panose="00000500000000000000" pitchFamily="2" charset="0"/>
              </a:rPr>
              <a:t> Speaking, part I</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8" y="1388549"/>
            <a:ext cx="6678083" cy="4755148"/>
          </a:xfrm>
          <a:prstGeom prst="rect">
            <a:avLst/>
          </a:prstGeom>
          <a:noFill/>
        </p:spPr>
        <p:txBody>
          <a:bodyPr wrap="square">
            <a:spAutoFit/>
          </a:bodyPr>
          <a:lstStyle/>
          <a:p>
            <a:pPr marL="342900" indent="-342900" algn="just">
              <a:buSzPts val="1440"/>
              <a:buFont typeface="Wingdings" panose="05000000000000000000" pitchFamily="2" charset="2"/>
              <a:buChar char="Ø"/>
            </a:pPr>
            <a:r>
              <a:rPr lang="pt-PT"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In this </a:t>
            </a: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situation, as can be seen in the video (right), </a:t>
            </a:r>
            <a:r>
              <a:rPr lang="pt-PT"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a:t>
            </a:r>
            <a:r>
              <a:rPr lang="en-US" sz="1900" b="1" dirty="0">
                <a:solidFill>
                  <a:srgbClr val="00B050"/>
                </a:solidFill>
                <a:latin typeface="Segoe UI Light" panose="020B0502040204020203" pitchFamily="34" charset="0"/>
                <a:ea typeface="+mj-ea"/>
                <a:cs typeface="Segoe UI Light" panose="020B0502040204020203" pitchFamily="34" charset="0"/>
              </a:rPr>
              <a:t>particles follow the air flow direction, </a:t>
            </a: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describing an “L” shape, which can be verified in the image below the video, representing the air flow in this room.</a:t>
            </a:r>
            <a:endParaRPr lang="pt-PT" sz="19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algn="just">
              <a:buSzPts val="1440"/>
            </a:pPr>
            <a:endPar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This phenomenon is based on the particles small dimension, and their </a:t>
            </a:r>
            <a:r>
              <a:rPr lang="en-US" sz="1900" b="1" dirty="0">
                <a:solidFill>
                  <a:srgbClr val="00B050"/>
                </a:solidFill>
                <a:latin typeface="Segoe UI Light" panose="020B0502040204020203" pitchFamily="34" charset="0"/>
                <a:ea typeface="+mj-ea"/>
                <a:cs typeface="Segoe UI Light" panose="020B0502040204020203" pitchFamily="34" charset="0"/>
              </a:rPr>
              <a:t>pressure force imposed by air, coming out of the ventilation system, </a:t>
            </a: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which makes the particles follow that direction</a:t>
            </a:r>
            <a:r>
              <a:rPr lang="pt-PT"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 </a:t>
            </a:r>
          </a:p>
          <a:p>
            <a:pPr marL="342900" indent="-342900" algn="just">
              <a:buSzPts val="1440"/>
              <a:buFont typeface="Wingdings" panose="05000000000000000000" pitchFamily="2" charset="2"/>
              <a:buChar char="Ø"/>
            </a:pPr>
            <a:endPar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pt-PT"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As </a:t>
            </a: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the ventilation system’s </a:t>
            </a:r>
            <a:r>
              <a:rPr lang="en-US" sz="1900" b="1" dirty="0">
                <a:solidFill>
                  <a:srgbClr val="00B050"/>
                </a:solidFill>
                <a:latin typeface="Segoe UI Light" panose="020B0502040204020203" pitchFamily="34" charset="0"/>
                <a:ea typeface="+mj-ea"/>
                <a:cs typeface="Segoe UI Light" panose="020B0502040204020203" pitchFamily="34" charset="0"/>
              </a:rPr>
              <a:t>air flow goes from bottom to top, </a:t>
            </a: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from the diffusers to the extractor, on the ceiling, </a:t>
            </a:r>
            <a:r>
              <a:rPr lang="en-US" sz="1900" b="1" dirty="0">
                <a:solidFill>
                  <a:srgbClr val="00B050"/>
                </a:solidFill>
                <a:latin typeface="Segoe UI Light" panose="020B0502040204020203" pitchFamily="34" charset="0"/>
                <a:ea typeface="+mj-ea"/>
                <a:cs typeface="Segoe UI Light" panose="020B0502040204020203" pitchFamily="34" charset="0"/>
              </a:rPr>
              <a:t>particles are going to be successively “dragged” to the extractor. </a:t>
            </a: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Therefore, </a:t>
            </a:r>
            <a:r>
              <a:rPr lang="en-US" sz="1900" b="1" dirty="0">
                <a:solidFill>
                  <a:srgbClr val="00B050"/>
                </a:solidFill>
                <a:latin typeface="Segoe UI Light" panose="020B0502040204020203" pitchFamily="34" charset="0"/>
                <a:ea typeface="+mj-ea"/>
                <a:cs typeface="Segoe UI Light" panose="020B0502040204020203" pitchFamily="34" charset="0"/>
              </a:rPr>
              <a:t>by the simulation time goes up, less particles stay in the room, </a:t>
            </a:r>
            <a:r>
              <a:rPr lang="en-US"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as verified in the video</a:t>
            </a:r>
            <a:r>
              <a:rPr lang="pt-PT" sz="1900" dirty="0">
                <a:solidFill>
                  <a:schemeClr val="tx1">
                    <a:lumMod val="50000"/>
                    <a:lumOff val="50000"/>
                  </a:schemeClr>
                </a:solidFill>
                <a:latin typeface="Segoe UI Light" panose="020B0502040204020203" pitchFamily="34" charset="0"/>
                <a:ea typeface="+mj-ea"/>
                <a:cs typeface="Segoe UI Light" panose="020B0502040204020203" pitchFamily="34" charset="0"/>
              </a:rPr>
              <a:t>.</a:t>
            </a:r>
          </a:p>
          <a:p>
            <a:pPr marL="342900" indent="-342900" algn="just">
              <a:buSzPts val="1440"/>
              <a:buFont typeface="Wingdings" panose="05000000000000000000" pitchFamily="2" charset="2"/>
              <a:buChar char="Ø"/>
            </a:pPr>
            <a:endParaRPr lang="en-US"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p:txBody>
      </p:sp>
      <p:cxnSp>
        <p:nvCxnSpPr>
          <p:cNvPr id="9" name="Conexão reta 8">
            <a:extLst>
              <a:ext uri="{FF2B5EF4-FFF2-40B4-BE49-F238E27FC236}">
                <a16:creationId xmlns:a16="http://schemas.microsoft.com/office/drawing/2014/main" id="{03E05A92-DA80-25E3-B90A-E82E34CA5BB5}"/>
              </a:ext>
            </a:extLst>
          </p:cNvPr>
          <p:cNvCxnSpPr>
            <a:cxnSpLocks/>
          </p:cNvCxnSpPr>
          <p:nvPr/>
        </p:nvCxnSpPr>
        <p:spPr>
          <a:xfrm>
            <a:off x="7150733" y="1496974"/>
            <a:ext cx="0" cy="5195485"/>
          </a:xfrm>
          <a:prstGeom prst="line">
            <a:avLst/>
          </a:prstGeom>
          <a:ln/>
        </p:spPr>
        <p:style>
          <a:lnRef idx="3">
            <a:schemeClr val="dk1"/>
          </a:lnRef>
          <a:fillRef idx="0">
            <a:schemeClr val="dk1"/>
          </a:fillRef>
          <a:effectRef idx="2">
            <a:schemeClr val="dk1"/>
          </a:effectRef>
          <a:fontRef idx="minor">
            <a:schemeClr val="tx1"/>
          </a:fontRef>
        </p:style>
      </p:cxnSp>
      <p:pic>
        <p:nvPicPr>
          <p:cNvPr id="10" name="Falar_AllSim">
            <a:hlinkClick r:id="" action="ppaction://media"/>
            <a:extLst>
              <a:ext uri="{FF2B5EF4-FFF2-40B4-BE49-F238E27FC236}">
                <a16:creationId xmlns:a16="http://schemas.microsoft.com/office/drawing/2014/main" id="{44468538-EBCE-E642-9BFA-A30CA6BDA64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05152" y="1496974"/>
            <a:ext cx="4697600" cy="2642400"/>
          </a:xfrm>
          <a:prstGeom prst="rect">
            <a:avLst/>
          </a:prstGeom>
        </p:spPr>
      </p:pic>
      <p:pic>
        <p:nvPicPr>
          <p:cNvPr id="11" name="Imagem 10" descr="Uma imagem com captura de ecrã, design&#10;&#10;Descrição gerada automaticamente">
            <a:extLst>
              <a:ext uri="{FF2B5EF4-FFF2-40B4-BE49-F238E27FC236}">
                <a16:creationId xmlns:a16="http://schemas.microsoft.com/office/drawing/2014/main" id="{B8545FD9-F12C-50D1-48E9-0EECFBFC54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0651" y="4259687"/>
            <a:ext cx="3378398" cy="2394406"/>
          </a:xfrm>
          <a:prstGeom prst="rect">
            <a:avLst/>
          </a:prstGeom>
        </p:spPr>
      </p:pic>
    </p:spTree>
    <p:extLst>
      <p:ext uri="{BB962C8B-B14F-4D97-AF65-F5344CB8AC3E}">
        <p14:creationId xmlns:p14="http://schemas.microsoft.com/office/powerpoint/2010/main" val="16443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4">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6"/>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68182" y="794073"/>
            <a:ext cx="12328364"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Poppins" panose="00000500000000000000" pitchFamily="2" charset="0"/>
                <a:cs typeface="Poppins" panose="00000500000000000000" pitchFamily="2" charset="0"/>
              </a:rPr>
              <a:t>Videos Phenomenon Explained, Lesson 3:</a:t>
            </a:r>
            <a:r>
              <a:rPr lang="en-US" sz="2400" b="1" dirty="0">
                <a:solidFill>
                  <a:schemeClr val="tx1">
                    <a:lumMod val="65000"/>
                    <a:lumOff val="35000"/>
                  </a:schemeClr>
                </a:solidFill>
                <a:latin typeface="Poppins" panose="00000500000000000000" pitchFamily="2" charset="0"/>
                <a:cs typeface="Poppins" panose="00000500000000000000" pitchFamily="2" charset="0"/>
              </a:rPr>
              <a:t> Speaking, part II</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279033"/>
            <a:ext cx="6868176" cy="4539704"/>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Yet another phenomenon observed in the video is that </a:t>
            </a:r>
            <a:r>
              <a:rPr lang="en-US" sz="1700" b="1" dirty="0">
                <a:solidFill>
                  <a:srgbClr val="00B050"/>
                </a:solidFill>
                <a:latin typeface="Segoe UI Light" panose="020B0502040204020203" pitchFamily="34" charset="0"/>
                <a:ea typeface="+mj-ea"/>
                <a:cs typeface="Segoe UI Light" panose="020B0502040204020203" pitchFamily="34" charset="0"/>
              </a:rPr>
              <a:t>a larger quantity of the bigger particles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(orange/red) deposited</a:t>
            </a:r>
            <a:r>
              <a:rPr lang="en-US" sz="1700" b="1" dirty="0">
                <a:solidFill>
                  <a:srgbClr val="00B050"/>
                </a:solidFill>
                <a:latin typeface="Segoe UI Light" panose="020B0502040204020203" pitchFamily="34" charset="0"/>
                <a:ea typeface="+mj-ea"/>
                <a:cs typeface="Segoe UI Light" panose="020B0502040204020203" pitchFamily="34" charset="0"/>
              </a:rPr>
              <a:t> on the ground than the small particles </a:t>
            </a:r>
            <a:r>
              <a:rPr lang="en-US" sz="1700" b="1" dirty="0">
                <a:solidFill>
                  <a:schemeClr val="tx1">
                    <a:lumMod val="50000"/>
                    <a:lumOff val="50000"/>
                  </a:schemeClr>
                </a:solidFill>
                <a:latin typeface="Segoe UI Light" panose="020B0502040204020203" pitchFamily="34" charset="0"/>
                <a:ea typeface="+mj-ea"/>
                <a:cs typeface="Segoe UI Light" panose="020B0502040204020203" pitchFamily="34" charset="0"/>
              </a:rPr>
              <a:t>(</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blue). </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Due to their bigger dimension, they tend to deposit easier, both in occupants and on the walls. In other words, if there are no larger particles, a bigger number of them </a:t>
            </a:r>
            <a:r>
              <a:rPr lang="en-US" sz="1700" b="1" dirty="0">
                <a:solidFill>
                  <a:srgbClr val="00B050"/>
                </a:solidFill>
                <a:latin typeface="Segoe UI Light" panose="020B0502040204020203" pitchFamily="34" charset="0"/>
                <a:ea typeface="+mj-ea"/>
                <a:cs typeface="Segoe UI Light" panose="020B0502040204020203" pitchFamily="34" charset="0"/>
              </a:rPr>
              <a:t>will be extracted.</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 </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It is also verified that the geometries in this room (in this case, only the occupants), influences the particles trajectory, posing as a barrier to the particles “normal” flow. </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Furthermore, </a:t>
            </a:r>
            <a:r>
              <a:rPr lang="en-US" sz="1700" b="1" dirty="0">
                <a:solidFill>
                  <a:srgbClr val="00B050"/>
                </a:solidFill>
                <a:latin typeface="Segoe UI Light" panose="020B0502040204020203" pitchFamily="34" charset="0"/>
                <a:ea typeface="+mj-ea"/>
                <a:cs typeface="Segoe UI Light" panose="020B0502040204020203" pitchFamily="34" charset="0"/>
              </a:rPr>
              <a:t>every occupant was exposed to the particles emitted by occupant 1, even if only in a reduced scale.</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 This was due to the </a:t>
            </a:r>
            <a:r>
              <a:rPr lang="en-US" sz="1700" b="1" dirty="0">
                <a:solidFill>
                  <a:srgbClr val="00B050"/>
                </a:solidFill>
                <a:latin typeface="Segoe UI Light" panose="020B0502040204020203" pitchFamily="34" charset="0"/>
                <a:ea typeface="+mj-ea"/>
                <a:cs typeface="Segoe UI Light" panose="020B0502040204020203" pitchFamily="34" charset="0"/>
              </a:rPr>
              <a:t>ventilation system,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which allowed a smaller risk infection. Even so, it is possible to be indirectly infected trough </a:t>
            </a:r>
            <a:r>
              <a:rPr lang="en-US" sz="1700" b="1" dirty="0">
                <a:solidFill>
                  <a:srgbClr val="00B050"/>
                </a:solidFill>
                <a:latin typeface="Segoe UI Light" panose="020B0502040204020203" pitchFamily="34" charset="0"/>
                <a:ea typeface="+mj-ea"/>
                <a:cs typeface="Segoe UI Light" panose="020B0502040204020203" pitchFamily="34" charset="0"/>
              </a:rPr>
              <a:t>contact with walls, for example, even if unlikely.</a:t>
            </a:r>
          </a:p>
        </p:txBody>
      </p:sp>
      <p:cxnSp>
        <p:nvCxnSpPr>
          <p:cNvPr id="9" name="Conexão reta 8">
            <a:extLst>
              <a:ext uri="{FF2B5EF4-FFF2-40B4-BE49-F238E27FC236}">
                <a16:creationId xmlns:a16="http://schemas.microsoft.com/office/drawing/2014/main" id="{03E05A92-DA80-25E3-B90A-E82E34CA5BB5}"/>
              </a:ext>
            </a:extLst>
          </p:cNvPr>
          <p:cNvCxnSpPr>
            <a:cxnSpLocks/>
          </p:cNvCxnSpPr>
          <p:nvPr/>
        </p:nvCxnSpPr>
        <p:spPr>
          <a:xfrm>
            <a:off x="7171726" y="1421778"/>
            <a:ext cx="0" cy="4978400"/>
          </a:xfrm>
          <a:prstGeom prst="line">
            <a:avLst/>
          </a:prstGeom>
          <a:ln/>
        </p:spPr>
        <p:style>
          <a:lnRef idx="3">
            <a:schemeClr val="dk1"/>
          </a:lnRef>
          <a:fillRef idx="0">
            <a:schemeClr val="dk1"/>
          </a:fillRef>
          <a:effectRef idx="2">
            <a:schemeClr val="dk1"/>
          </a:effectRef>
          <a:fontRef idx="minor">
            <a:schemeClr val="tx1"/>
          </a:fontRef>
        </p:style>
      </p:cxnSp>
      <p:pic>
        <p:nvPicPr>
          <p:cNvPr id="10" name="Falar_AllSim">
            <a:hlinkClick r:id="" action="ppaction://media"/>
            <a:extLst>
              <a:ext uri="{FF2B5EF4-FFF2-40B4-BE49-F238E27FC236}">
                <a16:creationId xmlns:a16="http://schemas.microsoft.com/office/drawing/2014/main" id="{44468538-EBCE-E642-9BFA-A30CA6BDA64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05153" y="1497600"/>
            <a:ext cx="4697600" cy="2642400"/>
          </a:xfrm>
          <a:prstGeom prst="rect">
            <a:avLst/>
          </a:prstGeom>
        </p:spPr>
      </p:pic>
      <p:pic>
        <p:nvPicPr>
          <p:cNvPr id="4" name="Imagem 3" descr="Uma imagem com texto, captura de ecrã, diagrama, design&#10;&#10;Descrição gerada automaticamente">
            <a:extLst>
              <a:ext uri="{FF2B5EF4-FFF2-40B4-BE49-F238E27FC236}">
                <a16:creationId xmlns:a16="http://schemas.microsoft.com/office/drawing/2014/main" id="{A0C9C21B-B07D-AD10-087A-304ABACAD12C}"/>
              </a:ext>
            </a:extLst>
          </p:cNvPr>
          <p:cNvPicPr>
            <a:picLocks noChangeAspect="1"/>
          </p:cNvPicPr>
          <p:nvPr/>
        </p:nvPicPr>
        <p:blipFill>
          <a:blip r:embed="rId8"/>
          <a:stretch>
            <a:fillRect/>
          </a:stretch>
        </p:blipFill>
        <p:spPr>
          <a:xfrm>
            <a:off x="8071200" y="4258800"/>
            <a:ext cx="3366629" cy="2394000"/>
          </a:xfrm>
          <a:prstGeom prst="rect">
            <a:avLst/>
          </a:prstGeom>
        </p:spPr>
      </p:pic>
    </p:spTree>
    <p:extLst>
      <p:ext uri="{BB962C8B-B14F-4D97-AF65-F5344CB8AC3E}">
        <p14:creationId xmlns:p14="http://schemas.microsoft.com/office/powerpoint/2010/main" val="38847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texto&#10;&#10;Descrição gerada automaticamente">
            <a:extLst>
              <a:ext uri="{FF2B5EF4-FFF2-40B4-BE49-F238E27FC236}">
                <a16:creationId xmlns:a16="http://schemas.microsoft.com/office/drawing/2014/main" id="{95E33AB0-1420-6B41-BA3E-3FEEDDB96D21}"/>
              </a:ext>
            </a:extLst>
          </p:cNvPr>
          <p:cNvPicPr>
            <a:picLocks noChangeAspect="1"/>
          </p:cNvPicPr>
          <p:nvPr/>
        </p:nvPicPr>
        <p:blipFill rotWithShape="1">
          <a:blip r:embed="rId4">
            <a:extLst>
              <a:ext uri="{28A0092B-C50C-407E-A947-70E740481C1C}">
                <a14:useLocalDpi xmlns:a14="http://schemas.microsoft.com/office/drawing/2010/main" val="0"/>
              </a:ext>
            </a:extLst>
          </a:blip>
          <a:srcRect t="32853" b="29828"/>
          <a:stretch/>
        </p:blipFill>
        <p:spPr>
          <a:xfrm>
            <a:off x="234695" y="275325"/>
            <a:ext cx="1694320" cy="474230"/>
          </a:xfrm>
          <a:prstGeom prst="rect">
            <a:avLst/>
          </a:prstGeom>
        </p:spPr>
      </p:pic>
      <p:sp>
        <p:nvSpPr>
          <p:cNvPr id="26" name="Retângulo 25">
            <a:extLst>
              <a:ext uri="{FF2B5EF4-FFF2-40B4-BE49-F238E27FC236}">
                <a16:creationId xmlns:a16="http://schemas.microsoft.com/office/drawing/2014/main" id="{76E1E81D-B1D7-FD44-9069-681929BDEF23}"/>
              </a:ext>
            </a:extLst>
          </p:cNvPr>
          <p:cNvSpPr/>
          <p:nvPr/>
        </p:nvSpPr>
        <p:spPr>
          <a:xfrm>
            <a:off x="659000" y="6400178"/>
            <a:ext cx="13102214"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This project has received funding from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research and innovation programme under grant agreement No 101006468.</a:t>
            </a:r>
            <a:endParaRPr kumimoji="0" lang="pt-PT"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 descr="The European Union | OSCE">
            <a:extLst>
              <a:ext uri="{FF2B5EF4-FFF2-40B4-BE49-F238E27FC236}">
                <a16:creationId xmlns:a16="http://schemas.microsoft.com/office/drawing/2014/main" id="{BE7E2E71-5E65-9B41-9909-998F4093A1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9247" y="6550991"/>
            <a:ext cx="523543" cy="28293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981A11E6-E524-1B46-ABC6-628483E205E1}"/>
              </a:ext>
            </a:extLst>
          </p:cNvPr>
          <p:cNvSpPr/>
          <p:nvPr/>
        </p:nvSpPr>
        <p:spPr>
          <a:xfrm>
            <a:off x="10531342" y="380475"/>
            <a:ext cx="529232" cy="369080"/>
          </a:xfrm>
          <a:prstGeom prst="rect">
            <a:avLst/>
          </a:prstGeom>
          <a:blipFill rotWithShape="1">
            <a:blip r:embed="rId6"/>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2" name="TextBox 9">
            <a:extLst>
              <a:ext uri="{FF2B5EF4-FFF2-40B4-BE49-F238E27FC236}">
                <a16:creationId xmlns:a16="http://schemas.microsoft.com/office/drawing/2014/main" id="{87083429-4E57-7515-6CBA-8219DC99C111}"/>
              </a:ext>
            </a:extLst>
          </p:cNvPr>
          <p:cNvSpPr txBox="1"/>
          <p:nvPr/>
        </p:nvSpPr>
        <p:spPr>
          <a:xfrm>
            <a:off x="189247" y="795600"/>
            <a:ext cx="10755231"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Poppins" panose="00000500000000000000" pitchFamily="2" charset="0"/>
                <a:cs typeface="Poppins" panose="00000500000000000000" pitchFamily="2" charset="0"/>
              </a:rPr>
              <a:t>Videos Phenomenon Explained, Lesson 3:</a:t>
            </a:r>
            <a:r>
              <a:rPr lang="en-US" sz="2400" b="1" dirty="0">
                <a:solidFill>
                  <a:schemeClr val="tx1">
                    <a:lumMod val="65000"/>
                    <a:lumOff val="35000"/>
                  </a:schemeClr>
                </a:solidFill>
                <a:latin typeface="Poppins" panose="00000500000000000000" pitchFamily="2" charset="0"/>
                <a:cs typeface="Poppins" panose="00000500000000000000" pitchFamily="2" charset="0"/>
              </a:rPr>
              <a:t> Sneezing</a:t>
            </a:r>
          </a:p>
        </p:txBody>
      </p:sp>
      <p:sp>
        <p:nvSpPr>
          <p:cNvPr id="3" name="CaixaDeTexto 2">
            <a:extLst>
              <a:ext uri="{FF2B5EF4-FFF2-40B4-BE49-F238E27FC236}">
                <a16:creationId xmlns:a16="http://schemas.microsoft.com/office/drawing/2014/main" id="{AFC6B74E-8B11-2EC2-50B9-AEF699FED7F2}"/>
              </a:ext>
            </a:extLst>
          </p:cNvPr>
          <p:cNvSpPr txBox="1"/>
          <p:nvPr/>
        </p:nvSpPr>
        <p:spPr>
          <a:xfrm>
            <a:off x="189247" y="1445453"/>
            <a:ext cx="6678083" cy="4016484"/>
          </a:xfrm>
          <a:prstGeom prst="rect">
            <a:avLst/>
          </a:prstGeom>
          <a:noFill/>
        </p:spPr>
        <p:txBody>
          <a:bodyPr wrap="square">
            <a:spAutoFit/>
          </a:bodyPr>
          <a:lstStyle/>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Relating to sneezing, </a:t>
            </a:r>
            <a:r>
              <a:rPr lang="en-US" sz="1700" b="1" dirty="0">
                <a:solidFill>
                  <a:srgbClr val="00B050"/>
                </a:solidFill>
                <a:latin typeface="Segoe UI Light" panose="020B0502040204020203" pitchFamily="34" charset="0"/>
                <a:ea typeface="+mj-ea"/>
                <a:cs typeface="Segoe UI Light" panose="020B0502040204020203" pitchFamily="34" charset="0"/>
              </a:rPr>
              <a:t>every mentioned phenomenon from the speaking situation occur, similarly,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as it can be seen in the video on the right.</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b="1" dirty="0">
                <a:solidFill>
                  <a:srgbClr val="00B050"/>
                </a:solidFill>
                <a:latin typeface="Segoe UI Light" panose="020B0502040204020203" pitchFamily="34" charset="0"/>
                <a:ea typeface="+mj-ea"/>
                <a:cs typeface="Segoe UI Light" panose="020B0502040204020203" pitchFamily="34" charset="0"/>
              </a:rPr>
              <a:t>The one big difference is the amount of emitted particles in both situations</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 and the changes that it lead to.</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While in the speaking simulation, occupant 1 emitted particles for five minutes continuously, in this situation, occupant 1 emitted all the particles in 0,5 seconds, which resulted in a</a:t>
            </a:r>
            <a:r>
              <a:rPr lang="en-US" sz="1700" b="1" dirty="0">
                <a:solidFill>
                  <a:srgbClr val="00B050"/>
                </a:solidFill>
                <a:latin typeface="Segoe UI Light" panose="020B0502040204020203" pitchFamily="34" charset="0"/>
                <a:ea typeface="+mj-ea"/>
                <a:cs typeface="Segoe UI Light" panose="020B0502040204020203" pitchFamily="34" charset="0"/>
              </a:rPr>
              <a:t> lesser number of emitted particles.</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 </a:t>
            </a:r>
          </a:p>
          <a:p>
            <a:pPr algn="just">
              <a:buSzPts val="1440"/>
            </a:pPr>
            <a:endPar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endParaRPr>
          </a:p>
          <a:p>
            <a:pPr marL="342900" indent="-342900" algn="just">
              <a:buSzPts val="1440"/>
              <a:buFont typeface="Wingdings" panose="05000000000000000000" pitchFamily="2" charset="2"/>
              <a:buChar char="Ø"/>
            </a:pP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As such, </a:t>
            </a:r>
            <a:r>
              <a:rPr lang="en-US" sz="1700" b="1" dirty="0">
                <a:solidFill>
                  <a:srgbClr val="00B050"/>
                </a:solidFill>
                <a:latin typeface="Segoe UI Light" panose="020B0502040204020203" pitchFamily="34" charset="0"/>
                <a:ea typeface="+mj-ea"/>
                <a:cs typeface="Segoe UI Light" panose="020B0502040204020203" pitchFamily="34" charset="0"/>
              </a:rPr>
              <a:t>the infection risk on the occupants decreased in this situation, </a:t>
            </a:r>
            <a:r>
              <a:rPr lang="en-US" sz="1700" dirty="0">
                <a:solidFill>
                  <a:schemeClr val="tx1">
                    <a:lumMod val="50000"/>
                    <a:lumOff val="50000"/>
                  </a:schemeClr>
                </a:solidFill>
                <a:latin typeface="Segoe UI Light" panose="020B0502040204020203" pitchFamily="34" charset="0"/>
                <a:ea typeface="+mj-ea"/>
                <a:cs typeface="Segoe UI Light" panose="020B0502040204020203" pitchFamily="34" charset="0"/>
              </a:rPr>
              <a:t>even though that, once again, every occupant was exposed to a residual number of particles.</a:t>
            </a:r>
          </a:p>
        </p:txBody>
      </p:sp>
      <p:cxnSp>
        <p:nvCxnSpPr>
          <p:cNvPr id="9" name="Conexão reta 8">
            <a:extLst>
              <a:ext uri="{FF2B5EF4-FFF2-40B4-BE49-F238E27FC236}">
                <a16:creationId xmlns:a16="http://schemas.microsoft.com/office/drawing/2014/main" id="{03E05A92-DA80-25E3-B90A-E82E34CA5BB5}"/>
              </a:ext>
            </a:extLst>
          </p:cNvPr>
          <p:cNvCxnSpPr>
            <a:cxnSpLocks/>
          </p:cNvCxnSpPr>
          <p:nvPr/>
        </p:nvCxnSpPr>
        <p:spPr>
          <a:xfrm>
            <a:off x="7057426" y="1445453"/>
            <a:ext cx="0" cy="4978400"/>
          </a:xfrm>
          <a:prstGeom prst="line">
            <a:avLst/>
          </a:prstGeom>
          <a:ln/>
        </p:spPr>
        <p:style>
          <a:lnRef idx="3">
            <a:schemeClr val="dk1"/>
          </a:lnRef>
          <a:fillRef idx="0">
            <a:schemeClr val="dk1"/>
          </a:fillRef>
          <a:effectRef idx="2">
            <a:schemeClr val="dk1"/>
          </a:effectRef>
          <a:fontRef idx="minor">
            <a:schemeClr val="tx1"/>
          </a:fontRef>
        </p:style>
      </p:cxnSp>
      <p:pic>
        <p:nvPicPr>
          <p:cNvPr id="4" name="Imagem 3" descr="Uma imagem com texto, captura de ecrã, diagrama, design&#10;&#10;Descrição gerada automaticamente">
            <a:extLst>
              <a:ext uri="{FF2B5EF4-FFF2-40B4-BE49-F238E27FC236}">
                <a16:creationId xmlns:a16="http://schemas.microsoft.com/office/drawing/2014/main" id="{A0C9C21B-B07D-AD10-087A-304ABACAD12C}"/>
              </a:ext>
            </a:extLst>
          </p:cNvPr>
          <p:cNvPicPr>
            <a:picLocks noChangeAspect="1"/>
          </p:cNvPicPr>
          <p:nvPr/>
        </p:nvPicPr>
        <p:blipFill>
          <a:blip r:embed="rId7"/>
          <a:stretch>
            <a:fillRect/>
          </a:stretch>
        </p:blipFill>
        <p:spPr>
          <a:xfrm>
            <a:off x="8071200" y="4258800"/>
            <a:ext cx="3366629" cy="2394000"/>
          </a:xfrm>
          <a:prstGeom prst="rect">
            <a:avLst/>
          </a:prstGeom>
        </p:spPr>
      </p:pic>
      <p:pic>
        <p:nvPicPr>
          <p:cNvPr id="5" name="EspirrarAllSim">
            <a:hlinkClick r:id="" action="ppaction://media"/>
            <a:extLst>
              <a:ext uri="{FF2B5EF4-FFF2-40B4-BE49-F238E27FC236}">
                <a16:creationId xmlns:a16="http://schemas.microsoft.com/office/drawing/2014/main" id="{7C783D5E-E988-20F1-7FC5-DAAC820B499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05153" y="1497600"/>
            <a:ext cx="4697600" cy="2642400"/>
          </a:xfrm>
          <a:prstGeom prst="rect">
            <a:avLst/>
          </a:prstGeom>
        </p:spPr>
      </p:pic>
    </p:spTree>
    <p:extLst>
      <p:ext uri="{BB962C8B-B14F-4D97-AF65-F5344CB8AC3E}">
        <p14:creationId xmlns:p14="http://schemas.microsoft.com/office/powerpoint/2010/main" val="13646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Personalizar 6">
      <a:dk1>
        <a:srgbClr val="000000"/>
      </a:dk1>
      <a:lt1>
        <a:srgbClr val="FFFFFF"/>
      </a:lt1>
      <a:dk2>
        <a:srgbClr val="2D3847"/>
      </a:dk2>
      <a:lt2>
        <a:srgbClr val="000000"/>
      </a:lt2>
      <a:accent1>
        <a:srgbClr val="86B0D5"/>
      </a:accent1>
      <a:accent2>
        <a:srgbClr val="E5B980"/>
      </a:accent2>
      <a:accent3>
        <a:srgbClr val="C5D3A6"/>
      </a:accent3>
      <a:accent4>
        <a:srgbClr val="32ACD5"/>
      </a:accent4>
      <a:accent5>
        <a:srgbClr val="81AED3"/>
      </a:accent5>
      <a:accent6>
        <a:srgbClr val="E6CB8D"/>
      </a:accent6>
      <a:hlink>
        <a:srgbClr val="91C5C2"/>
      </a:hlink>
      <a:folHlink>
        <a:srgbClr val="80BEB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earning2 Light" id="{9B7502F6-C7CB-6840-9B9F-C037AF93F4D5}" vid="{46F876A8-3F36-AD47-A8D2-4C0505F92618}"/>
    </a:ext>
  </a:extLst>
</a:theme>
</file>

<file path=ppt/theme/theme2.xml><?xml version="1.0" encoding="utf-8"?>
<a:theme xmlns:a="http://schemas.openxmlformats.org/drawingml/2006/main" name="Modelo de apresentaçã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3413</TotalTime>
  <Words>2850</Words>
  <Application>Microsoft Office PowerPoint</Application>
  <PresentationFormat>Ecrã Panorâmico</PresentationFormat>
  <Paragraphs>204</Paragraphs>
  <Slides>20</Slides>
  <Notes>1</Notes>
  <HiddenSlides>0</HiddenSlides>
  <MMClips>18</MMClips>
  <ScaleCrop>false</ScaleCrop>
  <HeadingPairs>
    <vt:vector size="6" baseType="variant">
      <vt:variant>
        <vt:lpstr>Tipos de letra usados</vt:lpstr>
      </vt:variant>
      <vt:variant>
        <vt:i4>8</vt:i4>
      </vt:variant>
      <vt:variant>
        <vt:lpstr>Tema</vt:lpstr>
      </vt:variant>
      <vt:variant>
        <vt:i4>2</vt:i4>
      </vt:variant>
      <vt:variant>
        <vt:lpstr>Títulos dos diapositivos</vt:lpstr>
      </vt:variant>
      <vt:variant>
        <vt:i4>20</vt:i4>
      </vt:variant>
    </vt:vector>
  </HeadingPairs>
  <TitlesOfParts>
    <vt:vector size="30" baseType="lpstr">
      <vt:lpstr>Arial</vt:lpstr>
      <vt:lpstr>Calibri</vt:lpstr>
      <vt:lpstr>Calibri Light</vt:lpstr>
      <vt:lpstr>Century Gothic</vt:lpstr>
      <vt:lpstr>Poppins</vt:lpstr>
      <vt:lpstr>Segoe UI Light</vt:lpstr>
      <vt:lpstr>Trebuchet MS</vt:lpstr>
      <vt:lpstr>Wingdings</vt:lpstr>
      <vt:lpstr>Office Theme</vt:lpstr>
      <vt:lpstr>Modelo de apresentação personalizado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Marcelius</dc:creator>
  <cp:lastModifiedBy>Mário João Miranda Jesus</cp:lastModifiedBy>
  <cp:revision>123</cp:revision>
  <dcterms:created xsi:type="dcterms:W3CDTF">2021-10-05T02:03:23Z</dcterms:created>
  <dcterms:modified xsi:type="dcterms:W3CDTF">2024-03-21T21:07:48Z</dcterms:modified>
</cp:coreProperties>
</file>