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9" r:id="rId2"/>
  </p:sldMasterIdLst>
  <p:notesMasterIdLst>
    <p:notesMasterId r:id="rId25"/>
  </p:notesMasterIdLst>
  <p:handoutMasterIdLst>
    <p:handoutMasterId r:id="rId26"/>
  </p:handoutMasterIdLst>
  <p:sldIdLst>
    <p:sldId id="261" r:id="rId3"/>
    <p:sldId id="1433" r:id="rId4"/>
    <p:sldId id="1446" r:id="rId5"/>
    <p:sldId id="1445" r:id="rId6"/>
    <p:sldId id="1448" r:id="rId7"/>
    <p:sldId id="1449" r:id="rId8"/>
    <p:sldId id="1450" r:id="rId9"/>
    <p:sldId id="1451" r:id="rId10"/>
    <p:sldId id="1452" r:id="rId11"/>
    <p:sldId id="1453" r:id="rId12"/>
    <p:sldId id="1454" r:id="rId13"/>
    <p:sldId id="1455" r:id="rId14"/>
    <p:sldId id="1456" r:id="rId15"/>
    <p:sldId id="1457" r:id="rId16"/>
    <p:sldId id="1458" r:id="rId17"/>
    <p:sldId id="1459" r:id="rId18"/>
    <p:sldId id="1460" r:id="rId19"/>
    <p:sldId id="1461" r:id="rId20"/>
    <p:sldId id="1462" r:id="rId21"/>
    <p:sldId id="1463" r:id="rId22"/>
    <p:sldId id="1464" r:id="rId23"/>
    <p:sldId id="14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3DD11F-27B2-B240-AC44-71C910189D86}">
          <p14:sldIdLst/>
        </p14:section>
        <p14:section name="Modelo" id="{C82C1EF7-F09F-E049-9DC5-F4E9CC613494}">
          <p14:sldIdLst>
            <p14:sldId id="261"/>
            <p14:sldId id="1433"/>
            <p14:sldId id="1446"/>
            <p14:sldId id="1445"/>
            <p14:sldId id="1448"/>
            <p14:sldId id="1449"/>
            <p14:sldId id="1450"/>
            <p14:sldId id="1451"/>
            <p14:sldId id="1452"/>
            <p14:sldId id="1453"/>
            <p14:sldId id="1454"/>
            <p14:sldId id="1455"/>
            <p14:sldId id="1456"/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  <p14:sldId id="1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9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A914-6092-C14E-AED4-C690D5AFFCFF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37F3-BD8C-61B6-CB13-7898E582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23CFE-26D0-1902-0DA5-D23CB4FE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00509A-66F3-D599-09E0-B977967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F931-2314-EA60-131A-4E7E0CA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61CFB5-F27F-CB56-3954-1C94980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656DA-591D-87D0-E437-F4BEF1A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5F15E4-61DE-719F-6BEC-E42B02B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1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A0E5-D285-7F8E-D97C-4CAF44BE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6C3B71C-B8C1-13E5-C7AF-80CADE9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7F7E6F-4031-2CF8-B76D-863C24D4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D3951C-DE6E-B4B6-5DDD-7DB296A3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F6667E-DF6A-BAFE-434D-8A95EB1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1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D372-CF49-4715-A6B3-A500D5C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1AD8EA-90B9-2CFF-DA3A-1E2C89795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9B8419-FBD3-9BA4-6DCD-CC3520B8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D9DA2C-7EEF-51E3-C70C-4515D945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B0394C-1A9E-3B74-8262-C91AC34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F01969-338D-2640-7CF1-8C69B4D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9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0C7A-C0ED-81B1-9F96-15790D9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495C1A-C19A-A2E8-09BB-6FFEA6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2253C3-2AA7-D274-C9F9-D70A651C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301FD-9400-8B18-5BA2-C097F2D7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C899AB-F690-D863-D9B6-3638A542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1D0BD7-CF19-D924-3536-4650220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35EE70-496C-CBCA-6C3B-168415FE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6B98733-CBB8-F59E-84CA-383830C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CCC4-3790-062F-15C0-26EA8CB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061DEA-C48F-EF10-60F6-4B812ED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8CA76E-D42B-5ADA-BF09-266B282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D346070-6766-298D-DE48-F11B04D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25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AA3337-EE0D-7A60-1CD8-DCA898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F1AA85-01D4-A3FE-FBC3-D7D0D3CA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E965B-038D-E635-98B5-87D1EA4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71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ADAD-BD59-4D78-2AB1-B6C82B65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7D937E-BCFC-3E13-7734-8042D68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ED6441-243A-1931-C1CC-11D897D0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9BEFDB-AD6D-EB3F-BC8F-A6C5BD6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074386-1438-A08C-4918-38D1279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D85EA-B559-ED2D-8628-17D8F98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00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BDC7B-A81D-5A98-78E8-99797C8F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DCD298-DB46-8E7A-38FB-A824E27C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58CD03-EE5A-87AA-2B37-E039E4C3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D70A8E-C15C-F7E8-F906-522E362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06C631-21F9-1643-B575-B5249B7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F1A2AD-6082-5042-0157-9BAC925A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15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12E3-0875-3D01-7AD1-10495F4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05D813-B121-812E-7ABB-5A6CEB55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AB7237-453D-513F-E6F6-5F17748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76CC0-083A-C9B3-37E8-9FD2C9A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F3657-47A8-D5B2-2B46-3B5BB92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46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0F1A-1810-62A5-E666-190234B7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1248E6-BE9E-743A-C79A-5F87C5B5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542D5F-E351-1157-C454-8F1AADE0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16-08-2023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EFC0CE-F4A1-2F08-F10E-E9FE34C7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44448B-4B15-C4FD-7106-9B33889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0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278625" y="379517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706" r:id="rId14"/>
    <p:sldLayoutId id="2147483707" r:id="rId15"/>
    <p:sldLayoutId id="2147483712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022A26D-851A-A8C0-234D-F0A9C52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624DBE-F807-6BB6-A025-59C7A883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117FE6-98D8-5C4A-F839-67A2D08A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403763" y="2173250"/>
            <a:ext cx="7284054" cy="1415772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6600" b="1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Cenário 2</a:t>
            </a:r>
          </a:p>
          <a:p>
            <a:pPr algn="just"/>
            <a:r>
              <a:rPr lang="pt-PT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Guião explicativo Jogo das Energias</a:t>
            </a:r>
            <a:endParaRPr lang="en-US" sz="20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451018" y="4035688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81949" y="1125018"/>
            <a:ext cx="4785351" cy="5599545"/>
          </a:xfrm>
          <a:prstGeom prst="rect">
            <a:avLst/>
          </a:prstGeom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6A0A9E9-3FDF-0644-AB0A-2D4855D311D7}"/>
              </a:ext>
            </a:extLst>
          </p:cNvPr>
          <p:cNvSpPr/>
          <p:nvPr/>
        </p:nvSpPr>
        <p:spPr>
          <a:xfrm>
            <a:off x="10611415" y="213566"/>
            <a:ext cx="967875" cy="6286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Ícones do Jogo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37DB9F9-E6C6-B85B-0ADB-465B7427EBCE}"/>
              </a:ext>
            </a:extLst>
          </p:cNvPr>
          <p:cNvSpPr/>
          <p:nvPr/>
        </p:nvSpPr>
        <p:spPr>
          <a:xfrm>
            <a:off x="189247" y="1727558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4570A3-655D-99CC-BD79-7BBE608E1ABB}"/>
              </a:ext>
            </a:extLst>
          </p:cNvPr>
          <p:cNvSpPr/>
          <p:nvPr/>
        </p:nvSpPr>
        <p:spPr>
          <a:xfrm>
            <a:off x="392135" y="1932898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548F46-DEFA-2399-A458-B972DFA59F1D}"/>
              </a:ext>
            </a:extLst>
          </p:cNvPr>
          <p:cNvSpPr/>
          <p:nvPr/>
        </p:nvSpPr>
        <p:spPr>
          <a:xfrm>
            <a:off x="786832" y="1932898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4F7D6D-A80C-8AF6-EBBA-4066DBA841E0}"/>
              </a:ext>
            </a:extLst>
          </p:cNvPr>
          <p:cNvSpPr/>
          <p:nvPr/>
        </p:nvSpPr>
        <p:spPr>
          <a:xfrm>
            <a:off x="392135" y="2324616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FF877F-5C1F-191A-D456-5964E1B6CA24}"/>
              </a:ext>
            </a:extLst>
          </p:cNvPr>
          <p:cNvSpPr/>
          <p:nvPr/>
        </p:nvSpPr>
        <p:spPr>
          <a:xfrm>
            <a:off x="786832" y="2324616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D80F118-B823-CFAF-AE6A-C2C6BD3D1650}"/>
              </a:ext>
            </a:extLst>
          </p:cNvPr>
          <p:cNvSpPr txBox="1"/>
          <p:nvPr/>
        </p:nvSpPr>
        <p:spPr>
          <a:xfrm>
            <a:off x="1488527" y="2027354"/>
            <a:ext cx="8769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Missões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Encaminha para a lista das missões</a:t>
            </a:r>
            <a:r>
              <a:rPr lang="pt-PT" dirty="0"/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98A596-A222-492D-9C8D-838340283AFB}"/>
              </a:ext>
            </a:extLst>
          </p:cNvPr>
          <p:cNvSpPr txBox="1"/>
          <p:nvPr/>
        </p:nvSpPr>
        <p:spPr>
          <a:xfrm>
            <a:off x="1488528" y="3311813"/>
            <a:ext cx="89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Informação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Encontra-se junto aos tipos de energia. Ao passar o rato por cima, é exibido uma descrição da energia.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7A01F1-7203-1B70-C542-F8CEF586DB61}"/>
              </a:ext>
            </a:extLst>
          </p:cNvPr>
          <p:cNvSpPr/>
          <p:nvPr/>
        </p:nvSpPr>
        <p:spPr>
          <a:xfrm>
            <a:off x="189247" y="3107354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Gráfico 18" descr="Informações destaque">
            <a:extLst>
              <a:ext uri="{FF2B5EF4-FFF2-40B4-BE49-F238E27FC236}">
                <a16:creationId xmlns:a16="http://schemas.microsoft.com/office/drawing/2014/main" id="{260B9F94-ED20-8E1C-FC35-7A4A747D4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047" y="3177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Ícones do Jogo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Marcador de Posição de Conteúdo 6">
            <a:extLst>
              <a:ext uri="{FF2B5EF4-FFF2-40B4-BE49-F238E27FC236}">
                <a16:creationId xmlns:a16="http://schemas.microsoft.com/office/drawing/2014/main" id="{5C00CA98-0171-DB6D-C195-9E14D8B4E1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40640" y="1671916"/>
            <a:ext cx="2270530" cy="11767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BF0C62C-44B8-F49A-1E6E-981B237C6C7D}"/>
              </a:ext>
            </a:extLst>
          </p:cNvPr>
          <p:cNvSpPr txBox="1"/>
          <p:nvPr/>
        </p:nvSpPr>
        <p:spPr>
          <a:xfrm>
            <a:off x="2713811" y="1703495"/>
            <a:ext cx="7670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Indicador de progresso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Indica o progresso de cada missão à medida que o jogador toma as suas escolhas, realizando a gestão das energias a utilizar.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03EA6FF-3C71-155F-8AD3-E22D7F263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95" y="3155181"/>
            <a:ext cx="2276475" cy="15621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7817D85-AC55-81E1-3B8D-D241D332B137}"/>
              </a:ext>
            </a:extLst>
          </p:cNvPr>
          <p:cNvSpPr txBox="1"/>
          <p:nvPr/>
        </p:nvSpPr>
        <p:spPr>
          <a:xfrm>
            <a:off x="2713811" y="3085713"/>
            <a:ext cx="76703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Balão de informação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Contém a descrição ou informação sobre os indicadores ou energias. A estrutura desta informação é composta por um titulo, uma descrição e a transformação de unidades para indicar a quantidade.</a:t>
            </a:r>
          </a:p>
          <a:p>
            <a:pPr algn="just"/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Mensagens de informação emitidas: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Só produz energia quando existe sol.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O consumo da energia ultrapassa o necessário.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Não existe energia armazenada. É necessário comprar este tipo de energia para poder utilizar.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255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- </a:t>
            </a:r>
            <a:r>
              <a:rPr lang="pt-PT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Home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Marcador de Posição de Conteúdo 3">
            <a:extLst>
              <a:ext uri="{FF2B5EF4-FFF2-40B4-BE49-F238E27FC236}">
                <a16:creationId xmlns:a16="http://schemas.microsoft.com/office/drawing/2014/main" id="{EC9AD527-D4E0-6B21-DF8D-C9AA91885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0688"/>
            <a:ext cx="5861508" cy="43513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09CD2CC-7E16-4964-9F31-0AA469388AEF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C970FC27-5BC9-8C63-5121-CB77DF012BF9}"/>
              </a:ext>
            </a:extLst>
          </p:cNvPr>
          <p:cNvCxnSpPr>
            <a:cxnSpLocks/>
          </p:cNvCxnSpPr>
          <p:nvPr/>
        </p:nvCxnSpPr>
        <p:spPr>
          <a:xfrm>
            <a:off x="4421080" y="4048217"/>
            <a:ext cx="30183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E95D6B8A-9DE3-6C72-B2A2-868146300E1A}"/>
              </a:ext>
            </a:extLst>
          </p:cNvPr>
          <p:cNvCxnSpPr/>
          <p:nvPr/>
        </p:nvCxnSpPr>
        <p:spPr>
          <a:xfrm>
            <a:off x="4722918" y="4048218"/>
            <a:ext cx="0" cy="11807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5391A6A5-74F6-33F8-C1F8-D2CFC3B28792}"/>
              </a:ext>
            </a:extLst>
          </p:cNvPr>
          <p:cNvCxnSpPr>
            <a:cxnSpLocks/>
          </p:cNvCxnSpPr>
          <p:nvPr/>
        </p:nvCxnSpPr>
        <p:spPr>
          <a:xfrm>
            <a:off x="4403324" y="5220070"/>
            <a:ext cx="319594" cy="8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DA1B2C5C-6CA7-11EE-E52C-4FEA5613470C}"/>
              </a:ext>
            </a:extLst>
          </p:cNvPr>
          <p:cNvCxnSpPr/>
          <p:nvPr/>
        </p:nvCxnSpPr>
        <p:spPr>
          <a:xfrm>
            <a:off x="4722918" y="4616388"/>
            <a:ext cx="22016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A4741A-CD60-A348-0A79-A03CC98E6896}"/>
              </a:ext>
            </a:extLst>
          </p:cNvPr>
          <p:cNvSpPr txBox="1"/>
          <p:nvPr/>
        </p:nvSpPr>
        <p:spPr>
          <a:xfrm>
            <a:off x="6924583" y="4315417"/>
            <a:ext cx="24798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transitam para os outros ecrãs </a:t>
            </a:r>
          </a:p>
        </p:txBody>
      </p:sp>
    </p:spTree>
    <p:extLst>
      <p:ext uri="{BB962C8B-B14F-4D97-AF65-F5344CB8AC3E}">
        <p14:creationId xmlns:p14="http://schemas.microsoft.com/office/powerpoint/2010/main" val="46498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- Definições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9CD2CC-7E16-4964-9F31-0AA469388AEF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pic>
        <p:nvPicPr>
          <p:cNvPr id="5" name="Marcador de Posição de Conteúdo 8">
            <a:extLst>
              <a:ext uri="{FF2B5EF4-FFF2-40B4-BE49-F238E27FC236}">
                <a16:creationId xmlns:a16="http://schemas.microsoft.com/office/drawing/2014/main" id="{327B274C-9AD5-130A-B74C-1840D4DBC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07927"/>
            <a:ext cx="5770622" cy="4351338"/>
          </a:xfrm>
          <a:prstGeom prst="rect">
            <a:avLst/>
          </a:prstGeom>
        </p:spPr>
      </p:pic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D9C8F3E5-A776-D483-07E7-7BCDF8F263C9}"/>
              </a:ext>
            </a:extLst>
          </p:cNvPr>
          <p:cNvCxnSpPr/>
          <p:nvPr/>
        </p:nvCxnSpPr>
        <p:spPr>
          <a:xfrm>
            <a:off x="1979720" y="1843693"/>
            <a:ext cx="48294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ED0474-1160-7CDF-2C24-F7DB96B4FFF3}"/>
              </a:ext>
            </a:extLst>
          </p:cNvPr>
          <p:cNvSpPr txBox="1"/>
          <p:nvPr/>
        </p:nvSpPr>
        <p:spPr>
          <a:xfrm>
            <a:off x="6809173" y="1534247"/>
            <a:ext cx="34978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transitam para o ecrã principal (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Home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27A0485-CA18-BA29-FC18-A2F6A8D494FA}"/>
              </a:ext>
            </a:extLst>
          </p:cNvPr>
          <p:cNvSpPr txBox="1"/>
          <p:nvPr/>
        </p:nvSpPr>
        <p:spPr>
          <a:xfrm>
            <a:off x="7392879" y="2825312"/>
            <a:ext cx="34978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Painel de alterações das definições disponíveis para alteração no jogo</a:t>
            </a:r>
          </a:p>
        </p:txBody>
      </p: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EE5FB294-C7CD-CF48-5F39-2D2872920DD3}"/>
              </a:ext>
            </a:extLst>
          </p:cNvPr>
          <p:cNvCxnSpPr>
            <a:cxnSpLocks/>
          </p:cNvCxnSpPr>
          <p:nvPr/>
        </p:nvCxnSpPr>
        <p:spPr>
          <a:xfrm rot="16200000">
            <a:off x="2896341" y="4777766"/>
            <a:ext cx="30183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7D3E7B87-1C05-85C2-4F3E-0E393EC4FE19}"/>
              </a:ext>
            </a:extLst>
          </p:cNvPr>
          <p:cNvCxnSpPr>
            <a:cxnSpLocks/>
          </p:cNvCxnSpPr>
          <p:nvPr/>
        </p:nvCxnSpPr>
        <p:spPr>
          <a:xfrm>
            <a:off x="1597980" y="4928684"/>
            <a:ext cx="1440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7508AA7D-E46D-F4B5-F56F-4EA79B22D6EC}"/>
              </a:ext>
            </a:extLst>
          </p:cNvPr>
          <p:cNvCxnSpPr>
            <a:cxnSpLocks/>
          </p:cNvCxnSpPr>
          <p:nvPr/>
        </p:nvCxnSpPr>
        <p:spPr>
          <a:xfrm rot="16200000">
            <a:off x="1447061" y="4764448"/>
            <a:ext cx="319594" cy="8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187FE708-AE13-05DE-22F1-919CBDAF0E37}"/>
              </a:ext>
            </a:extLst>
          </p:cNvPr>
          <p:cNvCxnSpPr>
            <a:cxnSpLocks/>
          </p:cNvCxnSpPr>
          <p:nvPr/>
        </p:nvCxnSpPr>
        <p:spPr>
          <a:xfrm rot="16200000">
            <a:off x="2167192" y="4777765"/>
            <a:ext cx="30183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61FEFE-BAF4-17F1-59B0-224DEF96DD1B}"/>
              </a:ext>
            </a:extLst>
          </p:cNvPr>
          <p:cNvSpPr txBox="1"/>
          <p:nvPr/>
        </p:nvSpPr>
        <p:spPr>
          <a:xfrm>
            <a:off x="2714565" y="5871865"/>
            <a:ext cx="34978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permitam selecionar o idioma</a:t>
            </a:r>
          </a:p>
        </p:txBody>
      </p:sp>
      <p:cxnSp>
        <p:nvCxnSpPr>
          <p:cNvPr id="21" name="Conexão: Ângulo Reto 20">
            <a:extLst>
              <a:ext uri="{FF2B5EF4-FFF2-40B4-BE49-F238E27FC236}">
                <a16:creationId xmlns:a16="http://schemas.microsoft.com/office/drawing/2014/main" id="{FAB2E2B7-E7E1-4238-C90E-4ADF545745C0}"/>
              </a:ext>
            </a:extLst>
          </p:cNvPr>
          <p:cNvCxnSpPr/>
          <p:nvPr/>
        </p:nvCxnSpPr>
        <p:spPr>
          <a:xfrm rot="16200000" flipH="1">
            <a:off x="1883164" y="5363629"/>
            <a:ext cx="1266347" cy="39645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5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- Ranking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9CD2CC-7E16-4964-9F31-0AA469388AEF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pic>
        <p:nvPicPr>
          <p:cNvPr id="2" name="Marcador de Posição de Conteúdo 5">
            <a:extLst>
              <a:ext uri="{FF2B5EF4-FFF2-40B4-BE49-F238E27FC236}">
                <a16:creationId xmlns:a16="http://schemas.microsoft.com/office/drawing/2014/main" id="{A7CCD45B-F0CB-5534-A741-6D3F14588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0688"/>
            <a:ext cx="5759373" cy="43513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F665D952-0311-E232-E1F5-334911AF0CB5}"/>
              </a:ext>
            </a:extLst>
          </p:cNvPr>
          <p:cNvCxnSpPr/>
          <p:nvPr/>
        </p:nvCxnSpPr>
        <p:spPr>
          <a:xfrm>
            <a:off x="1979720" y="1926454"/>
            <a:ext cx="48294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23C9F4-4424-D3B8-0F36-9A20DF53715B}"/>
              </a:ext>
            </a:extLst>
          </p:cNvPr>
          <p:cNvSpPr txBox="1"/>
          <p:nvPr/>
        </p:nvSpPr>
        <p:spPr>
          <a:xfrm>
            <a:off x="6809173" y="1617008"/>
            <a:ext cx="34978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transitam para o ecrã principal (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Home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6958C11E-E221-A996-AF4A-3F1F683273D2}"/>
              </a:ext>
            </a:extLst>
          </p:cNvPr>
          <p:cNvCxnSpPr/>
          <p:nvPr/>
        </p:nvCxnSpPr>
        <p:spPr>
          <a:xfrm>
            <a:off x="3737500" y="2942571"/>
            <a:ext cx="37996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37AEF4-EBB5-E24D-65BD-4C430AD2466F}"/>
              </a:ext>
            </a:extLst>
          </p:cNvPr>
          <p:cNvSpPr txBox="1"/>
          <p:nvPr/>
        </p:nvSpPr>
        <p:spPr>
          <a:xfrm>
            <a:off x="7537141" y="2600222"/>
            <a:ext cx="379964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Painel com a listagem do ranking dos participantes do jogo. Ordenados por ordem decrescente por pontuação.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0CD46CD0-C70A-225D-3A1A-C0B29666AAF7}"/>
              </a:ext>
            </a:extLst>
          </p:cNvPr>
          <p:cNvCxnSpPr>
            <a:cxnSpLocks/>
          </p:cNvCxnSpPr>
          <p:nvPr/>
        </p:nvCxnSpPr>
        <p:spPr>
          <a:xfrm>
            <a:off x="3595456" y="3524099"/>
            <a:ext cx="30183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392ABCB6-80CA-5F2D-5833-40910472B377}"/>
              </a:ext>
            </a:extLst>
          </p:cNvPr>
          <p:cNvCxnSpPr>
            <a:cxnSpLocks/>
          </p:cNvCxnSpPr>
          <p:nvPr/>
        </p:nvCxnSpPr>
        <p:spPr>
          <a:xfrm>
            <a:off x="3897294" y="3524100"/>
            <a:ext cx="0" cy="14825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id="{D7691450-3045-70D9-B7CE-37DC92BC330F}"/>
              </a:ext>
            </a:extLst>
          </p:cNvPr>
          <p:cNvCxnSpPr>
            <a:cxnSpLocks/>
          </p:cNvCxnSpPr>
          <p:nvPr/>
        </p:nvCxnSpPr>
        <p:spPr>
          <a:xfrm>
            <a:off x="3577700" y="5006671"/>
            <a:ext cx="319594" cy="8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6E03C194-6164-3345-E7A0-DD1C055ED45A}"/>
              </a:ext>
            </a:extLst>
          </p:cNvPr>
          <p:cNvCxnSpPr/>
          <p:nvPr/>
        </p:nvCxnSpPr>
        <p:spPr>
          <a:xfrm>
            <a:off x="3897294" y="4092270"/>
            <a:ext cx="22016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0C4AC93-D45D-EFD0-AC75-0DC5F97FAF08}"/>
              </a:ext>
            </a:extLst>
          </p:cNvPr>
          <p:cNvSpPr txBox="1"/>
          <p:nvPr/>
        </p:nvSpPr>
        <p:spPr>
          <a:xfrm>
            <a:off x="6098959" y="3791299"/>
            <a:ext cx="395944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 cada item da lista encontra-se o lugar, o nome do jogador quando se registou e a sua pontuação.</a:t>
            </a:r>
          </a:p>
        </p:txBody>
      </p:sp>
    </p:spTree>
    <p:extLst>
      <p:ext uri="{BB962C8B-B14F-4D97-AF65-F5344CB8AC3E}">
        <p14:creationId xmlns:p14="http://schemas.microsoft.com/office/powerpoint/2010/main" val="269149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- Jogadores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9CD2CC-7E16-4964-9F31-0AA469388AEF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pic>
        <p:nvPicPr>
          <p:cNvPr id="5" name="Marcador de Posição de Conteúdo 6">
            <a:extLst>
              <a:ext uri="{FF2B5EF4-FFF2-40B4-BE49-F238E27FC236}">
                <a16:creationId xmlns:a16="http://schemas.microsoft.com/office/drawing/2014/main" id="{C1B96B6A-A13B-F7C4-C519-585234242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0688"/>
            <a:ext cx="5793251" cy="4351338"/>
          </a:xfrm>
          <a:prstGeom prst="rect">
            <a:avLst/>
          </a:prstGeom>
        </p:spPr>
      </p:pic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E87119DA-DFD4-9B6C-030D-FA7FA6161676}"/>
              </a:ext>
            </a:extLst>
          </p:cNvPr>
          <p:cNvCxnSpPr/>
          <p:nvPr/>
        </p:nvCxnSpPr>
        <p:spPr>
          <a:xfrm>
            <a:off x="1979720" y="1926454"/>
            <a:ext cx="48294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F3DCCA-F2A2-ABB0-2CAA-9716559F8CAB}"/>
              </a:ext>
            </a:extLst>
          </p:cNvPr>
          <p:cNvSpPr txBox="1"/>
          <p:nvPr/>
        </p:nvSpPr>
        <p:spPr>
          <a:xfrm>
            <a:off x="6809172" y="1617008"/>
            <a:ext cx="42168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transitam para o ecrã principal (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Home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21CD6B7C-9C1D-5F58-36DE-1A97D9392771}"/>
              </a:ext>
            </a:extLst>
          </p:cNvPr>
          <p:cNvCxnSpPr>
            <a:cxnSpLocks/>
          </p:cNvCxnSpPr>
          <p:nvPr/>
        </p:nvCxnSpPr>
        <p:spPr>
          <a:xfrm>
            <a:off x="3755255" y="2925276"/>
            <a:ext cx="30539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7D74F3-A242-DBCC-E120-1DFCA58C6056}"/>
              </a:ext>
            </a:extLst>
          </p:cNvPr>
          <p:cNvSpPr txBox="1"/>
          <p:nvPr/>
        </p:nvSpPr>
        <p:spPr>
          <a:xfrm>
            <a:off x="6809172" y="2515461"/>
            <a:ext cx="43434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Painel com a listagem dos jogadores criados. e a possibilidade de criar um novo jogador.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7176FC4-C696-769D-569B-2F1A88220CCD}"/>
              </a:ext>
            </a:extLst>
          </p:cNvPr>
          <p:cNvSpPr txBox="1"/>
          <p:nvPr/>
        </p:nvSpPr>
        <p:spPr>
          <a:xfrm>
            <a:off x="6094520" y="4408810"/>
            <a:ext cx="395944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Ao clicar num dos itens faz com que apareça uma caixa de texto para escrever o nome do jogador para poder criar uma “conta”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291E2B-3DDD-B09D-831D-F33C9521A9C1}"/>
              </a:ext>
            </a:extLst>
          </p:cNvPr>
          <p:cNvSpPr txBox="1"/>
          <p:nvPr/>
        </p:nvSpPr>
        <p:spPr>
          <a:xfrm>
            <a:off x="6019059" y="3488147"/>
            <a:ext cx="49182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Ao clicar no item irá iniciar ou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re-continuar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 jogo que foi guardado nessa conta selecionada. </a:t>
            </a:r>
          </a:p>
        </p:txBody>
      </p:sp>
      <p:cxnSp>
        <p:nvCxnSpPr>
          <p:cNvPr id="19" name="Conexão: Ângulo Reto 18">
            <a:extLst>
              <a:ext uri="{FF2B5EF4-FFF2-40B4-BE49-F238E27FC236}">
                <a16:creationId xmlns:a16="http://schemas.microsoft.com/office/drawing/2014/main" id="{F8D89126-056C-B8E6-40DB-D2061FBE21DF}"/>
              </a:ext>
            </a:extLst>
          </p:cNvPr>
          <p:cNvCxnSpPr>
            <a:cxnSpLocks/>
          </p:cNvCxnSpPr>
          <p:nvPr/>
        </p:nvCxnSpPr>
        <p:spPr>
          <a:xfrm>
            <a:off x="3577700" y="3507029"/>
            <a:ext cx="2441360" cy="1756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xão: Ângulo Reto 19">
            <a:extLst>
              <a:ext uri="{FF2B5EF4-FFF2-40B4-BE49-F238E27FC236}">
                <a16:creationId xmlns:a16="http://schemas.microsoft.com/office/drawing/2014/main" id="{CA77C9A7-8858-D62E-D639-9BD6A6B15436}"/>
              </a:ext>
            </a:extLst>
          </p:cNvPr>
          <p:cNvCxnSpPr>
            <a:endCxn id="16" idx="1"/>
          </p:cNvCxnSpPr>
          <p:nvPr/>
        </p:nvCxnSpPr>
        <p:spPr>
          <a:xfrm>
            <a:off x="3897294" y="4678535"/>
            <a:ext cx="2197226" cy="33044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84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669192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– Menu Missões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9CD2CC-7E16-4964-9F31-0AA469388AEF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A7E14C43-BBF5-E169-A674-2188AD9DA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67" y="1431038"/>
            <a:ext cx="5746858" cy="4352400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3116489-BB33-6955-31FF-D59536D3EA89}"/>
              </a:ext>
            </a:extLst>
          </p:cNvPr>
          <p:cNvSpPr txBox="1"/>
          <p:nvPr/>
        </p:nvSpPr>
        <p:spPr>
          <a:xfrm>
            <a:off x="6605893" y="1000034"/>
            <a:ext cx="492710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transitam para o ecrã principal (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Home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E4E3E78-608A-279E-36C6-DDCCB5146BEF}"/>
              </a:ext>
            </a:extLst>
          </p:cNvPr>
          <p:cNvSpPr txBox="1"/>
          <p:nvPr/>
        </p:nvSpPr>
        <p:spPr>
          <a:xfrm>
            <a:off x="7305010" y="2591806"/>
            <a:ext cx="41211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Painel com a listagem das missões.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442C6A1-B850-70FA-0AAB-C3BF5027EFF4}"/>
              </a:ext>
            </a:extLst>
          </p:cNvPr>
          <p:cNvSpPr txBox="1"/>
          <p:nvPr/>
        </p:nvSpPr>
        <p:spPr>
          <a:xfrm>
            <a:off x="6649542" y="3028135"/>
            <a:ext cx="41155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Missão no estado bloqueada.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126B6C0-9E65-314F-BFC5-3245420BC4FF}"/>
              </a:ext>
            </a:extLst>
          </p:cNvPr>
          <p:cNvSpPr txBox="1"/>
          <p:nvPr/>
        </p:nvSpPr>
        <p:spPr>
          <a:xfrm>
            <a:off x="6649542" y="3722984"/>
            <a:ext cx="42733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Missão no estado desbloqueada e nova</a:t>
            </a:r>
            <a:r>
              <a:rPr lang="pt-PT" dirty="0"/>
              <a:t>. </a:t>
            </a:r>
          </a:p>
        </p:txBody>
      </p: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B409DFA9-03B6-9F3B-9DAB-1B5808053DDE}"/>
              </a:ext>
            </a:extLst>
          </p:cNvPr>
          <p:cNvCxnSpPr>
            <a:cxnSpLocks/>
          </p:cNvCxnSpPr>
          <p:nvPr/>
        </p:nvCxnSpPr>
        <p:spPr>
          <a:xfrm>
            <a:off x="6213060" y="2824067"/>
            <a:ext cx="1083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xão reta unidirecional 35">
            <a:extLst>
              <a:ext uri="{FF2B5EF4-FFF2-40B4-BE49-F238E27FC236}">
                <a16:creationId xmlns:a16="http://schemas.microsoft.com/office/drawing/2014/main" id="{0892F08E-70F0-5858-B1D8-2B0066C45042}"/>
              </a:ext>
            </a:extLst>
          </p:cNvPr>
          <p:cNvCxnSpPr>
            <a:cxnSpLocks/>
          </p:cNvCxnSpPr>
          <p:nvPr/>
        </p:nvCxnSpPr>
        <p:spPr>
          <a:xfrm>
            <a:off x="5557592" y="3260396"/>
            <a:ext cx="1083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5306CCB-916F-3EF3-2E99-723A9C99F539}"/>
              </a:ext>
            </a:extLst>
          </p:cNvPr>
          <p:cNvSpPr txBox="1"/>
          <p:nvPr/>
        </p:nvSpPr>
        <p:spPr>
          <a:xfrm>
            <a:off x="6649542" y="4281236"/>
            <a:ext cx="44728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Missão no estado jogado, o indicador de progresso indica que o progresso não foi feito da melhor maneira.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DD38A58-2C09-4FB2-4D37-8B1B8730EE78}"/>
              </a:ext>
            </a:extLst>
          </p:cNvPr>
          <p:cNvSpPr txBox="1"/>
          <p:nvPr/>
        </p:nvSpPr>
        <p:spPr>
          <a:xfrm>
            <a:off x="6640663" y="5321773"/>
            <a:ext cx="44728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Missão no estado jogado, o indicador de progresso indica que está com progresso neutro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D3E14D4-CB65-BDC6-4865-046F759D9330}"/>
              </a:ext>
            </a:extLst>
          </p:cNvPr>
          <p:cNvSpPr txBox="1"/>
          <p:nvPr/>
        </p:nvSpPr>
        <p:spPr>
          <a:xfrm>
            <a:off x="189247" y="5885933"/>
            <a:ext cx="60948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Missão no estado jogado, o indicador de progresso indica que está no bom caminho para a sustentabilidade.</a:t>
            </a:r>
          </a:p>
        </p:txBody>
      </p: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F4CE5B9D-CA6A-A272-B469-43154125DB6A}"/>
              </a:ext>
            </a:extLst>
          </p:cNvPr>
          <p:cNvCxnSpPr/>
          <p:nvPr/>
        </p:nvCxnSpPr>
        <p:spPr>
          <a:xfrm>
            <a:off x="1854123" y="3429915"/>
            <a:ext cx="0" cy="2447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xão: Ângulo Reto 40">
            <a:extLst>
              <a:ext uri="{FF2B5EF4-FFF2-40B4-BE49-F238E27FC236}">
                <a16:creationId xmlns:a16="http://schemas.microsoft.com/office/drawing/2014/main" id="{612069FE-C127-4792-2F61-AA55C97AB825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517422" y="3429915"/>
            <a:ext cx="2132120" cy="4777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exão: Ângulo Reto 41">
            <a:extLst>
              <a:ext uri="{FF2B5EF4-FFF2-40B4-BE49-F238E27FC236}">
                <a16:creationId xmlns:a16="http://schemas.microsoft.com/office/drawing/2014/main" id="{748BEC7B-A5AB-6C9A-7E1B-99B1321BA27A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3629655" y="3429915"/>
            <a:ext cx="3019887" cy="1312986"/>
          </a:xfrm>
          <a:prstGeom prst="bentConnector3">
            <a:avLst>
              <a:gd name="adj1" fmla="val 61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exão: Ângulo Reto 42">
            <a:extLst>
              <a:ext uri="{FF2B5EF4-FFF2-40B4-BE49-F238E27FC236}">
                <a16:creationId xmlns:a16="http://schemas.microsoft.com/office/drawing/2014/main" id="{F82DEB93-3990-0BF3-1773-40465AA43F3A}"/>
              </a:ext>
            </a:extLst>
          </p:cNvPr>
          <p:cNvCxnSpPr>
            <a:cxnSpLocks/>
          </p:cNvCxnSpPr>
          <p:nvPr/>
        </p:nvCxnSpPr>
        <p:spPr>
          <a:xfrm>
            <a:off x="2724134" y="3449317"/>
            <a:ext cx="3916530" cy="2334121"/>
          </a:xfrm>
          <a:prstGeom prst="bentConnector3">
            <a:avLst>
              <a:gd name="adj1" fmla="val -95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7F2EBE4-FAB2-46EA-AF24-B7E4C9193610}"/>
              </a:ext>
            </a:extLst>
          </p:cNvPr>
          <p:cNvSpPr txBox="1"/>
          <p:nvPr/>
        </p:nvSpPr>
        <p:spPr>
          <a:xfrm>
            <a:off x="6768650" y="1527649"/>
            <a:ext cx="39964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transitam para o ecrã da loja</a:t>
            </a:r>
            <a:r>
              <a:rPr lang="pt-PT" dirty="0"/>
              <a:t>.</a:t>
            </a: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83917509-C28D-CA46-04C5-1FA281820140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6284079" y="1712315"/>
            <a:ext cx="484571" cy="138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exão: Ângulo Reto 45">
            <a:extLst>
              <a:ext uri="{FF2B5EF4-FFF2-40B4-BE49-F238E27FC236}">
                <a16:creationId xmlns:a16="http://schemas.microsoft.com/office/drawing/2014/main" id="{DB623254-53C7-3B9C-6988-BBBAE27C1270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1913699" y="1323200"/>
            <a:ext cx="4692194" cy="4083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28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669192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– Jogo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9CD2CC-7E16-4964-9F31-0AA469388AEF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pic>
        <p:nvPicPr>
          <p:cNvPr id="4" name="Marcador de Posição de Conteúdo 22">
            <a:extLst>
              <a:ext uri="{FF2B5EF4-FFF2-40B4-BE49-F238E27FC236}">
                <a16:creationId xmlns:a16="http://schemas.microsoft.com/office/drawing/2014/main" id="{7356CE30-972E-1DF6-4215-6565E9347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5" y="1521185"/>
            <a:ext cx="5787279" cy="43513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EFE6FDF-3A93-2D77-EF7E-8759B339907D}"/>
              </a:ext>
            </a:extLst>
          </p:cNvPr>
          <p:cNvSpPr txBox="1"/>
          <p:nvPr/>
        </p:nvSpPr>
        <p:spPr>
          <a:xfrm>
            <a:off x="5362354" y="51088"/>
            <a:ext cx="50721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transitam para o ecrã principal (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Home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1072CA6-DEFE-877C-5132-14C5E7DF8447}"/>
              </a:ext>
            </a:extLst>
          </p:cNvPr>
          <p:cNvSpPr txBox="1"/>
          <p:nvPr/>
        </p:nvSpPr>
        <p:spPr>
          <a:xfrm>
            <a:off x="5362354" y="547928"/>
            <a:ext cx="48290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transitam para o ecrã o menu das missões</a:t>
            </a:r>
            <a:r>
              <a:rPr lang="pt-PT" dirty="0"/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7D69FB8-3810-837A-EF34-EA5B5D5AD62A}"/>
              </a:ext>
            </a:extLst>
          </p:cNvPr>
          <p:cNvSpPr txBox="1"/>
          <p:nvPr/>
        </p:nvSpPr>
        <p:spPr>
          <a:xfrm>
            <a:off x="6365788" y="1043069"/>
            <a:ext cx="39964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que transitam para o ecrã da loja.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BA6389-07C2-7684-DD79-7DA9769A7B92}"/>
              </a:ext>
            </a:extLst>
          </p:cNvPr>
          <p:cNvSpPr txBox="1"/>
          <p:nvPr/>
        </p:nvSpPr>
        <p:spPr>
          <a:xfrm>
            <a:off x="6257778" y="1874429"/>
            <a:ext cx="510466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Zona onde vai se encontrar a descrição da missão, indicando as necessidades e as situações favoráveis para aplicar certas energias.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DA2FA6-D6B3-9598-84A8-DCBE31635FDB}"/>
              </a:ext>
            </a:extLst>
          </p:cNvPr>
          <p:cNvSpPr txBox="1"/>
          <p:nvPr/>
        </p:nvSpPr>
        <p:spPr>
          <a:xfrm>
            <a:off x="6257778" y="3119221"/>
            <a:ext cx="13713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Indicadores.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E1552C-76FA-E195-D42D-2C1A1FDFC05C}"/>
              </a:ext>
            </a:extLst>
          </p:cNvPr>
          <p:cNvSpPr txBox="1"/>
          <p:nvPr/>
        </p:nvSpPr>
        <p:spPr>
          <a:xfrm>
            <a:off x="6365788" y="3971330"/>
            <a:ext cx="22842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Balões de informação</a:t>
            </a:r>
            <a:r>
              <a:rPr lang="pt-PT" dirty="0"/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842887-8AAA-797F-B0D8-1FE1D1B273F7}"/>
              </a:ext>
            </a:extLst>
          </p:cNvPr>
          <p:cNvSpPr txBox="1"/>
          <p:nvPr/>
        </p:nvSpPr>
        <p:spPr>
          <a:xfrm>
            <a:off x="6001453" y="5814944"/>
            <a:ext cx="492770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Barra que indica a quantidade de armazenamento que existe disponível para a energia.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AB0822-A178-B35D-C05F-8419E29431A1}"/>
              </a:ext>
            </a:extLst>
          </p:cNvPr>
          <p:cNvSpPr txBox="1"/>
          <p:nvPr/>
        </p:nvSpPr>
        <p:spPr>
          <a:xfrm>
            <a:off x="1694920" y="6136651"/>
            <a:ext cx="29217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Tipos de energia</a:t>
            </a:r>
            <a:r>
              <a:rPr lang="pt-PT" dirty="0"/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838985-42CE-443B-93FD-486B9C252788}"/>
              </a:ext>
            </a:extLst>
          </p:cNvPr>
          <p:cNvSpPr txBox="1"/>
          <p:nvPr/>
        </p:nvSpPr>
        <p:spPr>
          <a:xfrm>
            <a:off x="6882470" y="4663827"/>
            <a:ext cx="35351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Zona de processamento. Onde as energias são posicionadas quando são arrastadas.</a:t>
            </a:r>
          </a:p>
        </p:txBody>
      </p:sp>
      <p:cxnSp>
        <p:nvCxnSpPr>
          <p:cNvPr id="15" name="Conexão: Ângulo Reto 14">
            <a:extLst>
              <a:ext uri="{FF2B5EF4-FFF2-40B4-BE49-F238E27FC236}">
                <a16:creationId xmlns:a16="http://schemas.microsoft.com/office/drawing/2014/main" id="{F4C91674-173C-685F-390D-A92DFB6840B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400172" y="871094"/>
            <a:ext cx="2962182" cy="93097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xão: Ângulo Reto 15">
            <a:extLst>
              <a:ext uri="{FF2B5EF4-FFF2-40B4-BE49-F238E27FC236}">
                <a16:creationId xmlns:a16="http://schemas.microsoft.com/office/drawing/2014/main" id="{804E6B89-E7C3-382D-6BF2-3C1880D7F40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613889" y="1366235"/>
            <a:ext cx="751899" cy="33961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C1C7D9C9-D207-B782-66E3-6A5C4BF1786C}"/>
              </a:ext>
            </a:extLst>
          </p:cNvPr>
          <p:cNvCxnSpPr>
            <a:cxnSpLocks/>
          </p:cNvCxnSpPr>
          <p:nvPr/>
        </p:nvCxnSpPr>
        <p:spPr>
          <a:xfrm>
            <a:off x="5616630" y="2444464"/>
            <a:ext cx="30183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518AA741-B5E4-D8E0-4850-A31F3F52A5F6}"/>
              </a:ext>
            </a:extLst>
          </p:cNvPr>
          <p:cNvCxnSpPr>
            <a:cxnSpLocks/>
          </p:cNvCxnSpPr>
          <p:nvPr/>
        </p:nvCxnSpPr>
        <p:spPr>
          <a:xfrm>
            <a:off x="5915727" y="2444464"/>
            <a:ext cx="0" cy="22510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1F680E64-CA68-24AB-A4E3-921308E7D390}"/>
              </a:ext>
            </a:extLst>
          </p:cNvPr>
          <p:cNvCxnSpPr>
            <a:cxnSpLocks/>
          </p:cNvCxnSpPr>
          <p:nvPr/>
        </p:nvCxnSpPr>
        <p:spPr>
          <a:xfrm>
            <a:off x="5605011" y="4695478"/>
            <a:ext cx="319594" cy="8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7F4BE947-EF02-56C8-A8C7-81A2F40B796F}"/>
              </a:ext>
            </a:extLst>
          </p:cNvPr>
          <p:cNvCxnSpPr/>
          <p:nvPr/>
        </p:nvCxnSpPr>
        <p:spPr>
          <a:xfrm flipV="1">
            <a:off x="802192" y="1298759"/>
            <a:ext cx="0" cy="293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B9167295-1266-83B2-DA50-66F61E1E2AD0}"/>
              </a:ext>
            </a:extLst>
          </p:cNvPr>
          <p:cNvCxnSpPr/>
          <p:nvPr/>
        </p:nvCxnSpPr>
        <p:spPr>
          <a:xfrm>
            <a:off x="802192" y="1284357"/>
            <a:ext cx="26544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id="{BAC7B3BB-9AB2-8839-6788-10C3BFFD2B9C}"/>
              </a:ext>
            </a:extLst>
          </p:cNvPr>
          <p:cNvCxnSpPr/>
          <p:nvPr/>
        </p:nvCxnSpPr>
        <p:spPr>
          <a:xfrm flipV="1">
            <a:off x="3447737" y="184806"/>
            <a:ext cx="0" cy="1099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C0249244-424A-CB8F-9457-37E68C577989}"/>
              </a:ext>
            </a:extLst>
          </p:cNvPr>
          <p:cNvCxnSpPr>
            <a:cxnSpLocks/>
          </p:cNvCxnSpPr>
          <p:nvPr/>
        </p:nvCxnSpPr>
        <p:spPr>
          <a:xfrm flipV="1">
            <a:off x="3456614" y="184806"/>
            <a:ext cx="1887984" cy="10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47D9FDA7-72DB-F6DA-6DE2-854C8405EBF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915727" y="3303887"/>
            <a:ext cx="3420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1640A38-567C-3ED6-10EA-E614B13F09A6}"/>
              </a:ext>
            </a:extLst>
          </p:cNvPr>
          <p:cNvCxnSpPr>
            <a:cxnSpLocks/>
          </p:cNvCxnSpPr>
          <p:nvPr/>
        </p:nvCxnSpPr>
        <p:spPr>
          <a:xfrm>
            <a:off x="593566" y="5819112"/>
            <a:ext cx="0" cy="1810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3EED158-BE27-C109-3016-189368FDA92F}"/>
              </a:ext>
            </a:extLst>
          </p:cNvPr>
          <p:cNvCxnSpPr>
            <a:cxnSpLocks/>
          </p:cNvCxnSpPr>
          <p:nvPr/>
        </p:nvCxnSpPr>
        <p:spPr>
          <a:xfrm>
            <a:off x="5078269" y="5818550"/>
            <a:ext cx="0" cy="1810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BA7AFAD9-5557-9A49-37D3-E4A89A8F42BB}"/>
              </a:ext>
            </a:extLst>
          </p:cNvPr>
          <p:cNvCxnSpPr>
            <a:cxnSpLocks/>
          </p:cNvCxnSpPr>
          <p:nvPr/>
        </p:nvCxnSpPr>
        <p:spPr>
          <a:xfrm>
            <a:off x="593566" y="5999644"/>
            <a:ext cx="4491323" cy="34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FA7057E0-6A64-FCAE-8539-CA8426A96DD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643406" y="5880136"/>
            <a:ext cx="512393" cy="256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9E2D80B5-A528-34C9-B09F-BBF0E8670291}"/>
              </a:ext>
            </a:extLst>
          </p:cNvPr>
          <p:cNvCxnSpPr/>
          <p:nvPr/>
        </p:nvCxnSpPr>
        <p:spPr>
          <a:xfrm>
            <a:off x="944235" y="5587157"/>
            <a:ext cx="0" cy="3219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6D77337B-7971-2D0C-3763-5F0F29C8BA5D}"/>
              </a:ext>
            </a:extLst>
          </p:cNvPr>
          <p:cNvCxnSpPr>
            <a:cxnSpLocks/>
          </p:cNvCxnSpPr>
          <p:nvPr/>
        </p:nvCxnSpPr>
        <p:spPr>
          <a:xfrm>
            <a:off x="944236" y="5909097"/>
            <a:ext cx="48116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D5CAA2CF-AF34-9EE6-CC8C-3B672A87F206}"/>
              </a:ext>
            </a:extLst>
          </p:cNvPr>
          <p:cNvCxnSpPr/>
          <p:nvPr/>
        </p:nvCxnSpPr>
        <p:spPr>
          <a:xfrm>
            <a:off x="5764808" y="5909097"/>
            <a:ext cx="0" cy="229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CF7DEE3D-7718-52B8-EE66-E3FE63FD2822}"/>
              </a:ext>
            </a:extLst>
          </p:cNvPr>
          <p:cNvCxnSpPr>
            <a:endCxn id="11" idx="1"/>
          </p:cNvCxnSpPr>
          <p:nvPr/>
        </p:nvCxnSpPr>
        <p:spPr>
          <a:xfrm>
            <a:off x="5764808" y="6138109"/>
            <a:ext cx="236645" cy="138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exão reta unidirecional 53">
            <a:extLst>
              <a:ext uri="{FF2B5EF4-FFF2-40B4-BE49-F238E27FC236}">
                <a16:creationId xmlns:a16="http://schemas.microsoft.com/office/drawing/2014/main" id="{DDF798F0-B393-1125-0BCE-05C6C7417A3C}"/>
              </a:ext>
            </a:extLst>
          </p:cNvPr>
          <p:cNvCxnSpPr>
            <a:endCxn id="8" idx="1"/>
          </p:cNvCxnSpPr>
          <p:nvPr/>
        </p:nvCxnSpPr>
        <p:spPr>
          <a:xfrm>
            <a:off x="3953765" y="2254101"/>
            <a:ext cx="2304013" cy="81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A0F173D7-D1A1-C5C4-56BA-25731FEC841E}"/>
              </a:ext>
            </a:extLst>
          </p:cNvPr>
          <p:cNvCxnSpPr>
            <a:endCxn id="10" idx="1"/>
          </p:cNvCxnSpPr>
          <p:nvPr/>
        </p:nvCxnSpPr>
        <p:spPr>
          <a:xfrm>
            <a:off x="4317749" y="3259497"/>
            <a:ext cx="2048039" cy="1034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26E3498A-569C-D09A-B023-B5654659BBCA}"/>
              </a:ext>
            </a:extLst>
          </p:cNvPr>
          <p:cNvCxnSpPr>
            <a:endCxn id="10" idx="1"/>
          </p:cNvCxnSpPr>
          <p:nvPr/>
        </p:nvCxnSpPr>
        <p:spPr>
          <a:xfrm flipV="1">
            <a:off x="1317097" y="4294496"/>
            <a:ext cx="5048691" cy="114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2CDFDB3-2D09-DF0D-B922-8162AEE4F626}"/>
              </a:ext>
            </a:extLst>
          </p:cNvPr>
          <p:cNvCxnSpPr>
            <a:endCxn id="14" idx="1"/>
          </p:cNvCxnSpPr>
          <p:nvPr/>
        </p:nvCxnSpPr>
        <p:spPr>
          <a:xfrm>
            <a:off x="3527637" y="4663827"/>
            <a:ext cx="3354833" cy="461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3366289-EF99-8611-EBDD-0D303D1AD334}"/>
              </a:ext>
            </a:extLst>
          </p:cNvPr>
          <p:cNvSpPr txBox="1"/>
          <p:nvPr/>
        </p:nvSpPr>
        <p:spPr>
          <a:xfrm>
            <a:off x="189247" y="669192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– Loja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F73BD06-283C-F7E0-7718-6E831377FD78}"/>
              </a:ext>
            </a:extLst>
          </p:cNvPr>
          <p:cNvSpPr txBox="1"/>
          <p:nvPr/>
        </p:nvSpPr>
        <p:spPr>
          <a:xfrm>
            <a:off x="6453182" y="314559"/>
            <a:ext cx="34978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Painel para comprar energia para encher o deposito.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E1B5658-FF8B-AF48-6AD2-74C6437A681C}"/>
              </a:ext>
            </a:extLst>
          </p:cNvPr>
          <p:cNvSpPr txBox="1"/>
          <p:nvPr/>
        </p:nvSpPr>
        <p:spPr>
          <a:xfrm>
            <a:off x="6453182" y="1141478"/>
            <a:ext cx="39964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para fechar o painel e voltar para o ecrã anterior.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7CB215E-7A4B-A1B9-EC4A-629F600092DE}"/>
              </a:ext>
            </a:extLst>
          </p:cNvPr>
          <p:cNvSpPr txBox="1"/>
          <p:nvPr/>
        </p:nvSpPr>
        <p:spPr>
          <a:xfrm>
            <a:off x="6453182" y="2362370"/>
            <a:ext cx="39964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Informação do dinheiro que se vai gastar por comprar uma quantidade de energia.</a:t>
            </a:r>
          </a:p>
        </p:txBody>
      </p:sp>
      <p:pic>
        <p:nvPicPr>
          <p:cNvPr id="34" name="Marcador de Posição de Conteúdo 9">
            <a:extLst>
              <a:ext uri="{FF2B5EF4-FFF2-40B4-BE49-F238E27FC236}">
                <a16:creationId xmlns:a16="http://schemas.microsoft.com/office/drawing/2014/main" id="{9072C23D-CB70-AF22-85ED-8E99E4B25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47" y="1464643"/>
            <a:ext cx="5784002" cy="435133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55E764D3-6ADA-5695-EA4D-4FC0ACF70F24}"/>
              </a:ext>
            </a:extLst>
          </p:cNvPr>
          <p:cNvSpPr txBox="1"/>
          <p:nvPr/>
        </p:nvSpPr>
        <p:spPr>
          <a:xfrm>
            <a:off x="6453182" y="3475333"/>
            <a:ext cx="39964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Botão que realiza a compra da energia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CCEA135-3021-25F5-D6BD-443695C9F6D9}"/>
              </a:ext>
            </a:extLst>
          </p:cNvPr>
          <p:cNvSpPr txBox="1"/>
          <p:nvPr/>
        </p:nvSpPr>
        <p:spPr>
          <a:xfrm>
            <a:off x="6453182" y="4294937"/>
            <a:ext cx="39964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Barra que indica a quantidade de energia no reservatório.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E1B611E-4A1B-E803-47A9-4B8414FFEFD5}"/>
              </a:ext>
            </a:extLst>
          </p:cNvPr>
          <p:cNvSpPr txBox="1"/>
          <p:nvPr/>
        </p:nvSpPr>
        <p:spPr>
          <a:xfrm>
            <a:off x="2773387" y="5875573"/>
            <a:ext cx="39964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Botão para acrescentar e diminuir energia.</a:t>
            </a:r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63FD58BD-D285-4DF7-7BC6-8301986427F0}"/>
              </a:ext>
            </a:extLst>
          </p:cNvPr>
          <p:cNvCxnSpPr>
            <a:endCxn id="31" idx="1"/>
          </p:cNvCxnSpPr>
          <p:nvPr/>
        </p:nvCxnSpPr>
        <p:spPr>
          <a:xfrm flipV="1">
            <a:off x="4109478" y="637725"/>
            <a:ext cx="2343704" cy="1799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2CE07AC5-3892-29C2-E0A2-4D91FDE93664}"/>
              </a:ext>
            </a:extLst>
          </p:cNvPr>
          <p:cNvCxnSpPr>
            <a:endCxn id="32" idx="1"/>
          </p:cNvCxnSpPr>
          <p:nvPr/>
        </p:nvCxnSpPr>
        <p:spPr>
          <a:xfrm flipV="1">
            <a:off x="5447047" y="1464644"/>
            <a:ext cx="1006135" cy="1176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DE37A783-EF04-82C0-CA26-BC7357CF3DEB}"/>
              </a:ext>
            </a:extLst>
          </p:cNvPr>
          <p:cNvCxnSpPr>
            <a:endCxn id="36" idx="1"/>
          </p:cNvCxnSpPr>
          <p:nvPr/>
        </p:nvCxnSpPr>
        <p:spPr>
          <a:xfrm flipV="1">
            <a:off x="4038457" y="4618103"/>
            <a:ext cx="2414725" cy="32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xão reta unidirecional 40">
            <a:extLst>
              <a:ext uri="{FF2B5EF4-FFF2-40B4-BE49-F238E27FC236}">
                <a16:creationId xmlns:a16="http://schemas.microsoft.com/office/drawing/2014/main" id="{AD487B43-073B-8C42-2299-3AFA1377A6E7}"/>
              </a:ext>
            </a:extLst>
          </p:cNvPr>
          <p:cNvCxnSpPr>
            <a:endCxn id="36" idx="1"/>
          </p:cNvCxnSpPr>
          <p:nvPr/>
        </p:nvCxnSpPr>
        <p:spPr>
          <a:xfrm>
            <a:off x="4047334" y="4078391"/>
            <a:ext cx="2405848" cy="539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872D0880-14A1-1BCD-5CA2-B0858640EC6F}"/>
              </a:ext>
            </a:extLst>
          </p:cNvPr>
          <p:cNvCxnSpPr>
            <a:endCxn id="36" idx="1"/>
          </p:cNvCxnSpPr>
          <p:nvPr/>
        </p:nvCxnSpPr>
        <p:spPr>
          <a:xfrm>
            <a:off x="4038457" y="3370456"/>
            <a:ext cx="2414725" cy="12476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exão reta unidirecional 42">
            <a:extLst>
              <a:ext uri="{FF2B5EF4-FFF2-40B4-BE49-F238E27FC236}">
                <a16:creationId xmlns:a16="http://schemas.microsoft.com/office/drawing/2014/main" id="{E44F23C2-2DF1-7D64-C0EC-7DC4329A9A1F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4908468" y="3352658"/>
            <a:ext cx="1544714" cy="307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BB6417FC-3B90-A371-658C-BBB0C3CC2745}"/>
              </a:ext>
            </a:extLst>
          </p:cNvPr>
          <p:cNvCxnSpPr>
            <a:endCxn id="37" idx="1"/>
          </p:cNvCxnSpPr>
          <p:nvPr/>
        </p:nvCxnSpPr>
        <p:spPr>
          <a:xfrm>
            <a:off x="2200779" y="5055459"/>
            <a:ext cx="572608" cy="1143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F529DFDC-82A4-1205-F3BC-EB7FA1872C50}"/>
              </a:ext>
            </a:extLst>
          </p:cNvPr>
          <p:cNvCxnSpPr>
            <a:endCxn id="37" idx="1"/>
          </p:cNvCxnSpPr>
          <p:nvPr/>
        </p:nvCxnSpPr>
        <p:spPr>
          <a:xfrm>
            <a:off x="2200779" y="4779685"/>
            <a:ext cx="572608" cy="1419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65FFFA0-DC6A-C930-C4F3-A7A3A2B01D81}"/>
              </a:ext>
            </a:extLst>
          </p:cNvPr>
          <p:cNvSpPr txBox="1"/>
          <p:nvPr/>
        </p:nvSpPr>
        <p:spPr>
          <a:xfrm>
            <a:off x="6453182" y="5117417"/>
            <a:ext cx="39964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Informação da quantidade de energia</a:t>
            </a:r>
            <a:r>
              <a:rPr lang="pt-PT" dirty="0"/>
              <a:t>.</a:t>
            </a:r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0B479CD1-EBC5-1560-088B-10684C930CB7}"/>
              </a:ext>
            </a:extLst>
          </p:cNvPr>
          <p:cNvCxnSpPr/>
          <p:nvPr/>
        </p:nvCxnSpPr>
        <p:spPr>
          <a:xfrm>
            <a:off x="2360577" y="3370456"/>
            <a:ext cx="0" cy="3895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exão reta unidirecional 58">
            <a:extLst>
              <a:ext uri="{FF2B5EF4-FFF2-40B4-BE49-F238E27FC236}">
                <a16:creationId xmlns:a16="http://schemas.microsoft.com/office/drawing/2014/main" id="{976F5727-E8EB-A256-85A2-309E28595E4D}"/>
              </a:ext>
            </a:extLst>
          </p:cNvPr>
          <p:cNvCxnSpPr>
            <a:endCxn id="46" idx="1"/>
          </p:cNvCxnSpPr>
          <p:nvPr/>
        </p:nvCxnSpPr>
        <p:spPr>
          <a:xfrm>
            <a:off x="2351699" y="3768907"/>
            <a:ext cx="4101483" cy="1533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08B792CA-6F0B-9737-D83E-BF2EC20B7A50}"/>
              </a:ext>
            </a:extLst>
          </p:cNvPr>
          <p:cNvCxnSpPr/>
          <p:nvPr/>
        </p:nvCxnSpPr>
        <p:spPr>
          <a:xfrm>
            <a:off x="3239468" y="3511975"/>
            <a:ext cx="3107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Conexão reta 60">
            <a:extLst>
              <a:ext uri="{FF2B5EF4-FFF2-40B4-BE49-F238E27FC236}">
                <a16:creationId xmlns:a16="http://schemas.microsoft.com/office/drawing/2014/main" id="{F24CB53F-2BC8-EA45-5A71-7974384B7BA5}"/>
              </a:ext>
            </a:extLst>
          </p:cNvPr>
          <p:cNvCxnSpPr/>
          <p:nvPr/>
        </p:nvCxnSpPr>
        <p:spPr>
          <a:xfrm flipV="1">
            <a:off x="3550184" y="2854506"/>
            <a:ext cx="0" cy="6663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Conexão reta unidirecional 61">
            <a:extLst>
              <a:ext uri="{FF2B5EF4-FFF2-40B4-BE49-F238E27FC236}">
                <a16:creationId xmlns:a16="http://schemas.microsoft.com/office/drawing/2014/main" id="{57B8A920-40BE-F0B6-6975-39B97C1D1E23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3550184" y="2824035"/>
            <a:ext cx="2902998" cy="42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4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0423CE4-3CFA-79DB-2DB9-6CDC602FFE66}"/>
              </a:ext>
            </a:extLst>
          </p:cNvPr>
          <p:cNvSpPr txBox="1"/>
          <p:nvPr/>
        </p:nvSpPr>
        <p:spPr>
          <a:xfrm>
            <a:off x="192272" y="735657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– Concluir a missão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C073FD3-8292-B009-8F0E-650BF45838AD}"/>
              </a:ext>
            </a:extLst>
          </p:cNvPr>
          <p:cNvSpPr txBox="1"/>
          <p:nvPr/>
        </p:nvSpPr>
        <p:spPr>
          <a:xfrm>
            <a:off x="6213159" y="921934"/>
            <a:ext cx="508986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Painel que é visualizado quando termina a missão, informando se ganhou algum premio ou não, a posição do seu ranking e o resumo de energias que foram gastas.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CD9FF-4EF6-B9E8-7B4A-89546BDA69A8}"/>
              </a:ext>
            </a:extLst>
          </p:cNvPr>
          <p:cNvSpPr txBox="1"/>
          <p:nvPr/>
        </p:nvSpPr>
        <p:spPr>
          <a:xfrm>
            <a:off x="6511300" y="2244399"/>
            <a:ext cx="42553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para fechar o painel e voltar para o ecrã anterior.</a:t>
            </a:r>
          </a:p>
        </p:txBody>
      </p:sp>
      <p:pic>
        <p:nvPicPr>
          <p:cNvPr id="7" name="Marcador de Posição de Conteúdo 11">
            <a:extLst>
              <a:ext uri="{FF2B5EF4-FFF2-40B4-BE49-F238E27FC236}">
                <a16:creationId xmlns:a16="http://schemas.microsoft.com/office/drawing/2014/main" id="{92B45C72-455F-A5A7-1D2A-186C71C15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65" y="1289541"/>
            <a:ext cx="5817051" cy="43513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74938C7-D803-8D30-49C7-B9228ACC0A5D}"/>
              </a:ext>
            </a:extLst>
          </p:cNvPr>
          <p:cNvSpPr txBox="1"/>
          <p:nvPr/>
        </p:nvSpPr>
        <p:spPr>
          <a:xfrm>
            <a:off x="6511299" y="3073053"/>
            <a:ext cx="42553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Indicação dos “coins” de antes e o depois.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387FE6-D69E-FD9F-B5F8-8BB7A8ECC7AE}"/>
              </a:ext>
            </a:extLst>
          </p:cNvPr>
          <p:cNvSpPr txBox="1"/>
          <p:nvPr/>
        </p:nvSpPr>
        <p:spPr>
          <a:xfrm>
            <a:off x="6511300" y="3638320"/>
            <a:ext cx="42553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Indicação do lugar do ranking e os pontos.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753499D-FFD5-DD14-44FB-FA6099F02D7B}"/>
              </a:ext>
            </a:extLst>
          </p:cNvPr>
          <p:cNvSpPr txBox="1"/>
          <p:nvPr/>
        </p:nvSpPr>
        <p:spPr>
          <a:xfrm>
            <a:off x="6511300" y="4233777"/>
            <a:ext cx="42553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Resumo das energias que gastas. A quantidade antes e depois.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F1D945-9028-74E3-84DC-3C071343960D}"/>
              </a:ext>
            </a:extLst>
          </p:cNvPr>
          <p:cNvSpPr txBox="1"/>
          <p:nvPr/>
        </p:nvSpPr>
        <p:spPr>
          <a:xfrm>
            <a:off x="514436" y="5768562"/>
            <a:ext cx="56987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Botões para voltar a lista de missões e para passar para a próxima missão.</a:t>
            </a:r>
          </a:p>
        </p:txBody>
      </p: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id="{76D98435-3860-71DD-2B90-626CABDB4194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333618" y="5023109"/>
            <a:ext cx="1030180" cy="745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795BEE3F-2665-E24C-CA79-3E65D5C3F804}"/>
              </a:ext>
            </a:extLst>
          </p:cNvPr>
          <p:cNvCxnSpPr>
            <a:endCxn id="11" idx="0"/>
          </p:cNvCxnSpPr>
          <p:nvPr/>
        </p:nvCxnSpPr>
        <p:spPr>
          <a:xfrm flipH="1">
            <a:off x="3363798" y="5014232"/>
            <a:ext cx="807498" cy="754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008D2748-90D0-3BAA-1DD3-1708DD336824}"/>
              </a:ext>
            </a:extLst>
          </p:cNvPr>
          <p:cNvCxnSpPr>
            <a:endCxn id="5" idx="1"/>
          </p:cNvCxnSpPr>
          <p:nvPr/>
        </p:nvCxnSpPr>
        <p:spPr>
          <a:xfrm flipV="1">
            <a:off x="4819366" y="1522099"/>
            <a:ext cx="1393793" cy="722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D949398A-5536-1E84-46BB-227AB29C5F88}"/>
              </a:ext>
            </a:extLst>
          </p:cNvPr>
          <p:cNvCxnSpPr>
            <a:endCxn id="6" idx="1"/>
          </p:cNvCxnSpPr>
          <p:nvPr/>
        </p:nvCxnSpPr>
        <p:spPr>
          <a:xfrm>
            <a:off x="5516262" y="2467943"/>
            <a:ext cx="995038" cy="99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A28E251C-300A-81F5-BA37-282A807EB6FA}"/>
              </a:ext>
            </a:extLst>
          </p:cNvPr>
          <p:cNvCxnSpPr>
            <a:endCxn id="8" idx="1"/>
          </p:cNvCxnSpPr>
          <p:nvPr/>
        </p:nvCxnSpPr>
        <p:spPr>
          <a:xfrm>
            <a:off x="3549859" y="2951697"/>
            <a:ext cx="2961440" cy="306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B6E6384D-CC34-0F2B-DCA8-E17364B7342E}"/>
              </a:ext>
            </a:extLst>
          </p:cNvPr>
          <p:cNvCxnSpPr>
            <a:endCxn id="9" idx="1"/>
          </p:cNvCxnSpPr>
          <p:nvPr/>
        </p:nvCxnSpPr>
        <p:spPr>
          <a:xfrm>
            <a:off x="4881510" y="3318686"/>
            <a:ext cx="1629790" cy="64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E7927F1F-5FB3-B1D5-8EBC-F98190BA6610}"/>
              </a:ext>
            </a:extLst>
          </p:cNvPr>
          <p:cNvSpPr/>
          <p:nvPr/>
        </p:nvSpPr>
        <p:spPr>
          <a:xfrm>
            <a:off x="1303808" y="3570836"/>
            <a:ext cx="3852909" cy="109716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BBA6BF9A-D8AF-6F6B-9E61-468DC767EB85}"/>
              </a:ext>
            </a:extLst>
          </p:cNvPr>
          <p:cNvCxnSpPr>
            <a:stCxn id="19" idx="3"/>
            <a:endCxn id="10" idx="1"/>
          </p:cNvCxnSpPr>
          <p:nvPr/>
        </p:nvCxnSpPr>
        <p:spPr>
          <a:xfrm>
            <a:off x="5156717" y="4119420"/>
            <a:ext cx="1354583" cy="437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5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451018" y="825731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 do Jogo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4499A0C-A5A8-A03E-92AB-93D3A7D228A2}"/>
              </a:ext>
            </a:extLst>
          </p:cNvPr>
          <p:cNvSpPr txBox="1">
            <a:spLocks/>
          </p:cNvSpPr>
          <p:nvPr/>
        </p:nvSpPr>
        <p:spPr>
          <a:xfrm>
            <a:off x="451018" y="1533617"/>
            <a:ext cx="1112029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 este jogo pretende-se ensinar, de forma pedagógica mas também divertida, os alunos do 3º ciclo a gerir o consumo de energia de forma sustentável.</a:t>
            </a:r>
          </a:p>
          <a:p>
            <a:pPr algn="just">
              <a:lnSpc>
                <a:spcPct val="100000"/>
              </a:lnSpc>
            </a:pPr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jogador tem ao seu dispor um conjunto de diferentes formas de energia primárias disponíveis e terá de selecionar quais as melhores combinações para satisfazer as necessidades de consumo a cada hora do dia.</a:t>
            </a:r>
          </a:p>
          <a:p>
            <a:pPr algn="just">
              <a:lnSpc>
                <a:spcPct val="100000"/>
              </a:lnSpc>
            </a:pPr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Cada combinação das diferentes fontes de energia a cada hora do dia constituirá uma “missão” no jogo.</a:t>
            </a:r>
          </a:p>
          <a:p>
            <a:pPr algn="just">
              <a:lnSpc>
                <a:spcPct val="100000"/>
              </a:lnSpc>
            </a:pPr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 conseguir completar a missão (conseguir produzir a quantidade de energia que é necessária consumir), poderão existir penalizações para o meio ambiente, dependendo da escolha da fonte de energia. Isto tem como finalidade desafiar os alunos a encontrar uma estratégia para conseguir minimizar as emissões de CO</a:t>
            </a:r>
            <a:r>
              <a:rPr lang="pt-PT" sz="19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para atmosfera ou a taxa de ocupação do solo ao mesmo tempo que o objetivo da missão é cumprida.</a:t>
            </a:r>
          </a:p>
          <a:p>
            <a:pPr algn="just">
              <a:lnSpc>
                <a:spcPct val="100000"/>
              </a:lnSpc>
            </a:pPr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À medida que os alunos avançam em cada missão, sem atingir a quota de emissão de CO2, vão ajudar na criação de um ambiente mais sustentável, ao mesmo tempo que as necessidades de consumo energético são satisfeitas, desenvolvendo-se desta forma o princípio de racionalização energética sustentável.</a:t>
            </a:r>
          </a:p>
        </p:txBody>
      </p:sp>
    </p:spTree>
    <p:extLst>
      <p:ext uri="{BB962C8B-B14F-4D97-AF65-F5344CB8AC3E}">
        <p14:creationId xmlns:p14="http://schemas.microsoft.com/office/powerpoint/2010/main" val="1732320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0423CE4-3CFA-79DB-2DB9-6CDC602FFE66}"/>
              </a:ext>
            </a:extLst>
          </p:cNvPr>
          <p:cNvSpPr txBox="1"/>
          <p:nvPr/>
        </p:nvSpPr>
        <p:spPr>
          <a:xfrm>
            <a:off x="192272" y="735657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– Concluir a missão - penalização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Marcador de Posição de Conteúdo 14">
            <a:extLst>
              <a:ext uri="{FF2B5EF4-FFF2-40B4-BE49-F238E27FC236}">
                <a16:creationId xmlns:a16="http://schemas.microsoft.com/office/drawing/2014/main" id="{34B90553-8797-C4D7-F374-FE507E23A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11" y="1506179"/>
            <a:ext cx="57891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0423CE4-3CFA-79DB-2DB9-6CDC602FFE66}"/>
              </a:ext>
            </a:extLst>
          </p:cNvPr>
          <p:cNvSpPr txBox="1"/>
          <p:nvPr/>
        </p:nvSpPr>
        <p:spPr>
          <a:xfrm>
            <a:off x="192272" y="735657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Ecrãs – Concluir a missão - prémio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Marcador de Posição de Conteúdo 34">
            <a:extLst>
              <a:ext uri="{FF2B5EF4-FFF2-40B4-BE49-F238E27FC236}">
                <a16:creationId xmlns:a16="http://schemas.microsoft.com/office/drawing/2014/main" id="{913BFF12-2B16-25E5-9528-93314DA6E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20" y="1502023"/>
            <a:ext cx="5811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2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F5DCCC8-B41E-1968-709C-54326CAEBE21}"/>
              </a:ext>
            </a:extLst>
          </p:cNvPr>
          <p:cNvSpPr txBox="1">
            <a:spLocks/>
          </p:cNvSpPr>
          <p:nvPr/>
        </p:nvSpPr>
        <p:spPr>
          <a:xfrm>
            <a:off x="2906690" y="3207921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500" b="1" dirty="0">
                <a:latin typeface="Poppins" panose="00000500000000000000" pitchFamily="2" charset="0"/>
              </a:rPr>
              <a:t>Até à próxima!</a:t>
            </a:r>
            <a:endParaRPr lang="id-ID" sz="4500" b="1" dirty="0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4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79D3664-94D8-2EF8-2A39-2B4A169547CB}"/>
              </a:ext>
            </a:extLst>
          </p:cNvPr>
          <p:cNvSpPr txBox="1"/>
          <p:nvPr/>
        </p:nvSpPr>
        <p:spPr>
          <a:xfrm>
            <a:off x="451018" y="825731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Regras do Jogo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F30BF44C-4510-9FC6-ED3C-6C37C591F953}"/>
              </a:ext>
            </a:extLst>
          </p:cNvPr>
          <p:cNvSpPr txBox="1">
            <a:spLocks/>
          </p:cNvSpPr>
          <p:nvPr/>
        </p:nvSpPr>
        <p:spPr>
          <a:xfrm>
            <a:off x="659000" y="1609792"/>
            <a:ext cx="10995444" cy="45582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Ao iniciar cada uma das missões, são exibidos um conjunto de cartões de energia que o jogador tem disponíveis para completar a missão. Alguns cartões encontram-se bloqueados, quer seja pelas condições que a missão descreve, ou porque já não existe energia armazenada.</a:t>
            </a:r>
          </a:p>
          <a:p>
            <a:pPr algn="just"/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Ao arrastar um dos cartões de energia para a zona de processamento, os indicadores são atualizados de acordo com a decisão tomada. </a:t>
            </a:r>
          </a:p>
          <a:p>
            <a:pPr algn="just"/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À medida que as seleções são efetuadas o indicador de progresso vai variando, indicando se se está mais próximo de atingir a sustentabilidade e equilíbrio no meio ambiente.</a:t>
            </a:r>
          </a:p>
          <a:p>
            <a:pPr algn="just"/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missão só é concluída quando é selecionada a quantidade de energia exigida para aquela hora do dia.</a:t>
            </a:r>
          </a:p>
          <a:p>
            <a:pPr algn="just"/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início do jogo cada energia que consegue ser armazenada tem uma quantidade inicial máxima que progressivamente vai sendo esgotada aquando da sua seleção nas diferentes missões, algo que é preciso ter conta.</a:t>
            </a:r>
          </a:p>
          <a:p>
            <a:pPr algn="just"/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final da missão é possível o jogador obter ou perder “coins”, conforme as escolhas feitas. Estas “coins” permitem a compra de energias a cada missão, restabelecendo o que foi gasto nas missões anteriores.</a:t>
            </a:r>
          </a:p>
          <a:p>
            <a:pPr algn="just"/>
            <a:r>
              <a:rPr lang="pt-PT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Não é possível  comprar energia se o depósito estiver cheio.</a:t>
            </a:r>
          </a:p>
        </p:txBody>
      </p:sp>
    </p:spTree>
    <p:extLst>
      <p:ext uri="{BB962C8B-B14F-4D97-AF65-F5344CB8AC3E}">
        <p14:creationId xmlns:p14="http://schemas.microsoft.com/office/powerpoint/2010/main" val="31551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Ícones do Jogo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91C67A-F3CC-AA20-5259-55A4BDDE7323}"/>
              </a:ext>
            </a:extLst>
          </p:cNvPr>
          <p:cNvSpPr txBox="1"/>
          <p:nvPr/>
        </p:nvSpPr>
        <p:spPr>
          <a:xfrm>
            <a:off x="1558793" y="1637796"/>
            <a:ext cx="99365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Petróleo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 um recurso natural fóssil, porém a sua prospeção envolve elevados custos e complexidade de estudos. Pertence às energias não renováveis, ou seja, não possui capacidade de regeneração, sendo assim uma energia finita. A sua origem está relacionada à decomposição de restos de seres vivos ao longo do tempo, que são armazenados em locais subterrâneos. É uma mistura complexa, pois contém diversos tipos de substâncias. A maioria dos compostos são Hidrocarbonetos (C</a:t>
            </a: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</a:t>
            </a: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2n+2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). O seu estado à temperatura ambiente encontra-se no formato líquido e são transportados em barris com condições específicas (via marítima), pipelines (instalação física fixa para transporte de líquidos), transporte ferroviário e camiões (via terrestre). </a:t>
            </a:r>
          </a:p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Os maiores produtores deste componente são: Estados Unidos da Améria, Rússia, Arábia Saudita, Canadá e China.</a:t>
            </a:r>
          </a:p>
          <a:p>
            <a:pPr algn="just"/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 cartão desta energia equivale a 12,2kWh. Contém um deposito de armazenamento de 1 220kWh.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71C5318-8EED-E3F7-AEB2-39762B99FC60}"/>
              </a:ext>
            </a:extLst>
          </p:cNvPr>
          <p:cNvSpPr/>
          <p:nvPr/>
        </p:nvSpPr>
        <p:spPr>
          <a:xfrm>
            <a:off x="296161" y="1637796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Gráfico 16" descr="Plataforma de petróleo com preenchimento sólido">
            <a:extLst>
              <a:ext uri="{FF2B5EF4-FFF2-40B4-BE49-F238E27FC236}">
                <a16:creationId xmlns:a16="http://schemas.microsoft.com/office/drawing/2014/main" id="{1302D00A-E4DE-D195-99B4-39ED2D6B7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434" y="1690221"/>
            <a:ext cx="951918" cy="9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F640F11-E613-607D-B219-B47C61D32566}"/>
              </a:ext>
            </a:extLst>
          </p:cNvPr>
          <p:cNvSpPr/>
          <p:nvPr/>
        </p:nvSpPr>
        <p:spPr>
          <a:xfrm>
            <a:off x="334361" y="1676208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10" descr="Gás natural - ícones de indústria grátis">
            <a:extLst>
              <a:ext uri="{FF2B5EF4-FFF2-40B4-BE49-F238E27FC236}">
                <a16:creationId xmlns:a16="http://schemas.microsoft.com/office/drawing/2014/main" id="{F195F8BB-FAE0-AC96-E74C-A14D507C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4" y="1724351"/>
            <a:ext cx="950400" cy="9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6790E7-1C8D-012C-204F-20B5FD05DD9F}"/>
              </a:ext>
            </a:extLst>
          </p:cNvPr>
          <p:cNvSpPr txBox="1"/>
          <p:nvPr/>
        </p:nvSpPr>
        <p:spPr>
          <a:xfrm>
            <a:off x="1642125" y="1676208"/>
            <a:ext cx="8907749" cy="369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Gás Natural – 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É um recurso natural fóssil, originado da decomposição de restos de seres vivos ao longo do tempo, encontram-se em reservatórios profundos no subsolo, associado ou não ao petróleo. Pertence às energias não renováveis, ou seja, não possui capacidade de regeneração, sendo assim uma energia finita. A sua composição pode variar, mas o método (CH</a:t>
            </a: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4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) é a sua componente principal. O seu estado à temperatura ambiente encontra-se no formato gasoso e são transportados em pipelines (instalação física fixa para transporte de líquidos), tanques de gás natural liquefeito com condições específicas necessárias (via marítima). Os maiores produtores desta componente são: Estados Unidos da Améria, Rússia, Irão, China e Canada.</a:t>
            </a:r>
          </a:p>
          <a:p>
            <a:pPr algn="just"/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 cartão desta energia equivale a 13,4kWh. Contém um deposito de armazenamento de 1 340kWh.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Ícones do Jogo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9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Ícones do Jogo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8AD3F10-77F2-25E4-A439-EFD714F250B2}"/>
              </a:ext>
            </a:extLst>
          </p:cNvPr>
          <p:cNvSpPr/>
          <p:nvPr/>
        </p:nvSpPr>
        <p:spPr>
          <a:xfrm>
            <a:off x="310444" y="1681043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6" descr="Carvão - ícones de indústria grátis">
            <a:extLst>
              <a:ext uri="{FF2B5EF4-FFF2-40B4-BE49-F238E27FC236}">
                <a16:creationId xmlns:a16="http://schemas.microsoft.com/office/drawing/2014/main" id="{230ED6C2-162D-9792-8AC7-04FAB0D6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7" y="1786982"/>
            <a:ext cx="950400" cy="9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30D69EA-F547-8C28-C275-F4C6062D2CFC}"/>
              </a:ext>
            </a:extLst>
          </p:cNvPr>
          <p:cNvSpPr txBox="1"/>
          <p:nvPr/>
        </p:nvSpPr>
        <p:spPr>
          <a:xfrm>
            <a:off x="1609725" y="1637796"/>
            <a:ext cx="8972549" cy="339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Carvão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– 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É um recurso natural fóssil, originado em depósitos de origem vegetal, formado por meio de decomposição da matéria orgânica sem a presença de oxigénio. Pertence as energias não renováveis, ou seja, não possui capacidade de regeneração, sendo assim uma energia finita. O elemento carbono (C) é seu componente principal. O seu estado à temperatura ambiente encontra-se no formato sólido e são transportados em transporte ferroviário (comboios ou camiões) e transporte marítimo (navio-cargueiro).</a:t>
            </a:r>
            <a:b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</a:b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Os maiores produtores desta componente são: China, India, Indonésia, Estados Unidos da Améria, Austrália.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 cartão desta energia equivale a 6,5kWh. Contém um deposito de armazenamento de 650kWh.</a:t>
            </a:r>
          </a:p>
        </p:txBody>
      </p:sp>
    </p:spTree>
    <p:extLst>
      <p:ext uri="{BB962C8B-B14F-4D97-AF65-F5344CB8AC3E}">
        <p14:creationId xmlns:p14="http://schemas.microsoft.com/office/powerpoint/2010/main" val="269765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Ícones do Jogo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B40547D-6468-FF2C-D3D2-77065A885D0D}"/>
              </a:ext>
            </a:extLst>
          </p:cNvPr>
          <p:cNvSpPr/>
          <p:nvPr/>
        </p:nvSpPr>
        <p:spPr>
          <a:xfrm>
            <a:off x="259513" y="1637796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2" descr="Energia eólica - ícones de tecnologia grátis">
            <a:extLst>
              <a:ext uri="{FF2B5EF4-FFF2-40B4-BE49-F238E27FC236}">
                <a16:creationId xmlns:a16="http://schemas.microsoft.com/office/drawing/2014/main" id="{EB954DFD-1A06-5F41-1E63-AE699B45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8" y="1705697"/>
            <a:ext cx="950400" cy="9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7808858-0476-EC75-65C0-F6F9875AC9DD}"/>
              </a:ext>
            </a:extLst>
          </p:cNvPr>
          <p:cNvSpPr/>
          <p:nvPr/>
        </p:nvSpPr>
        <p:spPr>
          <a:xfrm>
            <a:off x="251030" y="4051323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4" descr="Energia solar - ícones de ferramentas e utensílios grátis">
            <a:extLst>
              <a:ext uri="{FF2B5EF4-FFF2-40B4-BE49-F238E27FC236}">
                <a16:creationId xmlns:a16="http://schemas.microsoft.com/office/drawing/2014/main" id="{30E013CF-D201-552C-CFA0-9D9F5D9D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6" y="4084745"/>
            <a:ext cx="950400" cy="9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4BC4D29-61E0-1EE6-79D2-981E329BB40F}"/>
              </a:ext>
            </a:extLst>
          </p:cNvPr>
          <p:cNvSpPr txBox="1"/>
          <p:nvPr/>
        </p:nvSpPr>
        <p:spPr>
          <a:xfrm>
            <a:off x="1558793" y="1653672"/>
            <a:ext cx="9713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Energia Eólica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 um recurso natural, proveniente do vento. Pertence as energias renováveis, ou seja, um recurso infinito. Estes equipamentos são colocados estrategicamente em zonas ventosas. O seu elemento é o ar e tem como principais componentes: Hidrogénio (H) e Oxigénio (O</a:t>
            </a: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). A forma de armazenar a energia produzida é a partir de baterias elétricas, espaço subterrâneo de ar comprimido, células de combustível de Hidrogénio. 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Os maiores produtores desta componente são: China, Estados Unidos da Améria, Alemanha, Reino Unido, India.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 cartão desta energia equivale a 1kWh. Produz 11gCO2.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9C023B-E3FE-CFCB-9283-6E49AEE16DE2}"/>
              </a:ext>
            </a:extLst>
          </p:cNvPr>
          <p:cNvSpPr txBox="1"/>
          <p:nvPr/>
        </p:nvSpPr>
        <p:spPr>
          <a:xfrm>
            <a:off x="1558793" y="3992064"/>
            <a:ext cx="9713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Energia Solar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 um recurso natural, proveniente da luz e do calor do sol. Pertence as energias renováveis, ou seja, um recurso infinito. Contudo esse recurso só é obtido quando existir luz solar, dependendo da hora do dia e do tempo que define a capacidade de produzir energia mais ou menos favorável. As suas componentes principais são: Hidrogénio (H) e Hélio (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). A forma de armazenar a energia produzida é a partir de baterias de lítio, por energia térmica (um fluido é utilizado para armazenar a energia solar). 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Os maiores produtores desta componente são: China, Estados Unidos da Améria, Japão, India, Alemanha.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 cartão desta energia equivale a 1kWh. Produz 40gCO2. Ocupa 10m^2 de solo. </a:t>
            </a:r>
          </a:p>
        </p:txBody>
      </p:sp>
    </p:spTree>
    <p:extLst>
      <p:ext uri="{BB962C8B-B14F-4D97-AF65-F5344CB8AC3E}">
        <p14:creationId xmlns:p14="http://schemas.microsoft.com/office/powerpoint/2010/main" val="313720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Ícones do Jogo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805F46-1A8B-EB98-6C26-875BB4F021F6}"/>
              </a:ext>
            </a:extLst>
          </p:cNvPr>
          <p:cNvSpPr txBox="1"/>
          <p:nvPr/>
        </p:nvSpPr>
        <p:spPr>
          <a:xfrm>
            <a:off x="1632088" y="4345234"/>
            <a:ext cx="942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Energia Produzida -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Indica a quantidade de energia produzida a partir das energias selecionadas, em percentagem.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FD327C4-9480-3EC9-C66D-603A02C5CF45}"/>
              </a:ext>
            </a:extLst>
          </p:cNvPr>
          <p:cNvSpPr/>
          <p:nvPr/>
        </p:nvSpPr>
        <p:spPr>
          <a:xfrm>
            <a:off x="332807" y="5399528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AB7B7C3-1BB7-0D69-161E-70A1A9FF178D}"/>
              </a:ext>
            </a:extLst>
          </p:cNvPr>
          <p:cNvSpPr/>
          <p:nvPr/>
        </p:nvSpPr>
        <p:spPr>
          <a:xfrm>
            <a:off x="324324" y="4112008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Gráfico 12" descr="Bateria a carregar com preenchimento sólido">
            <a:extLst>
              <a:ext uri="{FF2B5EF4-FFF2-40B4-BE49-F238E27FC236}">
                <a16:creationId xmlns:a16="http://schemas.microsoft.com/office/drawing/2014/main" id="{558DEB9C-05F3-6D11-CDAD-87C1CFD2B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76658">
            <a:off x="441873" y="4180684"/>
            <a:ext cx="950400" cy="950400"/>
          </a:xfrm>
          <a:prstGeom prst="rect">
            <a:avLst/>
          </a:prstGeom>
        </p:spPr>
      </p:pic>
      <p:pic>
        <p:nvPicPr>
          <p:cNvPr id="14" name="Gráfico 13" descr="Planta com preenchimento sólido">
            <a:extLst>
              <a:ext uri="{FF2B5EF4-FFF2-40B4-BE49-F238E27FC236}">
                <a16:creationId xmlns:a16="http://schemas.microsoft.com/office/drawing/2014/main" id="{E46F1596-9181-88FA-BF78-E1DB232C1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124" y="5464328"/>
            <a:ext cx="950400" cy="950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4C852FC-0617-2268-BEFC-7BB186DCAEE5}"/>
              </a:ext>
            </a:extLst>
          </p:cNvPr>
          <p:cNvSpPr txBox="1"/>
          <p:nvPr/>
        </p:nvSpPr>
        <p:spPr>
          <a:xfrm>
            <a:off x="1632088" y="5464328"/>
            <a:ext cx="942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Ocupação do Solo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 um indicador que refere a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quantidade de solo que já foi ocupado, na utilização de certas energias. Esta taxa de ocupação é exibida em percentagem.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hectare corresponde a 1% de ocupação de solo ocupado.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611A19B-D456-4F98-20AB-DA321064267D}"/>
              </a:ext>
            </a:extLst>
          </p:cNvPr>
          <p:cNvSpPr/>
          <p:nvPr/>
        </p:nvSpPr>
        <p:spPr>
          <a:xfrm>
            <a:off x="332807" y="1481833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CAFEAF6-CA0D-4C6F-EBA2-DC8F124C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6" y="1554984"/>
            <a:ext cx="950400" cy="9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9788D89-A073-3356-F69D-8300454665AA}"/>
              </a:ext>
            </a:extLst>
          </p:cNvPr>
          <p:cNvSpPr txBox="1"/>
          <p:nvPr/>
        </p:nvSpPr>
        <p:spPr>
          <a:xfrm>
            <a:off x="1632087" y="1481156"/>
            <a:ext cx="94284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Energia Hidroelétrica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 um recurso natural, proveniente da água. Pertence ao conjunto das energias renováveis. A produção de energia elétrica é obtida através do aproveitamento da energia potencial gravítica da água, contida num reservatório de água. Esta produção só se consegue se o reservatório se encontrar cheio a partir das águas da chuva. A sua componente principal é a água (H</a:t>
            </a: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O). A formar de armazenar é a partir de reservatório de água (barragem). </a:t>
            </a:r>
          </a:p>
          <a:p>
            <a:pPr algn="just"/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Os maiores produtores desta componente são: China, Canada, Brasil, Estados Unidos da Améria, Rússia.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 cartão desta energia equivale a 1kWh. Contém um deposito de armazenamento de 100kWh. Produz 24gCO2</a:t>
            </a:r>
          </a:p>
        </p:txBody>
      </p:sp>
    </p:spTree>
    <p:extLst>
      <p:ext uri="{BB962C8B-B14F-4D97-AF65-F5344CB8AC3E}">
        <p14:creationId xmlns:p14="http://schemas.microsoft.com/office/powerpoint/2010/main" val="78320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A4733-0B0B-B063-B8F8-2B4083C55660}"/>
              </a:ext>
            </a:extLst>
          </p:cNvPr>
          <p:cNvSpPr txBox="1"/>
          <p:nvPr/>
        </p:nvSpPr>
        <p:spPr>
          <a:xfrm>
            <a:off x="3047260" y="20273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71A82FD-0D5F-7C42-4EC9-37DD44CA5628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Ícones do Jogo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FED015-489F-1726-E20D-8E34C6960129}"/>
              </a:ext>
            </a:extLst>
          </p:cNvPr>
          <p:cNvSpPr txBox="1"/>
          <p:nvPr/>
        </p:nvSpPr>
        <p:spPr>
          <a:xfrm>
            <a:off x="1558829" y="2981954"/>
            <a:ext cx="89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Emissão de CO2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 um dos indicadores que refere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a quantidade de emissões de dióxido de carbono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atmosfera, em percentagem.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66F90A-DE8B-5417-4CC7-FBC0E1409B1F}"/>
              </a:ext>
            </a:extLst>
          </p:cNvPr>
          <p:cNvSpPr txBox="1"/>
          <p:nvPr/>
        </p:nvSpPr>
        <p:spPr>
          <a:xfrm>
            <a:off x="1558829" y="4296679"/>
            <a:ext cx="8972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Coins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Indica a quantidade de moedas acumuladas quando a missão é cumprida com sucesso.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24F6A70-191B-CAA4-42A3-9FFE55FAB40D}"/>
              </a:ext>
            </a:extLst>
          </p:cNvPr>
          <p:cNvSpPr/>
          <p:nvPr/>
        </p:nvSpPr>
        <p:spPr>
          <a:xfrm>
            <a:off x="259548" y="2777495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8432F36-4947-6226-7EC2-6E0F98C83F62}"/>
              </a:ext>
            </a:extLst>
          </p:cNvPr>
          <p:cNvSpPr/>
          <p:nvPr/>
        </p:nvSpPr>
        <p:spPr>
          <a:xfrm>
            <a:off x="259548" y="4064873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B18F856-6E7C-70AF-F0D9-F65650DAA522}"/>
              </a:ext>
            </a:extLst>
          </p:cNvPr>
          <p:cNvSpPr/>
          <p:nvPr/>
        </p:nvSpPr>
        <p:spPr>
          <a:xfrm>
            <a:off x="251065" y="5323372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DE75BA3-04E3-9CE7-D872-49BD7C3C5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8" y="2829920"/>
            <a:ext cx="950400" cy="9504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9ABD921-690C-E2A7-6AB1-6B53796D1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8" y="4266735"/>
            <a:ext cx="942975" cy="676275"/>
          </a:xfrm>
          <a:prstGeom prst="rect">
            <a:avLst/>
          </a:prstGeom>
        </p:spPr>
      </p:pic>
      <p:pic>
        <p:nvPicPr>
          <p:cNvPr id="21" name="Gráfico 20" descr="Casa com preenchimento sólido">
            <a:extLst>
              <a:ext uri="{FF2B5EF4-FFF2-40B4-BE49-F238E27FC236}">
                <a16:creationId xmlns:a16="http://schemas.microsoft.com/office/drawing/2014/main" id="{D41B7B1D-383B-2760-8BA5-1F122CEC59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348" y="5405889"/>
            <a:ext cx="914400" cy="9144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D2FF1A9-0443-B11B-A4E6-7C6A1BF0364D}"/>
              </a:ext>
            </a:extLst>
          </p:cNvPr>
          <p:cNvSpPr txBox="1"/>
          <p:nvPr/>
        </p:nvSpPr>
        <p:spPr>
          <a:xfrm>
            <a:off x="1558829" y="5539923"/>
            <a:ext cx="898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Menu Principal 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Encaminha o utilizador para o menu principal do jogo</a:t>
            </a:r>
            <a:r>
              <a:rPr lang="pt-PT" dirty="0"/>
              <a:t>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ABD64B9-019F-7860-4EF2-32A75CD30EBE}"/>
              </a:ext>
            </a:extLst>
          </p:cNvPr>
          <p:cNvSpPr txBox="1"/>
          <p:nvPr/>
        </p:nvSpPr>
        <p:spPr>
          <a:xfrm>
            <a:off x="1551404" y="1704188"/>
            <a:ext cx="8972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Barra de armazenamento –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Identifica a quantidade de energia que se encontra armazenada. Este indicador só se encontra para as energias que necessitam ser armazenadas.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DD2488E-A643-2E9C-009A-FBC8058386ED}"/>
              </a:ext>
            </a:extLst>
          </p:cNvPr>
          <p:cNvSpPr/>
          <p:nvPr/>
        </p:nvSpPr>
        <p:spPr>
          <a:xfrm>
            <a:off x="252123" y="1499729"/>
            <a:ext cx="10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E262DE6-5933-F6C0-8372-3F31C3F77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548" y="1522467"/>
            <a:ext cx="429428" cy="10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4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2615</Words>
  <Application>Microsoft Office PowerPoint</Application>
  <PresentationFormat>Ecrã Panorâmico</PresentationFormat>
  <Paragraphs>176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Poppins</vt:lpstr>
      <vt:lpstr>Segoe UI Light</vt:lpstr>
      <vt:lpstr>Trebuchet MS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Junior Mané</cp:lastModifiedBy>
  <cp:revision>100</cp:revision>
  <dcterms:created xsi:type="dcterms:W3CDTF">2021-10-05T02:03:23Z</dcterms:created>
  <dcterms:modified xsi:type="dcterms:W3CDTF">2023-08-16T22:35:06Z</dcterms:modified>
</cp:coreProperties>
</file>