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61" r:id="rId3"/>
    <p:sldId id="1433" r:id="rId4"/>
    <p:sldId id="1446" r:id="rId5"/>
    <p:sldId id="1445" r:id="rId6"/>
    <p:sldId id="1448" r:id="rId7"/>
    <p:sldId id="1449" r:id="rId8"/>
    <p:sldId id="1450" r:id="rId9"/>
    <p:sldId id="398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12" r:id="rId18"/>
    <p:sldId id="415" r:id="rId19"/>
    <p:sldId id="416" r:id="rId20"/>
    <p:sldId id="413" r:id="rId21"/>
    <p:sldId id="417" r:id="rId22"/>
    <p:sldId id="408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1445"/>
            <p14:sldId id="1448"/>
            <p14:sldId id="1449"/>
            <p14:sldId id="1450"/>
            <p14:sldId id="398"/>
            <p14:sldId id="401"/>
            <p14:sldId id="402"/>
            <p14:sldId id="403"/>
            <p14:sldId id="404"/>
            <p14:sldId id="405"/>
            <p14:sldId id="406"/>
            <p14:sldId id="407"/>
            <p14:sldId id="412"/>
            <p14:sldId id="415"/>
            <p14:sldId id="416"/>
            <p14:sldId id="413"/>
            <p14:sldId id="417"/>
            <p14:sldId id="40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6600" b="1" spc="30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Cenário 3</a:t>
            </a:r>
            <a:endParaRPr lang="pt-PT" sz="66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pt-PT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Tutorial: Como Escrever e Ler um Documento Científico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37570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Introdução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12E6E15-DA59-398C-FF2B-E6D04C9416D0}"/>
              </a:ext>
            </a:extLst>
          </p:cNvPr>
          <p:cNvSpPr txBox="1"/>
          <p:nvPr/>
        </p:nvSpPr>
        <p:spPr>
          <a:xfrm>
            <a:off x="288000" y="1867590"/>
            <a:ext cx="5254384" cy="31354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Apresentação do problema e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da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sua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944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relevância:</a:t>
            </a: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pt-PT" sz="1700" spc="-5" dirty="0">
                <a:latin typeface="Comic Sans MS" panose="030F0702030302020204" pitchFamily="66" charset="0"/>
                <a:cs typeface="Comic Sans MS"/>
              </a:rPr>
              <a:t>	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Men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cionar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abordagens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anteriores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469900">
              <a:lnSpc>
                <a:spcPct val="100000"/>
              </a:lnSpc>
              <a:spcBef>
                <a:spcPts val="1455"/>
              </a:spcBef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âmbito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do </a:t>
            </a:r>
            <a:r>
              <a:rPr sz="1700" b="1" spc="-944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proposto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5080">
              <a:lnSpc>
                <a:spcPct val="100000"/>
              </a:lnSpc>
              <a:spcBef>
                <a:spcPts val="1400"/>
              </a:spcBef>
              <a:tabLst>
                <a:tab pos="356870" algn="l"/>
                <a:tab pos="357505" algn="l"/>
              </a:tabLst>
            </a:pPr>
            <a:endParaRPr sz="1700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53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Organização</a:t>
            </a:r>
            <a:r>
              <a:rPr sz="1700" b="1" spc="-2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 documento;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A6F57AA2-0F00-9455-795F-CD9B8184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611310D-F871-CF05-CF39-020A5148F8EB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EB960370-0536-D6B3-D9C6-00DF3C76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641AE47-0981-42D2-DD75-DA9C71D4E789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1359308-680B-AE14-7DE2-D46CC2EBA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5618F284-3151-609C-795D-0AA2B4D1BA6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Revisão de literatura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412943" y="2032141"/>
            <a:ext cx="5148102" cy="331456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problema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soluções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Identificação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das lacunas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existentes</a:t>
            </a: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969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191770" indent="-344805" algn="just">
              <a:lnSpc>
                <a:spcPts val="3020"/>
              </a:lnSpc>
              <a:spcBef>
                <a:spcPts val="141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Eventualmente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ode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ser dividido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em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mais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que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um </a:t>
            </a:r>
            <a:r>
              <a:rPr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capítulo, dependendo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 complexidade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ou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</a:t>
            </a:r>
            <a:r>
              <a:rPr spc="-8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interdisciplinaridade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problema</a:t>
            </a: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2A275E8F-1EF4-AB09-B289-62AD6F35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923115-2D23-4359-F044-01FA890F53B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7C77C671-FDC0-4E5A-B1DF-D53B9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C4A28E5E-0A38-A49C-BCB6-DA43137B1BD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BB4561E-7F6D-C7F3-5A3F-2A46D9B69DDE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B230572-7159-6C27-DDC0-C4D5B49A7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Metodologia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288000" y="1934680"/>
            <a:ext cx="5282371" cy="27731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Descrição do método utilizado para a criação do documento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 algn="just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Habitualmente passa pela combinação da utilização de estratégias já existentes, e/ou inovações e adaptações para resolver o problema existente;</a:t>
            </a:r>
          </a:p>
          <a:p>
            <a:pPr marL="12065">
              <a:lnSpc>
                <a:spcPct val="100000"/>
              </a:lnSpc>
              <a:spcBef>
                <a:spcPts val="969"/>
              </a:spcBef>
              <a:tabLst>
                <a:tab pos="356870" algn="l"/>
                <a:tab pos="357505" algn="l"/>
              </a:tabLst>
            </a:pPr>
            <a:endParaRPr sz="2000" dirty="0">
              <a:latin typeface="+mj-lt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4FBBBE4-AA95-890F-F235-3692C862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805EBA-5D17-99F4-0D86-BB1E95F0D71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C94F9E97-135A-2E72-0483-F6C43A7D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3AAD980C-E19B-9DB5-2E60-CC97659F7C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1F447039-E8B7-0C71-F39C-C6266EF0555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0984957-5C9E-D591-87E0-491908619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4813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 e discussão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952252-3630-A330-F0C8-F8CA2F9D37E2}"/>
              </a:ext>
            </a:extLst>
          </p:cNvPr>
          <p:cNvSpPr txBox="1"/>
          <p:nvPr/>
        </p:nvSpPr>
        <p:spPr>
          <a:xfrm>
            <a:off x="345348" y="1517369"/>
            <a:ext cx="5094400" cy="479124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Apresentação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sintética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dos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Listagens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extensivas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devem</a:t>
            </a:r>
            <a:r>
              <a:rPr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ir</a:t>
            </a:r>
            <a:r>
              <a:rPr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apêndice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98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Uso</a:t>
            </a:r>
            <a:r>
              <a:rPr sz="1700" b="1" spc="-1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-3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tabelas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figuras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marR="402590" lvl="1" indent="-287020">
              <a:lnSpc>
                <a:spcPts val="2570"/>
              </a:lnSpc>
              <a:spcBef>
                <a:spcPts val="132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Estruturar a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informação, ilustrar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questões </a:t>
            </a:r>
            <a:r>
              <a:rPr sz="1700" spc="-70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essenciais,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tornar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texto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variado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marR="402590" lvl="1">
              <a:lnSpc>
                <a:spcPts val="2570"/>
              </a:lnSpc>
              <a:spcBef>
                <a:spcPts val="132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8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Explicação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sucessos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insucessos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ts val="3020"/>
              </a:lnSpc>
              <a:spcBef>
                <a:spcPts val="13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capítulo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poderá ser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dividido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se o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tipo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</a:t>
            </a:r>
            <a:r>
              <a:rPr sz="1700" spc="-8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volume de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dados e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o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justi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ficar;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A53A8A0-147D-BF8B-10F2-66CC5842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187A74-7E54-B0F1-635F-66941D6C57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B14C1204-D6CE-DD4A-89F1-99E8BC88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FB26873-3B2E-7CC0-DA00-0A3B87600F0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AAB3BAB-38AA-DD80-1EC0-014A6FB34C21}"/>
              </a:ext>
            </a:extLst>
          </p:cNvPr>
          <p:cNvCxnSpPr>
            <a:cxnSpLocks/>
          </p:cNvCxnSpPr>
          <p:nvPr/>
        </p:nvCxnSpPr>
        <p:spPr>
          <a:xfrm>
            <a:off x="5930699" y="1517369"/>
            <a:ext cx="0" cy="5033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A5FD4508-C4C9-03ED-5ACB-EEEF4016A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52254" y="1597766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63182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Conclusões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52656-D014-F7F2-1BC0-E89D062665B5}"/>
              </a:ext>
            </a:extLst>
          </p:cNvPr>
          <p:cNvSpPr txBox="1"/>
          <p:nvPr/>
        </p:nvSpPr>
        <p:spPr>
          <a:xfrm>
            <a:off x="408941" y="1517369"/>
            <a:ext cx="5152104" cy="502252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Síntese</a:t>
            </a:r>
            <a:r>
              <a:rPr sz="1700" b="1" spc="-2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sz="1700" b="1" spc="-3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Não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introduzir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dados</a:t>
            </a:r>
            <a:r>
              <a:rPr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novos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Não</a:t>
            </a:r>
            <a:r>
              <a:rPr sz="17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citar</a:t>
            </a:r>
            <a:r>
              <a:rPr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referências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84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454659" indent="-344805">
              <a:lnSpc>
                <a:spcPts val="3020"/>
              </a:lnSpc>
              <a:spcBef>
                <a:spcPts val="130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Principais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resultados,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reforçando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inovação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cumprimento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454659">
              <a:lnSpc>
                <a:spcPts val="3020"/>
              </a:lnSpc>
              <a:spcBef>
                <a:spcPts val="1300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762000" indent="-344805">
              <a:lnSpc>
                <a:spcPts val="3020"/>
              </a:lnSpc>
              <a:spcBef>
                <a:spcPts val="135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Síntese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recomendações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dirigidas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b="1" spc="-819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terceiros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(se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apropriado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762000">
              <a:lnSpc>
                <a:spcPts val="3020"/>
              </a:lnSpc>
              <a:spcBef>
                <a:spcPts val="135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Desenvolvimentos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futuros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(conteúdo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novo)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C53641B-E58D-3B63-ADBD-CCE803DB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E5C747-F84D-2F3F-DA49-C99F4737EEE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C1BD4A2-4261-0BC6-A6DE-D462497B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70F866E1-3225-C4BB-F89B-A5491F19C5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06F4184-7A62-A094-085C-52CB8BE2206C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5E17C22-A9F9-1552-7659-B0BBD8B48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21650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22E1ACB-AC22-CDE6-1FCB-CD6CC41C9835}"/>
              </a:ext>
            </a:extLst>
          </p:cNvPr>
          <p:cNvSpPr txBox="1"/>
          <p:nvPr/>
        </p:nvSpPr>
        <p:spPr>
          <a:xfrm>
            <a:off x="363340" y="1701133"/>
            <a:ext cx="5085738" cy="446724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identificar</a:t>
            </a:r>
            <a:r>
              <a:rPr sz="17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modo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si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mples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 </a:t>
            </a:r>
            <a:r>
              <a:rPr sz="1700" spc="-819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claro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referida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spcBef>
                <a:spcPts val="105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Toda</a:t>
            </a:r>
            <a:r>
              <a:rPr lang="pt-PT" sz="1700" b="1" u="heavy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a</a:t>
            </a:r>
            <a:r>
              <a:rPr lang="pt-PT" sz="1700" b="1" u="heavy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lang="pt-PT" sz="1700" b="1" u="heavy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referida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apenas</a:t>
            </a:r>
            <a:r>
              <a:rPr lang="pt-PT" sz="1700" b="1" u="heavy" spc="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essa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 deve constar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lista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referências: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Obras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citadas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texto,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figuras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tabelas.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Literatura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publicada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cinzenta,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incluindo</a:t>
            </a:r>
            <a:r>
              <a:rPr lang="pt-PT"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lang="pt-PT" sz="1700" spc="-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					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eletrónica.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lang="pt-PT" sz="1700" b="1" spc="-2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completamente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identificada</a:t>
            </a:r>
            <a:r>
              <a:rPr lang="pt-PT" sz="1700" b="1" spc="1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no </a:t>
            </a:r>
            <a:r>
              <a:rPr lang="pt-PT" sz="1700" b="1" spc="-819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contexto (e.g.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legislação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nacional,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Bíblia)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não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precisa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de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constar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nas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referências;</a:t>
            </a: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Tipos mais comuns: </a:t>
            </a:r>
            <a:r>
              <a:rPr lang="pt-PT" sz="1700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APA, Vancouver e IEEE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pt-PT" sz="1700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7033D80-41E0-C966-51E9-945AF344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A76E57-D3C9-604A-D39D-47338C78E34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FA493797-E65E-4366-B2C9-7658BC77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779A054-6C67-7BD2-284D-DA79DE5923B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2CC2791-10AB-5BAD-F180-7725760C91DB}"/>
              </a:ext>
            </a:extLst>
          </p:cNvPr>
          <p:cNvCxnSpPr>
            <a:cxnSpLocks/>
          </p:cNvCxnSpPr>
          <p:nvPr/>
        </p:nvCxnSpPr>
        <p:spPr>
          <a:xfrm>
            <a:off x="5930699" y="1593801"/>
            <a:ext cx="0" cy="49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02E0AA3-285B-983D-FE0A-55319A32E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8717" y="159380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3833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63340" y="1705932"/>
            <a:ext cx="5216365" cy="448924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APA (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American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Psychological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Association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(Ano). Título do livro (Nº edição). Editora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Apelido, A. A. (data da publicação). Título: complemento de título (Edição). Editora.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Giddens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A. (2011). Sociologia (6.ª ed.). Fundação Calouste Gulbenkian.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5D6F1FB-6C9B-F518-074A-85E05B38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49F1C04-860A-85B6-B195-55E451E110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35A4F5-C93C-4743-8225-0E9EAD86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6AD4906C-3DCC-0DBF-4307-FD5778B597E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944DDD8-D3E6-FA88-58FA-EE19735D6BB6}"/>
              </a:ext>
            </a:extLst>
          </p:cNvPr>
          <p:cNvCxnSpPr>
            <a:cxnSpLocks/>
          </p:cNvCxnSpPr>
          <p:nvPr/>
        </p:nvCxnSpPr>
        <p:spPr>
          <a:xfrm>
            <a:off x="5968022" y="1705932"/>
            <a:ext cx="0" cy="49648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D2B4830-B15A-D294-8DA9-1EE7B6122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3091" y="183290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712782" cy="48261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Vancouver: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livro. Nº de edição/revisão. ed. Local de publicação: Editora; Ano de publicação.  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 quiser identificar o site onde se teve acesso à fonte, escrever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livro. Nº de edição/revisão. ed. Local de publicação: Editora; Ano de publicação. Disponível em: (link do site).</a:t>
            </a:r>
            <a:endParaRPr lang="pt-PT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Marôco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J. Análise estatística com o SPSS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Statistics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9. rev. ed. Pero Pinheiro: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Report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Number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; 2011.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20496A2-606F-6C33-FB09-1A05E624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A8D3D6B-B8F5-6DD6-860B-9861AD5D45B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A0EE83B8-7280-4A61-1B71-53112F86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FA1A2143-E928-0E07-0E01-EC5D5627045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B1B9CC8-26B2-9E7D-651B-B873B678DD31}"/>
              </a:ext>
            </a:extLst>
          </p:cNvPr>
          <p:cNvCxnSpPr>
            <a:cxnSpLocks/>
          </p:cNvCxnSpPr>
          <p:nvPr/>
        </p:nvCxnSpPr>
        <p:spPr>
          <a:xfrm>
            <a:off x="6406560" y="1541033"/>
            <a:ext cx="0" cy="5125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8CF3959-C3E4-8439-EF2A-B48A0BEE0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1712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0544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131172" cy="4386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IEEE (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Institute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of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Electrical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Electronics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Engineers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livro: Subtítulo(se tiver). Nº de edição/revisão. ed. Local de publicação: Editora, Ano de publicação.   </a:t>
            </a:r>
          </a:p>
          <a:p>
            <a:pPr marL="12065" marR="5080" algn="just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A.Gupta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D.Yan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Mineral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processing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Design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Operations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Introduction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2nd. ed.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Amesterdam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Elsevier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2016.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B9CD371-9119-3360-A940-1D7241A4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E63DA80-4E73-EBB7-5EF9-71229DD7C8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0052ED-9F94-24F2-8B37-B946C2B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AD9FDE79-DBED-738B-5635-8B061222C54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3711D76-79FA-2ACC-AC6F-A7F723CD4F2F}"/>
              </a:ext>
            </a:extLst>
          </p:cNvPr>
          <p:cNvCxnSpPr>
            <a:cxnSpLocks/>
          </p:cNvCxnSpPr>
          <p:nvPr/>
        </p:nvCxnSpPr>
        <p:spPr>
          <a:xfrm>
            <a:off x="5930699" y="1541033"/>
            <a:ext cx="0" cy="5009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20E009B-2296-F389-4369-4BC4C4C1C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8839" y="163346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Legendas (Tabelas)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49319"/>
            <a:ext cx="5169942" cy="45441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Em tabelas, colocar as legendas por cima e alinhá-las à esquerda (por norma). Tabelas são lidas de cima para baixo e devem ser numeradas. Por exemplo, Tabela 1.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legendas devem conter o número da figura ou da tabela, o título e outras informações explicativas,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Citar os dados provenientes de outras publicações nas legendas,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Colocar as informações numa ordem sequencial e lógica.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D72F7415-2FD0-5B4B-F09E-F62C1792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FD2A409-1FAA-709B-EA31-28A2861411D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137AD140-C7AE-4A8B-3631-93CDEE7D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FE3E693B-493F-4606-4A5E-DA9BF6254BD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D288084-E232-CB61-999D-8CCF81837C6E}"/>
              </a:ext>
            </a:extLst>
          </p:cNvPr>
          <p:cNvCxnSpPr>
            <a:cxnSpLocks/>
          </p:cNvCxnSpPr>
          <p:nvPr/>
        </p:nvCxnSpPr>
        <p:spPr>
          <a:xfrm>
            <a:off x="5930699" y="1819469"/>
            <a:ext cx="0" cy="4731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3DC05C5-CC25-43A9-2B42-E2C0F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82510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-330133" y="969952"/>
            <a:ext cx="1052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Porquê ler Documentos Científicos?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2198948"/>
            <a:ext cx="6136909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Geralmente contêm a informação mais atualizada sobre o tema;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 informação presente neste tipo de documentos é fidedigna, e como tal, pode ser utilizada para nos ajudar a construir o nosso trabalho científico!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33335E-4EC4-93B6-6587-323CFBCD57AE}"/>
              </a:ext>
            </a:extLst>
          </p:cNvPr>
          <p:cNvSpPr txBox="1"/>
          <p:nvPr/>
        </p:nvSpPr>
        <p:spPr>
          <a:xfrm>
            <a:off x="7210107" y="2218179"/>
            <a:ext cx="411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B050"/>
                </a:solidFill>
                <a:latin typeface="Comic Sans MS" panose="030F0702030302020204" pitchFamily="66" charset="0"/>
                <a:cs typeface="Poppins" panose="00000500000000000000" pitchFamily="2" charset="0"/>
              </a:rPr>
              <a:t>MAS Atenção…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  <a:cs typeface="Poppins" panose="00000500000000000000" pitchFamily="2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16AE523-9444-1B84-E37D-F233AB00C888}"/>
              </a:ext>
            </a:extLst>
          </p:cNvPr>
          <p:cNvSpPr/>
          <p:nvPr/>
        </p:nvSpPr>
        <p:spPr>
          <a:xfrm>
            <a:off x="9006741" y="2781710"/>
            <a:ext cx="518483" cy="8012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C54415-E657-DB62-BF17-E01734F63C94}"/>
              </a:ext>
            </a:extLst>
          </p:cNvPr>
          <p:cNvSpPr/>
          <p:nvPr/>
        </p:nvSpPr>
        <p:spPr>
          <a:xfrm>
            <a:off x="7091178" y="3660268"/>
            <a:ext cx="4349608" cy="205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Nunca devemos copiar 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totalmente a 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informação de um artigo científico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, apenas devemos consultar e retirar algumas ideias que possam ajudar o nosso trabalho!</a:t>
            </a:r>
            <a:endParaRPr lang="pt-PT" dirty="0">
              <a:latin typeface="Comic Sans MS" panose="030F0702030302020204" pitchFamily="66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9820324-40A1-7609-6209-2854AB6A4D0D}"/>
              </a:ext>
            </a:extLst>
          </p:cNvPr>
          <p:cNvCxnSpPr>
            <a:cxnSpLocks/>
          </p:cNvCxnSpPr>
          <p:nvPr/>
        </p:nvCxnSpPr>
        <p:spPr>
          <a:xfrm>
            <a:off x="6668783" y="1903445"/>
            <a:ext cx="0" cy="48045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Legendas (Figuras)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21706"/>
            <a:ext cx="6110116" cy="480580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Em figuras, colocar as legendas por baixo. As figuras podem ser gráficos, imagens ou diagramas esquemáticos e, geralmente, são lidas de baixo para cima.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Usar títulos para figuras e gráficos em </a:t>
            </a:r>
            <a:r>
              <a:rPr lang="pt-BR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slides</a:t>
            </a: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 pósteres de apresentação oral.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legendas devem conter o número da figura ou tabela, o título e outras informações explicativas,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Citar os dados provenientes de outras publicações nas legendas,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Colocar as informações numa ordem sequencial e lógica.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E223900-AB37-82EC-5129-8CF23196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51E633D-23F9-9995-AE0C-8F54933C1EB9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FE1954D1-1AAB-8F70-0300-A8A1664B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7CCC5BD5-1BE6-11BF-9098-930165A09C2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7E607E8-E01D-2B46-F422-E1285EF7875D}"/>
              </a:ext>
            </a:extLst>
          </p:cNvPr>
          <p:cNvCxnSpPr>
            <a:cxnSpLocks/>
          </p:cNvCxnSpPr>
          <p:nvPr/>
        </p:nvCxnSpPr>
        <p:spPr>
          <a:xfrm>
            <a:off x="6509197" y="1632857"/>
            <a:ext cx="0" cy="51234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5493061-8A5D-7A0D-211E-E7D40743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8736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49555"/>
            <a:ext cx="2388506" cy="772151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 fim…</a:t>
            </a:r>
            <a:endParaRPr lang="pt-PT" sz="38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8182DE1-6A2E-7D99-2C12-A39D051C68BF}"/>
              </a:ext>
            </a:extLst>
          </p:cNvPr>
          <p:cNvSpPr txBox="1"/>
          <p:nvPr/>
        </p:nvSpPr>
        <p:spPr>
          <a:xfrm>
            <a:off x="288001" y="1449635"/>
            <a:ext cx="5692928" cy="503663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42900" marR="1595120" indent="-342900" algn="just">
              <a:lnSpc>
                <a:spcPct val="100000"/>
              </a:lnSpc>
              <a:spcBef>
                <a:spcPts val="1455"/>
              </a:spcBef>
              <a:buFont typeface="Arial" panose="020B0604020202020204" pitchFamily="34" charset="0"/>
              <a:buChar char="•"/>
              <a:tabLst>
                <a:tab pos="344170" algn="l"/>
                <a:tab pos="3448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Prever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SEMPRE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algum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tempo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revisões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43585" marR="1700530" lvl="2" indent="-286385" algn="just">
              <a:spcBef>
                <a:spcPts val="1215"/>
              </a:spcBef>
              <a:buSzPct val="97959"/>
              <a:buFont typeface="Comic Sans MS"/>
              <a:buChar char="–"/>
              <a:tabLst>
                <a:tab pos="286385" algn="l"/>
                <a:tab pos="287020" algn="l"/>
              </a:tabLst>
            </a:pPr>
            <a:r>
              <a:rPr sz="1700" i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”A</a:t>
            </a:r>
            <a:r>
              <a:rPr lang="pt-PT" sz="1700" i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cauda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mais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difícil</a:t>
            </a:r>
            <a:r>
              <a:rPr lang="pt-PT" sz="1700" i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700" i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esfolar</a:t>
            </a:r>
            <a:r>
              <a:rPr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”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2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Pedir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terceiros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rever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tese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26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fácil</a:t>
            </a:r>
            <a:r>
              <a:rPr lang="pt-PT"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ficarmos</a:t>
            </a:r>
            <a:r>
              <a:rPr lang="pt-PT"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viciados.</a:t>
            </a: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Atenção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à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g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ramática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!</a:t>
            </a:r>
            <a:endParaRPr lang="pt-PT" sz="1700" b="1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23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3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Entregar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 trabalho ao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supervisor/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orientador/professor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revisto!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26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um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por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rever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sz="17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ineficaz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irritante.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1F6626-CACC-C90D-E6A0-6F9216308FF9}"/>
              </a:ext>
            </a:extLst>
          </p:cNvPr>
          <p:cNvSpPr txBox="1">
            <a:spLocks/>
          </p:cNvSpPr>
          <p:nvPr/>
        </p:nvSpPr>
        <p:spPr>
          <a:xfrm>
            <a:off x="2455255" y="749555"/>
            <a:ext cx="7260152" cy="772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REVER O TRABALHO!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F235CFB-43A4-69BB-D1AE-60331082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E400E9C-29C9-5D42-7469-5FB6C7D87C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1697F2CA-4671-18A9-052A-8A952532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8822372-24EB-7B87-FCA2-0367BA95ED8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D0B2572-50C9-92F1-A151-0DAB6159CCFE}"/>
              </a:ext>
            </a:extLst>
          </p:cNvPr>
          <p:cNvCxnSpPr>
            <a:cxnSpLocks/>
          </p:cNvCxnSpPr>
          <p:nvPr/>
        </p:nvCxnSpPr>
        <p:spPr>
          <a:xfrm>
            <a:off x="6316831" y="1521706"/>
            <a:ext cx="0" cy="5134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5F12A6B-9123-A601-EF69-E0A31728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2734" y="168932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Até à próxima!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8189401F-1CFA-F02C-15D9-9A5FF2630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096000" y="1121288"/>
            <a:ext cx="4888396" cy="5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científico?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536536" y="1675693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234695" y="1703857"/>
            <a:ext cx="5177058" cy="4503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Por norma,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nem toda a informação de um artigo é relevante para o trabalho que estamos a construir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Na construção do nosso trabalho científico,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acabamos por ir buscar informação a vários artigos científicos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Como tal, por norma, segue-se a seguinte metodologia para retirar informação de um artigo científico: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638E4F-2770-B736-E59D-65A4ECD1354A}"/>
              </a:ext>
            </a:extLst>
          </p:cNvPr>
          <p:cNvSpPr txBox="1"/>
          <p:nvPr/>
        </p:nvSpPr>
        <p:spPr>
          <a:xfrm>
            <a:off x="5661320" y="1646925"/>
            <a:ext cx="6404395" cy="536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Começa-se por ler o título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 Se for de encontra ao nosso tema, avançamos para o resumo, também designado de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Se o </a:t>
            </a:r>
            <a:r>
              <a:rPr lang="pt-PT" sz="1600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contiver informação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que consideremos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relevante,</a:t>
            </a:r>
            <a:r>
              <a:rPr lang="pt-P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passamos para a análise da introdução do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que vem logo a seguir ao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Se na introdução ficarmos com a ideia que o artigo é realmente importante, analisamos as conclusões desse artigo,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que por norma contêm as informações que precisamos de retirar para o nosso trabalho.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6096000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7" y="1621813"/>
            <a:ext cx="5773011" cy="486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Ler o </a:t>
            </a:r>
            <a:r>
              <a:rPr lang="pt-PT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(Resumo)</a:t>
            </a:r>
            <a:endParaRPr lang="pt-PT" b="1" i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Nos artigos científicos o </a:t>
            </a:r>
            <a:r>
              <a:rPr lang="pt-PT" sz="1600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aparece logo por baixo do título e do nome dos autores do artigo.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Esta secção normalmente não tem mais do que 15/20 linhas, e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contém as informações gerais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isto é, como é que está organizado, qual o tema do trabalho, e algumas conclusões obtidas.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Permite-nos fazer uma triagem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e perceber, à partida, se contém informação que é útil para o nosso trabalho.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644604" y="1633400"/>
            <a:ext cx="4888396" cy="50168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394FC6-90FA-84AB-F555-34772230C166}"/>
              </a:ext>
            </a:extLst>
          </p:cNvPr>
          <p:cNvSpPr txBox="1"/>
          <p:nvPr/>
        </p:nvSpPr>
        <p:spPr>
          <a:xfrm>
            <a:off x="7210107" y="3135086"/>
            <a:ext cx="3734699" cy="25131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43DBCD36-DCAB-2EDD-1E2E-C45AD54BFDD7}"/>
              </a:ext>
            </a:extLst>
          </p:cNvPr>
          <p:cNvSpPr/>
          <p:nvPr/>
        </p:nvSpPr>
        <p:spPr>
          <a:xfrm>
            <a:off x="11144247" y="4055909"/>
            <a:ext cx="796688" cy="61555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8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284237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8" y="1735856"/>
            <a:ext cx="4821277" cy="277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2. Ler a Introdução </a:t>
            </a: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Por norma a introdução tem cerca de 1 a 2 páginas, e contém informação mais detalhada de como o artigo foi estruturado.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Aparece logo a seguir ao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0" t="2303" r="9332" b="4909"/>
          <a:stretch/>
        </p:blipFill>
        <p:spPr>
          <a:xfrm>
            <a:off x="5448441" y="1930853"/>
            <a:ext cx="3289678" cy="40412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6A8187-2EE8-54F1-9B58-16D12A6EE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921" y="2116588"/>
            <a:ext cx="3289677" cy="38902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29A508-0C06-364F-A93F-865E979F0B81}"/>
              </a:ext>
            </a:extLst>
          </p:cNvPr>
          <p:cNvSpPr txBox="1"/>
          <p:nvPr/>
        </p:nvSpPr>
        <p:spPr>
          <a:xfrm>
            <a:off x="5523722" y="5150498"/>
            <a:ext cx="3127530" cy="8216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9866A8-9785-3E7E-9E34-BA219CCDC3C4}"/>
              </a:ext>
            </a:extLst>
          </p:cNvPr>
          <p:cNvSpPr txBox="1"/>
          <p:nvPr/>
        </p:nvSpPr>
        <p:spPr>
          <a:xfrm>
            <a:off x="8726533" y="2125197"/>
            <a:ext cx="3226142" cy="3890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E1D896FF-B49D-F03A-AA43-110EF48937FB}"/>
              </a:ext>
            </a:extLst>
          </p:cNvPr>
          <p:cNvSpPr/>
          <p:nvPr/>
        </p:nvSpPr>
        <p:spPr>
          <a:xfrm>
            <a:off x="8396992" y="6139543"/>
            <a:ext cx="508519" cy="61582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5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162939" y="1653215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9" y="1735856"/>
            <a:ext cx="4718654" cy="452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3. Ler a Conclusão</a:t>
            </a: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 conclusão encontra-se no fim do artigo. Costuma ter entre 1 a 2 páginas e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contém, de forma resumida, as ideias gerais a que se chegou com a realização do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Esta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acaba por ser a secção mais importante a analisar para a construção do nosso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uma vez que conterá a informação útil para a realização do nosso trabalho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A68F1C-B1DE-F750-2825-A4DC32B4E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8" r="11649" b="5280"/>
          <a:stretch/>
        </p:blipFill>
        <p:spPr>
          <a:xfrm>
            <a:off x="5325325" y="2240219"/>
            <a:ext cx="3467455" cy="3432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2C88A8-FBA7-7554-1259-D22D238A4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048" y="2228617"/>
            <a:ext cx="3163703" cy="32955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889EEA-172D-23F7-1A04-519369FEFF1F}"/>
              </a:ext>
            </a:extLst>
          </p:cNvPr>
          <p:cNvSpPr txBox="1"/>
          <p:nvPr/>
        </p:nvSpPr>
        <p:spPr>
          <a:xfrm>
            <a:off x="8815913" y="2240219"/>
            <a:ext cx="3209971" cy="32955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3C68F1F1-95B6-4B97-32F2-7526D1329743}"/>
              </a:ext>
            </a:extLst>
          </p:cNvPr>
          <p:cNvSpPr/>
          <p:nvPr/>
        </p:nvSpPr>
        <p:spPr>
          <a:xfrm>
            <a:off x="8269862" y="5547345"/>
            <a:ext cx="794810" cy="73876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44C674-65F0-A9CB-5C9A-99797510F8E8}"/>
              </a:ext>
            </a:extLst>
          </p:cNvPr>
          <p:cNvSpPr txBox="1"/>
          <p:nvPr/>
        </p:nvSpPr>
        <p:spPr>
          <a:xfrm>
            <a:off x="5325325" y="4497355"/>
            <a:ext cx="3389466" cy="8397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6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1" y="19294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escrever um documento científico</a:t>
            </a:r>
            <a:br>
              <a:rPr lang="pt-PT" sz="4000" b="1" dirty="0">
                <a:solidFill>
                  <a:srgbClr val="92D050"/>
                </a:solidFill>
              </a:rPr>
            </a:b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4C425A4-B816-79CD-F02D-B270BDC7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5288982" y="1368216"/>
            <a:ext cx="5169943" cy="4710851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FC64EA6C-C890-1395-189F-997D7D70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117360-CB19-9177-FCD9-C45DAEC8F0E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01538B44-64CB-5A49-2241-A046410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98FCB465-8DCF-5B5B-53FB-144CA04E50F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65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Sumários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4EB86F-600C-9AF9-17C6-134C5F3610F4}"/>
              </a:ext>
            </a:extLst>
          </p:cNvPr>
          <p:cNvSpPr txBox="1"/>
          <p:nvPr/>
        </p:nvSpPr>
        <p:spPr>
          <a:xfrm>
            <a:off x="284925" y="1545859"/>
            <a:ext cx="6031900" cy="3701013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Objetivos:</a:t>
            </a: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Marketing:</a:t>
            </a:r>
            <a:r>
              <a:rPr lang="pt-PT" sz="1600" b="1" spc="-15" dirty="0">
                <a:solidFill>
                  <a:schemeClr val="accent3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convencer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leitor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resto;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pt-PT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Informação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autoportante</a:t>
            </a:r>
            <a:r>
              <a:rPr lang="pt-PT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:</a:t>
            </a:r>
            <a:r>
              <a:rPr lang="pt-PT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deve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uma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noção </a:t>
            </a:r>
            <a:r>
              <a:rPr lang="pt-PT" sz="1600" spc="-70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conjunto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do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essencial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do trabalho;</a:t>
            </a:r>
          </a:p>
          <a:p>
            <a:pPr marL="469265" marR="5080" lvl="1">
              <a:lnSpc>
                <a:spcPts val="2590"/>
              </a:lnSpc>
              <a:spcBef>
                <a:spcPts val="1165"/>
              </a:spcBef>
              <a:tabLst>
                <a:tab pos="756285" algn="l"/>
                <a:tab pos="756920" algn="l"/>
              </a:tabLst>
            </a:pPr>
            <a:endParaRPr lang="pt-PT" sz="20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0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Conteúdo:</a:t>
            </a:r>
            <a:endParaRPr lang="pt-PT" sz="20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950"/>
              </a:spcBef>
              <a:tabLst>
                <a:tab pos="756285" algn="l"/>
                <a:tab pos="756920" algn="l"/>
              </a:tabLst>
            </a:pPr>
            <a:r>
              <a:rPr lang="pt-PT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-</a:t>
            </a:r>
            <a:r>
              <a:rPr lang="pt-PT" sz="2000" b="1" spc="-5" dirty="0">
                <a:solidFill>
                  <a:srgbClr val="92D050"/>
                </a:solidFill>
                <a:latin typeface="Comic Sans MS" panose="030F0702030302020204" pitchFamily="66" charset="0"/>
                <a:cs typeface="Comic Sans MS"/>
              </a:rPr>
              <a:t>	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lang="pt-PT" sz="1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problema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da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sua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relevância;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Char char="–"/>
              <a:tabLst>
                <a:tab pos="756285" algn="l"/>
                <a:tab pos="756920" algn="l"/>
              </a:tabLst>
            </a:pP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lang="pt-PT" sz="16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documento;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–"/>
              <a:tabLst>
                <a:tab pos="756285" algn="l"/>
                <a:tab pos="756920" algn="l"/>
              </a:tabLst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Principais</a:t>
            </a:r>
            <a:r>
              <a:rPr lang="pt-PT" sz="16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lang="pt-PT" sz="1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conclusões;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64A913D-4443-E820-0F0C-ED1E44937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46F21E-90CB-6B62-2B4C-A16BFDD3F3C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FEC2E5E1-52DC-D7E8-21F3-D09BD4D3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DF5C4624-AEAD-108E-715E-8BBD80CCDBB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A1B3AEC-DC2A-7823-1DCC-87400B2221E0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C21101D-132B-43B6-A11F-98AFC8D41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1488</Words>
  <Application>Microsoft Office PowerPoint</Application>
  <PresentationFormat>Ecrã Panorâmico</PresentationFormat>
  <Paragraphs>222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escrever um documento científico _</vt:lpstr>
      <vt:lpstr>Sumários</vt:lpstr>
      <vt:lpstr>Introdução</vt:lpstr>
      <vt:lpstr>Revisão de literatura</vt:lpstr>
      <vt:lpstr>Metodologia</vt:lpstr>
      <vt:lpstr>Resultados e discussão</vt:lpstr>
      <vt:lpstr>Conclusões</vt:lpstr>
      <vt:lpstr>Referências bibliográficas</vt:lpstr>
      <vt:lpstr>Referências bibliográficas</vt:lpstr>
      <vt:lpstr>Referências bibliográficas</vt:lpstr>
      <vt:lpstr>Referências bibliográficas</vt:lpstr>
      <vt:lpstr>Legendas (Tabelas)</vt:lpstr>
      <vt:lpstr>Legendas (Figuras)</vt:lpstr>
      <vt:lpstr>Por fim…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JÚNIOR ABDULAI ROMÃO MANÉ</cp:lastModifiedBy>
  <cp:revision>98</cp:revision>
  <dcterms:created xsi:type="dcterms:W3CDTF">2021-10-05T02:03:23Z</dcterms:created>
  <dcterms:modified xsi:type="dcterms:W3CDTF">2024-03-22T19:05:20Z</dcterms:modified>
</cp:coreProperties>
</file>