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8288000" cy="10287000"/>
  <p:notesSz cx="6858000" cy="9144000"/>
  <p:embeddedFontLst>
    <p:embeddedFont>
      <p:font typeface="Alfa Slab One" panose="020B0604020202020204" charset="0"/>
      <p:regular r:id="rId11"/>
    </p:embeddedFont>
    <p:embeddedFont>
      <p:font typeface="Open Sans Light" panose="020B0306030504020204" pitchFamily="34" charset="0"/>
      <p:regular r:id="rId12"/>
    </p:embeddedFont>
    <p:embeddedFont>
      <p:font typeface="Open Sans Light Bold" panose="020B0604020202020204" charset="0"/>
      <p:regular r:id="rId13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39" d="100"/>
          <a:sy n="39" d="100"/>
        </p:scale>
        <p:origin x="940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svg"/><Relationship Id="rId5" Type="http://schemas.openxmlformats.org/officeDocument/2006/relationships/image" Target="../media/image13.png"/><Relationship Id="rId4" Type="http://schemas.openxmlformats.org/officeDocument/2006/relationships/image" Target="../media/image12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svg"/><Relationship Id="rId5" Type="http://schemas.openxmlformats.org/officeDocument/2006/relationships/image" Target="../media/image17.png"/><Relationship Id="rId4" Type="http://schemas.openxmlformats.org/officeDocument/2006/relationships/image" Target="../media/image16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svg"/><Relationship Id="rId5" Type="http://schemas.openxmlformats.org/officeDocument/2006/relationships/image" Target="../media/image21.png"/><Relationship Id="rId4" Type="http://schemas.openxmlformats.org/officeDocument/2006/relationships/image" Target="../media/image20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6.svg"/><Relationship Id="rId5" Type="http://schemas.openxmlformats.org/officeDocument/2006/relationships/image" Target="../media/image25.png"/><Relationship Id="rId4" Type="http://schemas.openxmlformats.org/officeDocument/2006/relationships/image" Target="../media/image24.sv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svg"/><Relationship Id="rId3" Type="http://schemas.openxmlformats.org/officeDocument/2006/relationships/image" Target="../media/image27.png"/><Relationship Id="rId7" Type="http://schemas.openxmlformats.org/officeDocument/2006/relationships/image" Target="../media/image3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0.svg"/><Relationship Id="rId5" Type="http://schemas.openxmlformats.org/officeDocument/2006/relationships/image" Target="../media/image29.png"/><Relationship Id="rId4" Type="http://schemas.openxmlformats.org/officeDocument/2006/relationships/image" Target="../media/image28.sv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6.svg"/><Relationship Id="rId5" Type="http://schemas.openxmlformats.org/officeDocument/2006/relationships/image" Target="../media/image35.png"/><Relationship Id="rId4" Type="http://schemas.openxmlformats.org/officeDocument/2006/relationships/image" Target="../media/image34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4656172" y="426996"/>
            <a:ext cx="3023436" cy="846233"/>
          </a:xfrm>
          <a:prstGeom prst="rect">
            <a:avLst/>
          </a:prstGeom>
        </p:spPr>
      </p:pic>
      <p:sp>
        <p:nvSpPr>
          <p:cNvPr id="4" name="TextBox 4"/>
          <p:cNvSpPr txBox="1"/>
          <p:nvPr/>
        </p:nvSpPr>
        <p:spPr>
          <a:xfrm>
            <a:off x="1387648" y="2192886"/>
            <a:ext cx="11310690" cy="184665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l">
              <a:lnSpc>
                <a:spcPts val="7200"/>
              </a:lnSpc>
            </a:pPr>
            <a:r>
              <a:rPr lang="en-US" sz="6000" dirty="0">
                <a:solidFill>
                  <a:srgbClr val="C00000"/>
                </a:solidFill>
                <a:latin typeface="Open Sans Light"/>
              </a:rPr>
              <a:t>Que </a:t>
            </a:r>
            <a:r>
              <a:rPr lang="en-US" sz="6000" dirty="0" err="1">
                <a:solidFill>
                  <a:srgbClr val="C00000"/>
                </a:solidFill>
                <a:latin typeface="Open Sans Light"/>
              </a:rPr>
              <a:t>ações</a:t>
            </a:r>
            <a:r>
              <a:rPr lang="en-US" sz="6000" dirty="0">
                <a:solidFill>
                  <a:srgbClr val="C00000"/>
                </a:solidFill>
                <a:latin typeface="Open Sans Light"/>
              </a:rPr>
              <a:t> </a:t>
            </a:r>
            <a:r>
              <a:rPr lang="en-US" sz="6000" dirty="0" err="1">
                <a:solidFill>
                  <a:srgbClr val="C00000"/>
                </a:solidFill>
                <a:latin typeface="Open Sans Light"/>
              </a:rPr>
              <a:t>podemos</a:t>
            </a:r>
            <a:r>
              <a:rPr lang="en-US" sz="6000" dirty="0">
                <a:solidFill>
                  <a:srgbClr val="C00000"/>
                </a:solidFill>
                <a:latin typeface="Open Sans Light"/>
              </a:rPr>
              <a:t> </a:t>
            </a:r>
            <a:r>
              <a:rPr lang="en-US" sz="6000" dirty="0" err="1">
                <a:solidFill>
                  <a:srgbClr val="C00000"/>
                </a:solidFill>
                <a:latin typeface="Open Sans Light"/>
              </a:rPr>
              <a:t>adotar</a:t>
            </a:r>
            <a:r>
              <a:rPr lang="en-US" sz="6000" dirty="0">
                <a:solidFill>
                  <a:srgbClr val="C00000"/>
                </a:solidFill>
                <a:latin typeface="Open Sans Light"/>
              </a:rPr>
              <a:t> para </a:t>
            </a:r>
            <a:r>
              <a:rPr lang="en-US" sz="6000" dirty="0" err="1">
                <a:solidFill>
                  <a:srgbClr val="C00000"/>
                </a:solidFill>
                <a:latin typeface="Open Sans Light"/>
              </a:rPr>
              <a:t>apoiar</a:t>
            </a:r>
            <a:r>
              <a:rPr lang="en-US" sz="6000" dirty="0">
                <a:solidFill>
                  <a:srgbClr val="C00000"/>
                </a:solidFill>
                <a:latin typeface="Open Sans Light"/>
              </a:rPr>
              <a:t> a </a:t>
            </a:r>
            <a:r>
              <a:rPr lang="en-US" sz="6000" dirty="0" err="1">
                <a:solidFill>
                  <a:srgbClr val="C00000"/>
                </a:solidFill>
                <a:latin typeface="Open Sans Light"/>
              </a:rPr>
              <a:t>concretização</a:t>
            </a:r>
            <a:r>
              <a:rPr lang="en-US" sz="6000" dirty="0">
                <a:solidFill>
                  <a:srgbClr val="C00000"/>
                </a:solidFill>
                <a:latin typeface="Open Sans Light"/>
              </a:rPr>
              <a:t> dos ODS?</a:t>
            </a:r>
          </a:p>
        </p:txBody>
      </p:sp>
      <p:pic>
        <p:nvPicPr>
          <p:cNvPr id="7" name="Picture 3">
            <a:extLst>
              <a:ext uri="{FF2B5EF4-FFF2-40B4-BE49-F238E27FC236}">
                <a16:creationId xmlns:a16="http://schemas.microsoft.com/office/drawing/2014/main" id="{CC3A9276-6D09-33E7-4466-B26669EDE467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1295400" y="4688368"/>
            <a:ext cx="12879416" cy="311817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4656172" y="426996"/>
            <a:ext cx="3023436" cy="846233"/>
          </a:xfrm>
          <a:prstGeom prst="rect">
            <a:avLst/>
          </a:prstGeom>
        </p:spPr>
      </p:pic>
      <p:pic>
        <p:nvPicPr>
          <p:cNvPr id="3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p:blipFill>
        <p:spPr>
          <a:xfrm>
            <a:off x="4260497" y="2257931"/>
            <a:ext cx="1497196" cy="642433"/>
          </a:xfrm>
          <a:prstGeom prst="rect">
            <a:avLst/>
          </a:prstGeom>
        </p:spPr>
      </p:pic>
      <p:pic>
        <p:nvPicPr>
          <p:cNvPr id="4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p:blipFill>
        <p:spPr>
          <a:xfrm>
            <a:off x="13275490" y="2120213"/>
            <a:ext cx="918807" cy="780151"/>
          </a:xfrm>
          <a:prstGeom prst="rect">
            <a:avLst/>
          </a:prstGeom>
        </p:spPr>
      </p:pic>
      <p:sp>
        <p:nvSpPr>
          <p:cNvPr id="5" name="TextBox 5"/>
          <p:cNvSpPr txBox="1"/>
          <p:nvPr/>
        </p:nvSpPr>
        <p:spPr>
          <a:xfrm>
            <a:off x="2267745" y="3028897"/>
            <a:ext cx="5482702" cy="668274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359"/>
              </a:lnSpc>
            </a:pPr>
            <a:r>
              <a:rPr lang="en-US" sz="2399">
                <a:solidFill>
                  <a:srgbClr val="000000"/>
                </a:solidFill>
                <a:latin typeface="Open Sans Light Bold"/>
              </a:rPr>
              <a:t>ODS1- Erradicar Pobreza</a:t>
            </a:r>
          </a:p>
          <a:p>
            <a:pPr algn="ctr">
              <a:lnSpc>
                <a:spcPts val="3359"/>
              </a:lnSpc>
            </a:pPr>
            <a:endParaRPr lang="en-US" sz="2399">
              <a:solidFill>
                <a:srgbClr val="000000"/>
              </a:solidFill>
              <a:latin typeface="Open Sans Light Bold"/>
            </a:endParaRPr>
          </a:p>
          <a:p>
            <a:pPr marL="518158" lvl="1" indent="-259079">
              <a:lnSpc>
                <a:spcPts val="3359"/>
              </a:lnSpc>
              <a:buFont typeface="Arial"/>
              <a:buChar char="•"/>
            </a:pPr>
            <a:r>
              <a:rPr lang="en-US" sz="2399">
                <a:solidFill>
                  <a:srgbClr val="000000"/>
                </a:solidFill>
                <a:latin typeface="Open Sans Light"/>
              </a:rPr>
              <a:t>Escolhe uma instituição de caridade para apoiar.</a:t>
            </a:r>
          </a:p>
          <a:p>
            <a:pPr marL="518158" lvl="1" indent="-259079">
              <a:lnSpc>
                <a:spcPts val="3359"/>
              </a:lnSpc>
              <a:buFont typeface="Arial"/>
              <a:buChar char="•"/>
            </a:pPr>
            <a:r>
              <a:rPr lang="en-US" sz="2399">
                <a:solidFill>
                  <a:srgbClr val="000000"/>
                </a:solidFill>
                <a:latin typeface="Open Sans Light"/>
              </a:rPr>
              <a:t>Sê voluntário em instituições de caridade ou campanhas que ajudam os mais necessitados.</a:t>
            </a:r>
          </a:p>
          <a:p>
            <a:pPr marL="518158" lvl="1" indent="-259079">
              <a:lnSpc>
                <a:spcPts val="3359"/>
              </a:lnSpc>
              <a:buFont typeface="Arial"/>
              <a:buChar char="•"/>
            </a:pPr>
            <a:r>
              <a:rPr lang="en-US" sz="2399">
                <a:solidFill>
                  <a:srgbClr val="000000"/>
                </a:solidFill>
                <a:latin typeface="Open Sans Light"/>
              </a:rPr>
              <a:t>Compartilha e doa o que puderes e que não precisas mais: roupas, livros, móveis.</a:t>
            </a:r>
          </a:p>
          <a:p>
            <a:pPr marL="518158" lvl="1" indent="-259079">
              <a:lnSpc>
                <a:spcPts val="3359"/>
              </a:lnSpc>
              <a:buFont typeface="Arial"/>
              <a:buChar char="•"/>
            </a:pPr>
            <a:r>
              <a:rPr lang="en-US" sz="2399">
                <a:solidFill>
                  <a:srgbClr val="000000"/>
                </a:solidFill>
                <a:latin typeface="Open Sans Light"/>
              </a:rPr>
              <a:t>Compra a empresas que pagam às pessoas de forma justa e que apoiam instituições de caridade.</a:t>
            </a:r>
          </a:p>
          <a:p>
            <a:pPr marL="518158" lvl="1" indent="-259079">
              <a:lnSpc>
                <a:spcPts val="3359"/>
              </a:lnSpc>
              <a:buFont typeface="Arial"/>
              <a:buChar char="•"/>
            </a:pPr>
            <a:r>
              <a:rPr lang="en-US" sz="2399">
                <a:solidFill>
                  <a:srgbClr val="000000"/>
                </a:solidFill>
                <a:latin typeface="Open Sans Light"/>
              </a:rPr>
              <a:t>Compreende as causas da pobreza na tua comunidade e país.</a:t>
            </a:r>
          </a:p>
          <a:p>
            <a:pPr marL="518158" lvl="1" indent="-259079">
              <a:lnSpc>
                <a:spcPts val="3359"/>
              </a:lnSpc>
              <a:buFont typeface="Arial"/>
              <a:buChar char="•"/>
            </a:pPr>
            <a:r>
              <a:rPr lang="en-US" sz="2399">
                <a:solidFill>
                  <a:srgbClr val="000000"/>
                </a:solidFill>
                <a:latin typeface="Open Sans Light"/>
              </a:rPr>
              <a:t>Luta contra a pobreza extrema.</a:t>
            </a:r>
          </a:p>
        </p:txBody>
      </p:sp>
      <p:sp>
        <p:nvSpPr>
          <p:cNvPr id="6" name="TextBox 6"/>
          <p:cNvSpPr txBox="1"/>
          <p:nvPr/>
        </p:nvSpPr>
        <p:spPr>
          <a:xfrm>
            <a:off x="844722" y="802912"/>
            <a:ext cx="13811450" cy="54758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4369"/>
              </a:lnSpc>
            </a:pPr>
            <a:r>
              <a:rPr lang="en-US" sz="3671">
                <a:solidFill>
                  <a:srgbClr val="CB8B40"/>
                </a:solidFill>
                <a:latin typeface="Alfa Slab One"/>
              </a:rPr>
              <a:t>Ações para apoiar os ODS</a:t>
            </a:r>
          </a:p>
        </p:txBody>
      </p:sp>
      <p:sp>
        <p:nvSpPr>
          <p:cNvPr id="7" name="TextBox 7"/>
          <p:cNvSpPr txBox="1"/>
          <p:nvPr/>
        </p:nvSpPr>
        <p:spPr>
          <a:xfrm>
            <a:off x="10564702" y="3076522"/>
            <a:ext cx="6245134" cy="614667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856"/>
              </a:lnSpc>
            </a:pPr>
            <a:r>
              <a:rPr lang="en-US" sz="2400">
                <a:solidFill>
                  <a:srgbClr val="000000"/>
                </a:solidFill>
                <a:latin typeface="Open Sans Light Bold"/>
              </a:rPr>
              <a:t>SDG2- Erradicar a fome</a:t>
            </a:r>
          </a:p>
          <a:p>
            <a:pPr algn="ctr">
              <a:lnSpc>
                <a:spcPts val="2856"/>
              </a:lnSpc>
            </a:pPr>
            <a:endParaRPr lang="en-US" sz="2400">
              <a:solidFill>
                <a:srgbClr val="000000"/>
              </a:solidFill>
              <a:latin typeface="Open Sans Light Bold"/>
            </a:endParaRPr>
          </a:p>
          <a:p>
            <a:pPr marL="518160" lvl="1" indent="-259080" algn="just">
              <a:lnSpc>
                <a:spcPts val="2856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Open Sans Light"/>
              </a:rPr>
              <a:t>Doa alimentos não perecíveis para um banco alimentar.</a:t>
            </a:r>
          </a:p>
          <a:p>
            <a:pPr marL="518160" lvl="1" indent="-259080" algn="just">
              <a:lnSpc>
                <a:spcPts val="2856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Open Sans Light"/>
              </a:rPr>
              <a:t>Compra alimentos locais, sazonais e comercializados de forma justa.</a:t>
            </a:r>
          </a:p>
          <a:p>
            <a:pPr marL="518160" lvl="1" indent="-259080" algn="just">
              <a:lnSpc>
                <a:spcPts val="2856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Open Sans Light"/>
              </a:rPr>
              <a:t>Tenta cultivar alguns dos teus próprios alimentos.</a:t>
            </a:r>
          </a:p>
          <a:p>
            <a:pPr marL="518160" lvl="1" indent="-259080" algn="just">
              <a:lnSpc>
                <a:spcPts val="2856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Open Sans Light"/>
              </a:rPr>
              <a:t>Compra frutas e legumes.</a:t>
            </a:r>
          </a:p>
          <a:p>
            <a:pPr marL="518160" lvl="1" indent="-259080" algn="just">
              <a:lnSpc>
                <a:spcPts val="2856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Open Sans Light"/>
              </a:rPr>
              <a:t>Não desperdices alimentos, congela produtos frescos.</a:t>
            </a:r>
          </a:p>
          <a:p>
            <a:pPr marL="518160" lvl="1" indent="-259080" algn="just">
              <a:lnSpc>
                <a:spcPts val="2856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Open Sans Light"/>
              </a:rPr>
              <a:t>Consome menos carne vermelha, ingere mais frutas e vegetais.</a:t>
            </a:r>
          </a:p>
          <a:p>
            <a:pPr marL="518160" lvl="1" indent="-259080" algn="just">
              <a:lnSpc>
                <a:spcPts val="2856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Open Sans Light"/>
              </a:rPr>
              <a:t>Apoia os agricultores comprando os  alimentos nos mercados locais.</a:t>
            </a:r>
          </a:p>
          <a:p>
            <a:pPr marL="518160" lvl="1" indent="-259080" algn="just">
              <a:lnSpc>
                <a:spcPts val="2856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Open Sans Light"/>
              </a:rPr>
              <a:t>Educa os outros sobre a realidade de quem passa fome.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4656172" y="426996"/>
            <a:ext cx="3023436" cy="846233"/>
          </a:xfrm>
          <a:prstGeom prst="rect">
            <a:avLst/>
          </a:prstGeom>
        </p:spPr>
      </p:pic>
      <p:pic>
        <p:nvPicPr>
          <p:cNvPr id="3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p:blipFill>
        <p:spPr>
          <a:xfrm>
            <a:off x="3864202" y="2276351"/>
            <a:ext cx="1033860" cy="727461"/>
          </a:xfrm>
          <a:prstGeom prst="rect">
            <a:avLst/>
          </a:prstGeom>
        </p:spPr>
      </p:pic>
      <p:pic>
        <p:nvPicPr>
          <p:cNvPr id="4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p:blipFill>
        <p:spPr>
          <a:xfrm>
            <a:off x="13185099" y="2378356"/>
            <a:ext cx="963102" cy="780988"/>
          </a:xfrm>
          <a:prstGeom prst="rect">
            <a:avLst/>
          </a:prstGeom>
        </p:spPr>
      </p:pic>
      <p:sp>
        <p:nvSpPr>
          <p:cNvPr id="5" name="TextBox 5"/>
          <p:cNvSpPr txBox="1"/>
          <p:nvPr/>
        </p:nvSpPr>
        <p:spPr>
          <a:xfrm>
            <a:off x="1798745" y="3128010"/>
            <a:ext cx="5951702" cy="626364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359"/>
              </a:lnSpc>
            </a:pPr>
            <a:r>
              <a:rPr lang="en-US" sz="2399">
                <a:solidFill>
                  <a:srgbClr val="000000"/>
                </a:solidFill>
                <a:latin typeface="Open Sans Light Bold"/>
              </a:rPr>
              <a:t>ODS3- Saúde de qualidade</a:t>
            </a:r>
          </a:p>
          <a:p>
            <a:pPr algn="ctr">
              <a:lnSpc>
                <a:spcPts val="3359"/>
              </a:lnSpc>
            </a:pPr>
            <a:endParaRPr lang="en-US" sz="2399">
              <a:solidFill>
                <a:srgbClr val="000000"/>
              </a:solidFill>
              <a:latin typeface="Open Sans Light Bold"/>
            </a:endParaRPr>
          </a:p>
          <a:p>
            <a:pPr marL="518158" lvl="1" indent="-259079">
              <a:lnSpc>
                <a:spcPts val="3359"/>
              </a:lnSpc>
              <a:buFont typeface="Arial"/>
              <a:buChar char="•"/>
            </a:pPr>
            <a:r>
              <a:rPr lang="en-US" sz="2399">
                <a:solidFill>
                  <a:srgbClr val="000000"/>
                </a:solidFill>
                <a:latin typeface="Open Sans Light"/>
              </a:rPr>
              <a:t>Aprende e partilha formas de te manteres saudável.</a:t>
            </a:r>
          </a:p>
          <a:p>
            <a:pPr marL="518158" lvl="1" indent="-259079">
              <a:lnSpc>
                <a:spcPts val="3359"/>
              </a:lnSpc>
              <a:buFont typeface="Arial"/>
              <a:buChar char="•"/>
            </a:pPr>
            <a:r>
              <a:rPr lang="en-US" sz="2399">
                <a:solidFill>
                  <a:srgbClr val="000000"/>
                </a:solidFill>
                <a:latin typeface="Open Sans Light"/>
              </a:rPr>
              <a:t>Pratica exercício físico regularmente, faz caminhadas à hora do almoço ou vai a pé ou de bicicleta para a escola e para o trabalho.</a:t>
            </a:r>
          </a:p>
          <a:p>
            <a:pPr marL="518158" lvl="1" indent="-259079">
              <a:lnSpc>
                <a:spcPts val="3359"/>
              </a:lnSpc>
              <a:buFont typeface="Arial"/>
              <a:buChar char="•"/>
            </a:pPr>
            <a:r>
              <a:rPr lang="en-US" sz="2399">
                <a:solidFill>
                  <a:srgbClr val="000000"/>
                </a:solidFill>
                <a:latin typeface="Open Sans Light"/>
              </a:rPr>
              <a:t>Adota uma dieta saudável e bebe água.</a:t>
            </a:r>
          </a:p>
          <a:p>
            <a:pPr marL="518158" lvl="1" indent="-259079">
              <a:lnSpc>
                <a:spcPts val="3359"/>
              </a:lnSpc>
              <a:buFont typeface="Arial"/>
              <a:buChar char="•"/>
            </a:pPr>
            <a:r>
              <a:rPr lang="en-US" sz="2399">
                <a:solidFill>
                  <a:srgbClr val="000000"/>
                </a:solidFill>
                <a:latin typeface="Open Sans Light"/>
              </a:rPr>
              <a:t>Não fumes.</a:t>
            </a:r>
          </a:p>
          <a:p>
            <a:pPr marL="518158" lvl="1" indent="-259079">
              <a:lnSpc>
                <a:spcPts val="3359"/>
              </a:lnSpc>
              <a:buFont typeface="Arial"/>
              <a:buChar char="•"/>
            </a:pPr>
            <a:r>
              <a:rPr lang="en-US" sz="2399">
                <a:solidFill>
                  <a:srgbClr val="000000"/>
                </a:solidFill>
                <a:latin typeface="Open Sans Light"/>
              </a:rPr>
              <a:t>Valoriza a saúde mental e o bem-estar.</a:t>
            </a:r>
          </a:p>
          <a:p>
            <a:pPr marL="518158" lvl="1" indent="-259079">
              <a:lnSpc>
                <a:spcPts val="3359"/>
              </a:lnSpc>
              <a:buFont typeface="Arial"/>
              <a:buChar char="•"/>
            </a:pPr>
            <a:r>
              <a:rPr lang="en-US" sz="2399">
                <a:solidFill>
                  <a:srgbClr val="000000"/>
                </a:solidFill>
                <a:latin typeface="Open Sans Light"/>
              </a:rPr>
              <a:t>Vacina-te para te protegeres a ti e à tua família de doenças, apoiando a saúde pública.</a:t>
            </a:r>
          </a:p>
          <a:p>
            <a:pPr>
              <a:lnSpc>
                <a:spcPts val="3359"/>
              </a:lnSpc>
            </a:pPr>
            <a:endParaRPr lang="en-US" sz="2399">
              <a:solidFill>
                <a:srgbClr val="000000"/>
              </a:solidFill>
              <a:latin typeface="Open Sans Light"/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844722" y="802912"/>
            <a:ext cx="13811450" cy="54758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4369"/>
              </a:lnSpc>
            </a:pPr>
            <a:r>
              <a:rPr lang="en-US" sz="3671">
                <a:solidFill>
                  <a:srgbClr val="CB8B40"/>
                </a:solidFill>
                <a:latin typeface="Alfa Slab One"/>
              </a:rPr>
              <a:t>Ações para apoiar os ODS</a:t>
            </a:r>
          </a:p>
        </p:txBody>
      </p:sp>
      <p:sp>
        <p:nvSpPr>
          <p:cNvPr id="7" name="TextBox 7"/>
          <p:cNvSpPr txBox="1"/>
          <p:nvPr/>
        </p:nvSpPr>
        <p:spPr>
          <a:xfrm>
            <a:off x="10854483" y="3264492"/>
            <a:ext cx="5987371" cy="567385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504"/>
              </a:lnSpc>
            </a:pPr>
            <a:r>
              <a:rPr lang="en-US" sz="2400">
                <a:solidFill>
                  <a:srgbClr val="000000"/>
                </a:solidFill>
                <a:latin typeface="Open Sans Light Bold"/>
              </a:rPr>
              <a:t>ODS4- Educação de Qualidade</a:t>
            </a:r>
          </a:p>
          <a:p>
            <a:pPr algn="ctr">
              <a:lnSpc>
                <a:spcPts val="3504"/>
              </a:lnSpc>
            </a:pPr>
            <a:endParaRPr lang="en-US" sz="2400">
              <a:solidFill>
                <a:srgbClr val="000000"/>
              </a:solidFill>
              <a:latin typeface="Open Sans Light Bold"/>
            </a:endParaRPr>
          </a:p>
          <a:p>
            <a:pPr marL="518160" lvl="1" indent="-259080">
              <a:lnSpc>
                <a:spcPts val="3504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Open Sans Light"/>
              </a:rPr>
              <a:t>Continua a aprender ao longo da vida.</a:t>
            </a:r>
          </a:p>
          <a:p>
            <a:pPr marL="518160" lvl="1" indent="-259080">
              <a:lnSpc>
                <a:spcPts val="3504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Open Sans Light"/>
              </a:rPr>
              <a:t>Apoia os professores no sentido de manter as escolas abertas.</a:t>
            </a:r>
          </a:p>
          <a:p>
            <a:pPr marL="518160" lvl="1" indent="-259080">
              <a:lnSpc>
                <a:spcPts val="3504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Open Sans Light"/>
              </a:rPr>
              <a:t>Doa os teus livros usados ​​para bibliotecas públicas ou escolas públicas que precisem.</a:t>
            </a:r>
          </a:p>
          <a:p>
            <a:pPr marL="518160" lvl="1" indent="-259080">
              <a:lnSpc>
                <a:spcPts val="3504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Open Sans Light"/>
              </a:rPr>
              <a:t>Promove e faz cursos online gratuitos, aproveitando as oportunidades do mundo digital.</a:t>
            </a:r>
          </a:p>
          <a:p>
            <a:pPr marL="518160" lvl="1" indent="-259080">
              <a:lnSpc>
                <a:spcPts val="3504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Open Sans Light"/>
              </a:rPr>
              <a:t>Partilha as tuas competências com aqueles que precisam delas.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4656172" y="426996"/>
            <a:ext cx="3023436" cy="846233"/>
          </a:xfrm>
          <a:prstGeom prst="rect">
            <a:avLst/>
          </a:prstGeom>
        </p:spPr>
      </p:pic>
      <p:pic>
        <p:nvPicPr>
          <p:cNvPr id="3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p:blipFill>
        <p:spPr>
          <a:xfrm>
            <a:off x="13049887" y="2134759"/>
            <a:ext cx="740478" cy="1010578"/>
          </a:xfrm>
          <a:prstGeom prst="rect">
            <a:avLst/>
          </a:prstGeom>
        </p:spPr>
      </p:pic>
      <p:pic>
        <p:nvPicPr>
          <p:cNvPr id="4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p:blipFill>
        <p:spPr>
          <a:xfrm>
            <a:off x="4139868" y="2058559"/>
            <a:ext cx="719459" cy="967488"/>
          </a:xfrm>
          <a:prstGeom prst="rect">
            <a:avLst/>
          </a:prstGeom>
        </p:spPr>
      </p:pic>
      <p:sp>
        <p:nvSpPr>
          <p:cNvPr id="5" name="TextBox 5"/>
          <p:cNvSpPr txBox="1"/>
          <p:nvPr/>
        </p:nvSpPr>
        <p:spPr>
          <a:xfrm>
            <a:off x="1574514" y="3246881"/>
            <a:ext cx="6175933" cy="510044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743"/>
              </a:lnSpc>
            </a:pPr>
            <a:r>
              <a:rPr lang="en-US" sz="2399">
                <a:solidFill>
                  <a:srgbClr val="000000"/>
                </a:solidFill>
                <a:latin typeface="Open Sans Light Bold"/>
              </a:rPr>
              <a:t>ODS5- Igualdade de Género</a:t>
            </a:r>
          </a:p>
          <a:p>
            <a:pPr algn="ctr">
              <a:lnSpc>
                <a:spcPts val="3743"/>
              </a:lnSpc>
            </a:pPr>
            <a:endParaRPr lang="en-US" sz="2399">
              <a:solidFill>
                <a:srgbClr val="000000"/>
              </a:solidFill>
              <a:latin typeface="Open Sans Light Bold"/>
            </a:endParaRPr>
          </a:p>
          <a:p>
            <a:pPr marL="518158" lvl="1" indent="-259079">
              <a:lnSpc>
                <a:spcPts val="3743"/>
              </a:lnSpc>
              <a:buFont typeface="Arial"/>
              <a:buChar char="•"/>
            </a:pPr>
            <a:r>
              <a:rPr lang="en-US" sz="2399">
                <a:solidFill>
                  <a:srgbClr val="000000"/>
                </a:solidFill>
                <a:latin typeface="Open Sans Light"/>
              </a:rPr>
              <a:t>Aprende sobre descriminação de género e como reduzi-la, educa os outros.</a:t>
            </a:r>
          </a:p>
          <a:p>
            <a:pPr marL="518158" lvl="1" indent="-259079">
              <a:lnSpc>
                <a:spcPts val="3743"/>
              </a:lnSpc>
              <a:buFont typeface="Arial"/>
              <a:buChar char="•"/>
            </a:pPr>
            <a:r>
              <a:rPr lang="en-US" sz="2399">
                <a:solidFill>
                  <a:srgbClr val="000000"/>
                </a:solidFill>
                <a:latin typeface="Open Sans Light"/>
              </a:rPr>
              <a:t>Defende os direitos reprodutivos das mulheres.</a:t>
            </a:r>
          </a:p>
          <a:p>
            <a:pPr marL="518158" lvl="1" indent="-259079">
              <a:lnSpc>
                <a:spcPts val="3743"/>
              </a:lnSpc>
              <a:buFont typeface="Arial"/>
              <a:buChar char="•"/>
            </a:pPr>
            <a:r>
              <a:rPr lang="en-US" sz="2399">
                <a:solidFill>
                  <a:srgbClr val="000000"/>
                </a:solidFill>
                <a:latin typeface="Open Sans Light"/>
              </a:rPr>
              <a:t>Defende o fim da violência contra meninas e mulheres.</a:t>
            </a:r>
          </a:p>
          <a:p>
            <a:pPr marL="518158" lvl="1" indent="-259079">
              <a:lnSpc>
                <a:spcPts val="3743"/>
              </a:lnSpc>
              <a:buFont typeface="Arial"/>
              <a:buChar char="•"/>
            </a:pPr>
            <a:r>
              <a:rPr lang="en-US" sz="2399">
                <a:solidFill>
                  <a:srgbClr val="000000"/>
                </a:solidFill>
                <a:latin typeface="Open Sans Light"/>
              </a:rPr>
              <a:t>Apoia o aumento da representação de género nas escolas e locais de trabalho.</a:t>
            </a:r>
          </a:p>
          <a:p>
            <a:pPr marL="518158" lvl="1" indent="-259079">
              <a:lnSpc>
                <a:spcPts val="3743"/>
              </a:lnSpc>
              <a:buFont typeface="Arial"/>
              <a:buChar char="•"/>
            </a:pPr>
            <a:r>
              <a:rPr lang="en-US" sz="2399">
                <a:solidFill>
                  <a:srgbClr val="000000"/>
                </a:solidFill>
                <a:latin typeface="Open Sans Light"/>
              </a:rPr>
              <a:t>Promove a igualdade de género em casa.</a:t>
            </a:r>
          </a:p>
        </p:txBody>
      </p:sp>
      <p:sp>
        <p:nvSpPr>
          <p:cNvPr id="6" name="TextBox 6"/>
          <p:cNvSpPr txBox="1"/>
          <p:nvPr/>
        </p:nvSpPr>
        <p:spPr>
          <a:xfrm>
            <a:off x="844722" y="802912"/>
            <a:ext cx="13811450" cy="54758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4369"/>
              </a:lnSpc>
            </a:pPr>
            <a:r>
              <a:rPr lang="en-US" sz="3671">
                <a:solidFill>
                  <a:srgbClr val="CB8B40"/>
                </a:solidFill>
                <a:latin typeface="Alfa Slab One"/>
              </a:rPr>
              <a:t>Ações para apoiar os ODS</a:t>
            </a:r>
          </a:p>
        </p:txBody>
      </p:sp>
      <p:sp>
        <p:nvSpPr>
          <p:cNvPr id="7" name="TextBox 7"/>
          <p:cNvSpPr txBox="1"/>
          <p:nvPr/>
        </p:nvSpPr>
        <p:spPr>
          <a:xfrm>
            <a:off x="10174234" y="3342131"/>
            <a:ext cx="6802063" cy="626364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359"/>
              </a:lnSpc>
            </a:pPr>
            <a:r>
              <a:rPr lang="en-US" sz="2400">
                <a:solidFill>
                  <a:srgbClr val="000000"/>
                </a:solidFill>
                <a:latin typeface="Open Sans Light Bold"/>
              </a:rPr>
              <a:t>ODS6- Água potável e saneamento</a:t>
            </a:r>
          </a:p>
          <a:p>
            <a:pPr algn="ctr">
              <a:lnSpc>
                <a:spcPts val="3359"/>
              </a:lnSpc>
            </a:pPr>
            <a:endParaRPr lang="en-US" sz="2400">
              <a:solidFill>
                <a:srgbClr val="000000"/>
              </a:solidFill>
              <a:latin typeface="Open Sans Light Bold"/>
            </a:endParaRPr>
          </a:p>
          <a:p>
            <a:pPr marL="518160" lvl="1" indent="-259080">
              <a:lnSpc>
                <a:spcPts val="3359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Open Sans Light"/>
              </a:rPr>
              <a:t>Não exageres na água, fecha a torneira ao lavar a louça, escovar os dentes ou ao ensaboar.</a:t>
            </a:r>
          </a:p>
          <a:p>
            <a:pPr marL="518160" lvl="1" indent="-259080">
              <a:lnSpc>
                <a:spcPts val="3359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Open Sans Light"/>
              </a:rPr>
              <a:t>Prefere duches em vez de banhos de banheira pois consomem menos água.</a:t>
            </a:r>
          </a:p>
          <a:p>
            <a:pPr marL="518160" lvl="1" indent="-259080">
              <a:lnSpc>
                <a:spcPts val="3359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Open Sans Light"/>
              </a:rPr>
              <a:t>Aumenta a consciencialização sobre questões de higiene na comunidade.</a:t>
            </a:r>
          </a:p>
          <a:p>
            <a:pPr marL="518160" lvl="1" indent="-259080">
              <a:lnSpc>
                <a:spcPts val="3359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Open Sans Light"/>
              </a:rPr>
              <a:t>Compreende porque a água limpa é importante.</a:t>
            </a:r>
          </a:p>
          <a:p>
            <a:pPr marL="518160" lvl="1" indent="-259080">
              <a:lnSpc>
                <a:spcPts val="3359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Open Sans Light"/>
              </a:rPr>
              <a:t>Reporta e conserta derrames de água em casa.</a:t>
            </a:r>
          </a:p>
          <a:p>
            <a:pPr marL="518160" lvl="1" indent="-259080">
              <a:lnSpc>
                <a:spcPts val="3359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Open Sans Light"/>
              </a:rPr>
              <a:t>Não deites lixo ou produtos químicos tóxicos, como tintas ou medicamentos na sanita.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4656172" y="426996"/>
            <a:ext cx="3023436" cy="846233"/>
          </a:xfrm>
          <a:prstGeom prst="rect">
            <a:avLst/>
          </a:prstGeom>
        </p:spPr>
      </p:pic>
      <p:pic>
        <p:nvPicPr>
          <p:cNvPr id="3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p:blipFill>
        <p:spPr>
          <a:xfrm>
            <a:off x="13247280" y="2182089"/>
            <a:ext cx="793360" cy="844000"/>
          </a:xfrm>
          <a:prstGeom prst="rect">
            <a:avLst/>
          </a:prstGeom>
        </p:spPr>
      </p:pic>
      <p:pic>
        <p:nvPicPr>
          <p:cNvPr id="4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p:blipFill>
        <p:spPr>
          <a:xfrm>
            <a:off x="3968960" y="2153514"/>
            <a:ext cx="1086312" cy="1086312"/>
          </a:xfrm>
          <a:prstGeom prst="rect">
            <a:avLst/>
          </a:prstGeom>
        </p:spPr>
      </p:pic>
      <p:sp>
        <p:nvSpPr>
          <p:cNvPr id="5" name="TextBox 5"/>
          <p:cNvSpPr txBox="1"/>
          <p:nvPr/>
        </p:nvSpPr>
        <p:spPr>
          <a:xfrm>
            <a:off x="1390182" y="3620064"/>
            <a:ext cx="6345974" cy="500634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359"/>
              </a:lnSpc>
            </a:pPr>
            <a:r>
              <a:rPr lang="en-US" sz="2399">
                <a:solidFill>
                  <a:srgbClr val="000000"/>
                </a:solidFill>
                <a:latin typeface="Open Sans Light Bold"/>
              </a:rPr>
              <a:t>ODS7- Energias Renováveis e Acessíveis</a:t>
            </a:r>
          </a:p>
          <a:p>
            <a:pPr algn="ctr">
              <a:lnSpc>
                <a:spcPts val="3359"/>
              </a:lnSpc>
            </a:pPr>
            <a:endParaRPr lang="en-US" sz="2399">
              <a:solidFill>
                <a:srgbClr val="000000"/>
              </a:solidFill>
              <a:latin typeface="Open Sans Light Bold"/>
            </a:endParaRPr>
          </a:p>
          <a:p>
            <a:pPr marL="518158" lvl="1" indent="-259079">
              <a:lnSpc>
                <a:spcPts val="3359"/>
              </a:lnSpc>
              <a:buFont typeface="Arial"/>
              <a:buChar char="•"/>
            </a:pPr>
            <a:r>
              <a:rPr lang="en-US" sz="2399">
                <a:solidFill>
                  <a:srgbClr val="000000"/>
                </a:solidFill>
                <a:latin typeface="Open Sans Light"/>
              </a:rPr>
              <a:t>Economiza energia quando possível: desliga os aparelhos na tomada e apaga as luzes quando não as  estiveres a usar.</a:t>
            </a:r>
          </a:p>
          <a:p>
            <a:pPr marL="518158" lvl="1" indent="-259079">
              <a:lnSpc>
                <a:spcPts val="3359"/>
              </a:lnSpc>
              <a:buFont typeface="Arial"/>
              <a:buChar char="•"/>
            </a:pPr>
            <a:r>
              <a:rPr lang="en-US" sz="2399">
                <a:solidFill>
                  <a:srgbClr val="000000"/>
                </a:solidFill>
                <a:latin typeface="Open Sans Light"/>
              </a:rPr>
              <a:t>Usa energia renovável para obter calor, luz e energia.</a:t>
            </a:r>
          </a:p>
          <a:p>
            <a:pPr marL="518158" lvl="1" indent="-259079">
              <a:lnSpc>
                <a:spcPts val="3359"/>
              </a:lnSpc>
              <a:buFont typeface="Arial"/>
              <a:buChar char="•"/>
            </a:pPr>
            <a:r>
              <a:rPr lang="en-US" sz="2399">
                <a:solidFill>
                  <a:srgbClr val="000000"/>
                </a:solidFill>
                <a:latin typeface="Open Sans Light"/>
              </a:rPr>
              <a:t>Apoia projetos de energia solar para escolas, residências e escritórios.</a:t>
            </a:r>
          </a:p>
          <a:p>
            <a:pPr marL="518158" lvl="1" indent="-259079">
              <a:lnSpc>
                <a:spcPts val="3359"/>
              </a:lnSpc>
              <a:buFont typeface="Arial"/>
              <a:buChar char="•"/>
            </a:pPr>
            <a:r>
              <a:rPr lang="en-US" sz="2399">
                <a:solidFill>
                  <a:srgbClr val="000000"/>
                </a:solidFill>
                <a:latin typeface="Open Sans Light"/>
              </a:rPr>
              <a:t>Exije energia limpa e acessível para todos.</a:t>
            </a:r>
          </a:p>
          <a:p>
            <a:pPr marL="518158" lvl="1" indent="-259079">
              <a:lnSpc>
                <a:spcPts val="3359"/>
              </a:lnSpc>
              <a:buFont typeface="Arial"/>
              <a:buChar char="•"/>
            </a:pPr>
            <a:r>
              <a:rPr lang="en-US" sz="2399">
                <a:solidFill>
                  <a:srgbClr val="000000"/>
                </a:solidFill>
                <a:latin typeface="Open Sans Light"/>
              </a:rPr>
              <a:t>Mantém-te informado sobre a origem da energia que usas.</a:t>
            </a:r>
          </a:p>
        </p:txBody>
      </p:sp>
      <p:sp>
        <p:nvSpPr>
          <p:cNvPr id="6" name="TextBox 6"/>
          <p:cNvSpPr txBox="1"/>
          <p:nvPr/>
        </p:nvSpPr>
        <p:spPr>
          <a:xfrm>
            <a:off x="844722" y="802912"/>
            <a:ext cx="13811450" cy="54758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4369"/>
              </a:lnSpc>
            </a:pPr>
            <a:r>
              <a:rPr lang="en-US" sz="3671">
                <a:solidFill>
                  <a:srgbClr val="CB8B40"/>
                </a:solidFill>
                <a:latin typeface="Alfa Slab One Bold"/>
              </a:rPr>
              <a:t>Ações para apoiar os ODS</a:t>
            </a:r>
          </a:p>
        </p:txBody>
      </p:sp>
      <p:sp>
        <p:nvSpPr>
          <p:cNvPr id="7" name="TextBox 7"/>
          <p:cNvSpPr txBox="1"/>
          <p:nvPr/>
        </p:nvSpPr>
        <p:spPr>
          <a:xfrm>
            <a:off x="10583692" y="3318510"/>
            <a:ext cx="6460884" cy="636689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672"/>
              </a:lnSpc>
            </a:pPr>
            <a:r>
              <a:rPr lang="en-US" sz="2400">
                <a:solidFill>
                  <a:srgbClr val="000000"/>
                </a:solidFill>
                <a:latin typeface="Open Sans Light Bold"/>
              </a:rPr>
              <a:t>ODS8- Trabalho Digno e Crescimento Económico</a:t>
            </a:r>
          </a:p>
          <a:p>
            <a:pPr algn="ctr">
              <a:lnSpc>
                <a:spcPts val="3672"/>
              </a:lnSpc>
            </a:pPr>
            <a:endParaRPr lang="en-US" sz="2400">
              <a:solidFill>
                <a:srgbClr val="000000"/>
              </a:solidFill>
              <a:latin typeface="Open Sans Light Bold"/>
            </a:endParaRPr>
          </a:p>
          <a:p>
            <a:pPr marL="518160" lvl="1" indent="-259080">
              <a:lnSpc>
                <a:spcPts val="3672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Open Sans Light"/>
              </a:rPr>
              <a:t>Aprende competências que te permitem gerir as finanças familiares.</a:t>
            </a:r>
          </a:p>
          <a:p>
            <a:pPr marL="518160" lvl="1" indent="-259080">
              <a:lnSpc>
                <a:spcPts val="3672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Open Sans Light"/>
              </a:rPr>
              <a:t>Apoia as empresas e produtores locais, apoia o crescimento económico local.</a:t>
            </a:r>
          </a:p>
          <a:p>
            <a:pPr marL="518160" lvl="1" indent="-259080">
              <a:lnSpc>
                <a:spcPts val="3672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Open Sans Light"/>
              </a:rPr>
              <a:t>Sê um consumidor consciente (evita o consumo excessivo, daquilo que não precisas).</a:t>
            </a:r>
          </a:p>
          <a:p>
            <a:pPr marL="518160" lvl="1" indent="-259080">
              <a:lnSpc>
                <a:spcPts val="3672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Open Sans Light"/>
              </a:rPr>
              <a:t>Consome produtos de empresas que não exploram os seus trabalhadores.</a:t>
            </a:r>
          </a:p>
          <a:p>
            <a:pPr marL="518160" lvl="1" indent="-259080">
              <a:lnSpc>
                <a:spcPts val="3672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Open Sans Light"/>
              </a:rPr>
              <a:t>Incentiva mais oportunidades de trabalho para os jovens.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4656172" y="426996"/>
            <a:ext cx="3023436" cy="846233"/>
          </a:xfrm>
          <a:prstGeom prst="rect">
            <a:avLst/>
          </a:prstGeom>
        </p:spPr>
      </p:pic>
      <p:pic>
        <p:nvPicPr>
          <p:cNvPr id="3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p:blipFill>
        <p:spPr>
          <a:xfrm>
            <a:off x="4253882" y="2200035"/>
            <a:ext cx="1081737" cy="1081737"/>
          </a:xfrm>
          <a:prstGeom prst="rect">
            <a:avLst/>
          </a:prstGeom>
        </p:spPr>
      </p:pic>
      <p:pic>
        <p:nvPicPr>
          <p:cNvPr id="4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p:blipFill>
        <p:spPr>
          <a:xfrm>
            <a:off x="12999213" y="2200035"/>
            <a:ext cx="972259" cy="972259"/>
          </a:xfrm>
          <a:prstGeom prst="rect">
            <a:avLst/>
          </a:prstGeom>
        </p:spPr>
      </p:pic>
      <p:sp>
        <p:nvSpPr>
          <p:cNvPr id="5" name="TextBox 5"/>
          <p:cNvSpPr txBox="1"/>
          <p:nvPr/>
        </p:nvSpPr>
        <p:spPr>
          <a:xfrm>
            <a:off x="1839055" y="3639970"/>
            <a:ext cx="5911392" cy="458152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079"/>
              </a:lnSpc>
            </a:pPr>
            <a:r>
              <a:rPr lang="en-US" sz="2399">
                <a:solidFill>
                  <a:srgbClr val="000000"/>
                </a:solidFill>
                <a:latin typeface="Open Sans Light Bold"/>
              </a:rPr>
              <a:t>ODS9- Indústria, Inovação e Infraestruturas</a:t>
            </a:r>
          </a:p>
          <a:p>
            <a:pPr algn="ctr">
              <a:lnSpc>
                <a:spcPts val="4079"/>
              </a:lnSpc>
            </a:pPr>
            <a:endParaRPr lang="en-US" sz="2399">
              <a:solidFill>
                <a:srgbClr val="000000"/>
              </a:solidFill>
              <a:latin typeface="Open Sans Light Bold"/>
            </a:endParaRPr>
          </a:p>
          <a:p>
            <a:pPr marL="518158" lvl="1" indent="-259079">
              <a:lnSpc>
                <a:spcPts val="4079"/>
              </a:lnSpc>
              <a:buFont typeface="Arial"/>
              <a:buChar char="•"/>
            </a:pPr>
            <a:r>
              <a:rPr lang="en-US" sz="2399">
                <a:solidFill>
                  <a:srgbClr val="000000"/>
                </a:solidFill>
                <a:latin typeface="Open Sans Light"/>
              </a:rPr>
              <a:t>Mantém-te atualizado nas mais recentes tecnologias e inovações.</a:t>
            </a:r>
          </a:p>
          <a:p>
            <a:pPr marL="518158" lvl="1" indent="-259079">
              <a:lnSpc>
                <a:spcPts val="4079"/>
              </a:lnSpc>
              <a:buFont typeface="Arial"/>
              <a:buChar char="•"/>
            </a:pPr>
            <a:r>
              <a:rPr lang="en-US" sz="2399">
                <a:solidFill>
                  <a:srgbClr val="000000"/>
                </a:solidFill>
                <a:latin typeface="Open Sans Light"/>
              </a:rPr>
              <a:t>Apoia empresas que investem em infraestrutura limpa .</a:t>
            </a:r>
          </a:p>
          <a:p>
            <a:pPr marL="518158" lvl="1" indent="-259079">
              <a:lnSpc>
                <a:spcPts val="4079"/>
              </a:lnSpc>
              <a:buFont typeface="Arial"/>
              <a:buChar char="•"/>
            </a:pPr>
            <a:r>
              <a:rPr lang="en-US" sz="2399">
                <a:solidFill>
                  <a:srgbClr val="000000"/>
                </a:solidFill>
                <a:latin typeface="Open Sans Light"/>
              </a:rPr>
              <a:t>Apoia inovações que tornam o mundo um lugar melhor.</a:t>
            </a:r>
          </a:p>
        </p:txBody>
      </p:sp>
      <p:sp>
        <p:nvSpPr>
          <p:cNvPr id="6" name="TextBox 6"/>
          <p:cNvSpPr txBox="1"/>
          <p:nvPr/>
        </p:nvSpPr>
        <p:spPr>
          <a:xfrm>
            <a:off x="844722" y="802912"/>
            <a:ext cx="13811450" cy="54758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4369"/>
              </a:lnSpc>
            </a:pPr>
            <a:r>
              <a:rPr lang="en-US" sz="3671">
                <a:solidFill>
                  <a:srgbClr val="CB8B40"/>
                </a:solidFill>
                <a:latin typeface="Alfa Slab One"/>
              </a:rPr>
              <a:t>Ações para apoiar os ODS</a:t>
            </a:r>
          </a:p>
        </p:txBody>
      </p:sp>
      <p:sp>
        <p:nvSpPr>
          <p:cNvPr id="7" name="TextBox 7"/>
          <p:cNvSpPr txBox="1"/>
          <p:nvPr/>
        </p:nvSpPr>
        <p:spPr>
          <a:xfrm>
            <a:off x="10266356" y="3440550"/>
            <a:ext cx="6811636" cy="583996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096"/>
              </a:lnSpc>
            </a:pPr>
            <a:r>
              <a:rPr lang="en-US" sz="2400">
                <a:solidFill>
                  <a:srgbClr val="000000"/>
                </a:solidFill>
                <a:latin typeface="Open Sans Light Bold"/>
              </a:rPr>
              <a:t>ODS10 – Reduzir as Desigualdades</a:t>
            </a:r>
          </a:p>
          <a:p>
            <a:pPr algn="ctr">
              <a:lnSpc>
                <a:spcPts val="3096"/>
              </a:lnSpc>
            </a:pPr>
            <a:endParaRPr lang="en-US" sz="2400">
              <a:solidFill>
                <a:srgbClr val="000000"/>
              </a:solidFill>
              <a:latin typeface="Open Sans Light Bold"/>
            </a:endParaRPr>
          </a:p>
          <a:p>
            <a:pPr marL="518160" lvl="1" indent="-259080">
              <a:lnSpc>
                <a:spcPts val="3096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Open Sans Light"/>
              </a:rPr>
              <a:t>Aprende outras culturas.</a:t>
            </a:r>
          </a:p>
          <a:p>
            <a:pPr marL="518160" lvl="1" indent="-259080">
              <a:lnSpc>
                <a:spcPts val="3096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Open Sans Light"/>
              </a:rPr>
              <a:t>Mantém a mente aberta, ouve e aprende com os outros.</a:t>
            </a:r>
          </a:p>
          <a:p>
            <a:pPr marL="518160" lvl="1" indent="-259080">
              <a:lnSpc>
                <a:spcPts val="3096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Open Sans Light"/>
              </a:rPr>
              <a:t>Compra produtos de empresas que pagam impostos e tratam as pessoas de forma justa.</a:t>
            </a:r>
          </a:p>
          <a:p>
            <a:pPr marL="518160" lvl="1" indent="-259080">
              <a:lnSpc>
                <a:spcPts val="3096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Open Sans Light"/>
              </a:rPr>
              <a:t>Combate qualquer tipo de discriminação relacionada com género, raça, orientação sexual, origem social ou capacidades físicas.</a:t>
            </a:r>
          </a:p>
          <a:p>
            <a:pPr marL="518160" lvl="1" indent="-259080">
              <a:lnSpc>
                <a:spcPts val="3096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Open Sans Light"/>
              </a:rPr>
              <a:t>Apoia empresas inclusivas, com preocupações sociais e ambientais.</a:t>
            </a:r>
          </a:p>
          <a:p>
            <a:pPr marL="518160" lvl="1" indent="-259080">
              <a:lnSpc>
                <a:spcPts val="3096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Open Sans Light"/>
              </a:rPr>
              <a:t>Visita e apoia instituições que ajudam os mais vulneráveis, como abrigos locais ou centros de refugiados.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4656172" y="426996"/>
            <a:ext cx="3023436" cy="846233"/>
          </a:xfrm>
          <a:prstGeom prst="rect">
            <a:avLst/>
          </a:prstGeom>
        </p:spPr>
      </p:pic>
      <p:pic>
        <p:nvPicPr>
          <p:cNvPr id="3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p:blipFill>
        <p:spPr>
          <a:xfrm>
            <a:off x="4206542" y="2507781"/>
            <a:ext cx="931376" cy="699379"/>
          </a:xfrm>
          <a:prstGeom prst="rect">
            <a:avLst/>
          </a:prstGeom>
        </p:spPr>
      </p:pic>
      <p:pic>
        <p:nvPicPr>
          <p:cNvPr id="4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p:blipFill>
        <p:spPr>
          <a:xfrm>
            <a:off x="13038568" y="2564931"/>
            <a:ext cx="1188518" cy="598581"/>
          </a:xfrm>
          <a:prstGeom prst="rect">
            <a:avLst/>
          </a:prstGeom>
        </p:spPr>
      </p:pic>
      <p:sp>
        <p:nvSpPr>
          <p:cNvPr id="5" name="TextBox 5"/>
          <p:cNvSpPr txBox="1"/>
          <p:nvPr/>
        </p:nvSpPr>
        <p:spPr>
          <a:xfrm>
            <a:off x="1473755" y="3526818"/>
            <a:ext cx="6396950" cy="584454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359"/>
              </a:lnSpc>
            </a:pPr>
            <a:r>
              <a:rPr lang="en-US" sz="2399">
                <a:solidFill>
                  <a:srgbClr val="000000"/>
                </a:solidFill>
                <a:latin typeface="Open Sans Light Bold"/>
              </a:rPr>
              <a:t>ODS11- Cidades e Comunidades Sustentáveis</a:t>
            </a:r>
          </a:p>
          <a:p>
            <a:pPr algn="ctr">
              <a:lnSpc>
                <a:spcPts val="3359"/>
              </a:lnSpc>
            </a:pPr>
            <a:endParaRPr lang="en-US" sz="2399">
              <a:solidFill>
                <a:srgbClr val="000000"/>
              </a:solidFill>
              <a:latin typeface="Open Sans Light Bold"/>
            </a:endParaRPr>
          </a:p>
          <a:p>
            <a:pPr marL="518158" lvl="1" indent="-259079">
              <a:lnSpc>
                <a:spcPts val="3359"/>
              </a:lnSpc>
              <a:buFont typeface="Arial"/>
              <a:buChar char="•"/>
            </a:pPr>
            <a:r>
              <a:rPr lang="en-US" sz="2399">
                <a:solidFill>
                  <a:srgbClr val="000000"/>
                </a:solidFill>
                <a:latin typeface="Open Sans Light"/>
              </a:rPr>
              <a:t>Desloca-te de forma sustentável, usando a bicicleta, caminhando ou usando o transporte público.</a:t>
            </a:r>
          </a:p>
          <a:p>
            <a:pPr marL="518158" lvl="1" indent="-259079">
              <a:lnSpc>
                <a:spcPts val="3359"/>
              </a:lnSpc>
              <a:buFont typeface="Arial"/>
              <a:buChar char="•"/>
            </a:pPr>
            <a:r>
              <a:rPr lang="en-US" sz="2399">
                <a:solidFill>
                  <a:srgbClr val="000000"/>
                </a:solidFill>
                <a:latin typeface="Open Sans Light"/>
              </a:rPr>
              <a:t>Exige transporte público seguro e de boa qualidade.</a:t>
            </a:r>
          </a:p>
          <a:p>
            <a:pPr marL="518158" lvl="1" indent="-259079">
              <a:lnSpc>
                <a:spcPts val="3359"/>
              </a:lnSpc>
              <a:buFont typeface="Arial"/>
              <a:buChar char="•"/>
            </a:pPr>
            <a:r>
              <a:rPr lang="en-US" sz="2399">
                <a:solidFill>
                  <a:srgbClr val="000000"/>
                </a:solidFill>
                <a:latin typeface="Open Sans Light"/>
              </a:rPr>
              <a:t>Apoia projetos que promovem a segurança (ex.: na escola e habitações).</a:t>
            </a:r>
          </a:p>
          <a:p>
            <a:pPr marL="518158" lvl="1" indent="-259079">
              <a:lnSpc>
                <a:spcPts val="3359"/>
              </a:lnSpc>
              <a:buFont typeface="Arial"/>
              <a:buChar char="•"/>
            </a:pPr>
            <a:r>
              <a:rPr lang="en-US" sz="2399">
                <a:solidFill>
                  <a:srgbClr val="000000"/>
                </a:solidFill>
                <a:latin typeface="Open Sans Light"/>
              </a:rPr>
              <a:t>Cuida dos espaços públicos.</a:t>
            </a:r>
          </a:p>
          <a:p>
            <a:pPr marL="518158" lvl="1" indent="-259079">
              <a:lnSpc>
                <a:spcPts val="3359"/>
              </a:lnSpc>
              <a:buFont typeface="Arial"/>
              <a:buChar char="•"/>
            </a:pPr>
            <a:r>
              <a:rPr lang="en-US" sz="2399">
                <a:solidFill>
                  <a:srgbClr val="000000"/>
                </a:solidFill>
                <a:latin typeface="Open Sans Light"/>
              </a:rPr>
              <a:t>Faz compras, come e bebe localmente, apoiando os negócios do bairro.</a:t>
            </a:r>
          </a:p>
          <a:p>
            <a:pPr>
              <a:lnSpc>
                <a:spcPts val="3359"/>
              </a:lnSpc>
            </a:pPr>
            <a:endParaRPr lang="en-US" sz="2399">
              <a:solidFill>
                <a:srgbClr val="000000"/>
              </a:solidFill>
              <a:latin typeface="Open Sans Light"/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844722" y="802912"/>
            <a:ext cx="13811450" cy="54758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4369"/>
              </a:lnSpc>
            </a:pPr>
            <a:r>
              <a:rPr lang="en-US" sz="3671">
                <a:solidFill>
                  <a:srgbClr val="CB8B40"/>
                </a:solidFill>
                <a:latin typeface="Alfa Slab One"/>
              </a:rPr>
              <a:t>Ações para apoiar os ODS</a:t>
            </a:r>
          </a:p>
        </p:txBody>
      </p:sp>
      <p:sp>
        <p:nvSpPr>
          <p:cNvPr id="7" name="TextBox 7"/>
          <p:cNvSpPr txBox="1"/>
          <p:nvPr/>
        </p:nvSpPr>
        <p:spPr>
          <a:xfrm>
            <a:off x="9924040" y="3585139"/>
            <a:ext cx="7122605" cy="516026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359"/>
              </a:lnSpc>
            </a:pPr>
            <a:r>
              <a:rPr lang="en-US" sz="2400">
                <a:solidFill>
                  <a:srgbClr val="000000"/>
                </a:solidFill>
                <a:latin typeface="Open Sans Light Bold"/>
              </a:rPr>
              <a:t>ODS12- Produção e Consumo </a:t>
            </a:r>
          </a:p>
          <a:p>
            <a:pPr algn="ctr">
              <a:lnSpc>
                <a:spcPts val="3359"/>
              </a:lnSpc>
            </a:pPr>
            <a:r>
              <a:rPr lang="en-US" sz="2400">
                <a:solidFill>
                  <a:srgbClr val="000000"/>
                </a:solidFill>
                <a:latin typeface="Open Sans Light Bold"/>
              </a:rPr>
              <a:t>Sustentáveis</a:t>
            </a:r>
          </a:p>
          <a:p>
            <a:pPr algn="ctr">
              <a:lnSpc>
                <a:spcPts val="3359"/>
              </a:lnSpc>
            </a:pPr>
            <a:endParaRPr lang="en-US" sz="2400">
              <a:solidFill>
                <a:srgbClr val="000000"/>
              </a:solidFill>
              <a:latin typeface="Open Sans Light Bold"/>
            </a:endParaRPr>
          </a:p>
          <a:p>
            <a:pPr marL="518160" lvl="1" indent="-259080">
              <a:lnSpc>
                <a:spcPts val="3936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Open Sans Light"/>
              </a:rPr>
              <a:t>Reutiliza, repara, recicla, compartilha e pede emprestado.</a:t>
            </a:r>
          </a:p>
          <a:p>
            <a:pPr marL="518160" lvl="1" indent="-259080">
              <a:lnSpc>
                <a:spcPts val="3936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Open Sans Light"/>
              </a:rPr>
              <a:t>Não desperdices comida, consome as sobras.</a:t>
            </a:r>
          </a:p>
          <a:p>
            <a:pPr marL="518160" lvl="1" indent="-259080">
              <a:lnSpc>
                <a:spcPts val="3936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Open Sans Light"/>
              </a:rPr>
              <a:t>Compra em segunda mão sempre que puderes.</a:t>
            </a:r>
          </a:p>
          <a:p>
            <a:pPr marL="518160" lvl="1" indent="-259080">
              <a:lnSpc>
                <a:spcPts val="3936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Open Sans Light"/>
              </a:rPr>
              <a:t>Compra produtos de empresas que possuem práticas sustentáveis ​​e não agridem o meio ambiente.</a:t>
            </a:r>
          </a:p>
          <a:p>
            <a:pPr algn="ctr">
              <a:lnSpc>
                <a:spcPts val="3936"/>
              </a:lnSpc>
            </a:pPr>
            <a:endParaRPr lang="en-US" sz="2400">
              <a:solidFill>
                <a:srgbClr val="000000"/>
              </a:solidFill>
              <a:latin typeface="Open Sans Ligh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4656172" y="426996"/>
            <a:ext cx="3023436" cy="846233"/>
          </a:xfrm>
          <a:prstGeom prst="rect">
            <a:avLst/>
          </a:prstGeom>
        </p:spPr>
      </p:pic>
      <p:grpSp>
        <p:nvGrpSpPr>
          <p:cNvPr id="3" name="Group 3"/>
          <p:cNvGrpSpPr/>
          <p:nvPr/>
        </p:nvGrpSpPr>
        <p:grpSpPr>
          <a:xfrm>
            <a:off x="7195355" y="1905506"/>
            <a:ext cx="4636547" cy="5150918"/>
            <a:chOff x="0" y="0"/>
            <a:chExt cx="6182063" cy="6867891"/>
          </a:xfrm>
        </p:grpSpPr>
        <p:sp>
          <p:nvSpPr>
            <p:cNvPr id="4" name="TextBox 4"/>
            <p:cNvSpPr txBox="1"/>
            <p:nvPr/>
          </p:nvSpPr>
          <p:spPr>
            <a:xfrm>
              <a:off x="0" y="951469"/>
              <a:ext cx="6182063" cy="5916422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3528"/>
                </a:lnSpc>
              </a:pPr>
              <a:r>
                <a:rPr lang="en-US" sz="2400">
                  <a:solidFill>
                    <a:srgbClr val="000000"/>
                  </a:solidFill>
                  <a:latin typeface="Open Sans Light Bold"/>
                </a:rPr>
                <a:t>ODS14- Proteger a Vida Marinha</a:t>
              </a:r>
            </a:p>
            <a:p>
              <a:pPr algn="ctr">
                <a:lnSpc>
                  <a:spcPts val="3528"/>
                </a:lnSpc>
              </a:pPr>
              <a:endParaRPr lang="en-US" sz="2400">
                <a:solidFill>
                  <a:srgbClr val="000000"/>
                </a:solidFill>
                <a:latin typeface="Open Sans Light Bold"/>
              </a:endParaRPr>
            </a:p>
            <a:p>
              <a:pPr marL="518160" lvl="1" indent="-259080">
                <a:lnSpc>
                  <a:spcPts val="3528"/>
                </a:lnSpc>
                <a:buFont typeface="Arial"/>
                <a:buChar char="•"/>
              </a:pPr>
              <a:r>
                <a:rPr lang="en-US" sz="2400">
                  <a:solidFill>
                    <a:srgbClr val="000000"/>
                  </a:solidFill>
                  <a:latin typeface="Open Sans Light"/>
                </a:rPr>
                <a:t>Sê voluntário em grupos que limpam praias ou rios.</a:t>
              </a:r>
            </a:p>
            <a:p>
              <a:pPr marL="518160" lvl="1" indent="-259080">
                <a:lnSpc>
                  <a:spcPts val="3528"/>
                </a:lnSpc>
                <a:buFont typeface="Arial"/>
                <a:buChar char="•"/>
              </a:pPr>
              <a:r>
                <a:rPr lang="en-US" sz="2400">
                  <a:solidFill>
                    <a:srgbClr val="000000"/>
                  </a:solidFill>
                  <a:latin typeface="Open Sans Light"/>
                </a:rPr>
                <a:t>Evita o plástico.</a:t>
              </a:r>
            </a:p>
            <a:p>
              <a:pPr marL="518160" lvl="1" indent="-259080">
                <a:lnSpc>
                  <a:spcPts val="3528"/>
                </a:lnSpc>
                <a:buFont typeface="Arial"/>
                <a:buChar char="•"/>
              </a:pPr>
              <a:r>
                <a:rPr lang="en-US" sz="2400">
                  <a:solidFill>
                    <a:srgbClr val="000000"/>
                  </a:solidFill>
                  <a:latin typeface="Open Sans Light"/>
                </a:rPr>
                <a:t>Reduz a utilização de resíduos pois muitos deles acabam nos oceanos.</a:t>
              </a:r>
            </a:p>
            <a:p>
              <a:pPr algn="ctr">
                <a:lnSpc>
                  <a:spcPts val="3528"/>
                </a:lnSpc>
              </a:pPr>
              <a:endParaRPr lang="en-US" sz="2400">
                <a:solidFill>
                  <a:srgbClr val="000000"/>
                </a:solidFill>
                <a:latin typeface="Open Sans Light"/>
              </a:endParaRPr>
            </a:p>
          </p:txBody>
        </p:sp>
        <p:pic>
          <p:nvPicPr>
            <p:cNvPr id="5" name="Picture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rcRect/>
            <a:stretch>
              <a:fillRect/>
            </a:stretch>
          </p:blipFill>
          <p:spPr>
            <a:xfrm>
              <a:off x="2244055" y="0"/>
              <a:ext cx="1025452" cy="870702"/>
            </a:xfrm>
            <a:prstGeom prst="rect">
              <a:avLst/>
            </a:prstGeom>
          </p:spPr>
        </p:pic>
      </p:grpSp>
      <p:pic>
        <p:nvPicPr>
          <p:cNvPr id="6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p:blipFill>
        <p:spPr>
          <a:xfrm>
            <a:off x="14506405" y="4320497"/>
            <a:ext cx="833613" cy="823003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028700" y="4480965"/>
            <a:ext cx="5567148" cy="5806035"/>
            <a:chOff x="0" y="0"/>
            <a:chExt cx="7422863" cy="7741380"/>
          </a:xfrm>
        </p:grpSpPr>
        <p:pic>
          <p:nvPicPr>
            <p:cNvPr id="8" name="Picture 8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rcRect/>
            <a:stretch>
              <a:fillRect/>
            </a:stretch>
          </p:blipFill>
          <p:spPr>
            <a:xfrm>
              <a:off x="2797170" y="0"/>
              <a:ext cx="1537659" cy="785604"/>
            </a:xfrm>
            <a:prstGeom prst="rect">
              <a:avLst/>
            </a:prstGeom>
          </p:spPr>
        </p:pic>
        <p:sp>
          <p:nvSpPr>
            <p:cNvPr id="9" name="TextBox 9"/>
            <p:cNvSpPr txBox="1"/>
            <p:nvPr/>
          </p:nvSpPr>
          <p:spPr>
            <a:xfrm>
              <a:off x="0" y="999331"/>
              <a:ext cx="7422863" cy="6742049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3095"/>
                </a:lnSpc>
              </a:pPr>
              <a:r>
                <a:rPr lang="en-US" sz="2399">
                  <a:solidFill>
                    <a:srgbClr val="000000"/>
                  </a:solidFill>
                  <a:latin typeface="Open Sans Light Bold"/>
                </a:rPr>
                <a:t>ODS13- Ação Climática</a:t>
              </a:r>
            </a:p>
            <a:p>
              <a:pPr algn="ctr">
                <a:lnSpc>
                  <a:spcPts val="3095"/>
                </a:lnSpc>
              </a:pPr>
              <a:endParaRPr lang="en-US" sz="2399">
                <a:solidFill>
                  <a:srgbClr val="000000"/>
                </a:solidFill>
                <a:latin typeface="Open Sans Light Bold"/>
              </a:endParaRPr>
            </a:p>
            <a:p>
              <a:pPr marL="518158" lvl="1" indent="-259079">
                <a:lnSpc>
                  <a:spcPts val="3095"/>
                </a:lnSpc>
                <a:buFont typeface="Arial"/>
                <a:buChar char="•"/>
              </a:pPr>
              <a:r>
                <a:rPr lang="en-US" sz="2399">
                  <a:solidFill>
                    <a:srgbClr val="000000"/>
                  </a:solidFill>
                  <a:latin typeface="Open Sans Light"/>
                </a:rPr>
                <a:t>Conhece as alterações climáticas.</a:t>
              </a:r>
            </a:p>
            <a:p>
              <a:pPr marL="518158" lvl="1" indent="-259079">
                <a:lnSpc>
                  <a:spcPts val="3095"/>
                </a:lnSpc>
                <a:buFont typeface="Arial"/>
                <a:buChar char="•"/>
              </a:pPr>
              <a:r>
                <a:rPr lang="en-US" sz="2399">
                  <a:solidFill>
                    <a:srgbClr val="000000"/>
                  </a:solidFill>
                  <a:latin typeface="Open Sans Light"/>
                </a:rPr>
                <a:t>Exige que as pessoas e os líderes se comprometam com a ação climática.</a:t>
              </a:r>
            </a:p>
            <a:p>
              <a:pPr marL="518158" lvl="1" indent="-259079">
                <a:lnSpc>
                  <a:spcPts val="3095"/>
                </a:lnSpc>
                <a:buFont typeface="Arial"/>
                <a:buChar char="•"/>
              </a:pPr>
              <a:r>
                <a:rPr lang="en-US" sz="2399">
                  <a:solidFill>
                    <a:srgbClr val="000000"/>
                  </a:solidFill>
                  <a:latin typeface="Open Sans Light"/>
                </a:rPr>
                <a:t>Escolhe produtos reutilizáveis ​​e ecológicos.</a:t>
              </a:r>
            </a:p>
            <a:p>
              <a:pPr marL="518158" lvl="1" indent="-259079">
                <a:lnSpc>
                  <a:spcPts val="3095"/>
                </a:lnSpc>
                <a:buFont typeface="Arial"/>
                <a:buChar char="•"/>
              </a:pPr>
              <a:r>
                <a:rPr lang="en-US" sz="2399">
                  <a:solidFill>
                    <a:srgbClr val="000000"/>
                  </a:solidFill>
                  <a:latin typeface="Open Sans Light"/>
                </a:rPr>
                <a:t>Consciencializa outros sobre maneiras de parar o aquecimento global.</a:t>
              </a:r>
            </a:p>
            <a:p>
              <a:pPr marL="518158" lvl="1" indent="-259079">
                <a:lnSpc>
                  <a:spcPts val="3095"/>
                </a:lnSpc>
                <a:buFont typeface="Arial"/>
                <a:buChar char="•"/>
              </a:pPr>
              <a:r>
                <a:rPr lang="en-US" sz="2399">
                  <a:solidFill>
                    <a:srgbClr val="000000"/>
                  </a:solidFill>
                  <a:latin typeface="Open Sans Light"/>
                </a:rPr>
                <a:t>Compensa as tuas emissões de carbono.</a:t>
              </a:r>
            </a:p>
            <a:p>
              <a:pPr>
                <a:lnSpc>
                  <a:spcPts val="3095"/>
                </a:lnSpc>
              </a:pPr>
              <a:endParaRPr lang="en-US" sz="2399">
                <a:solidFill>
                  <a:srgbClr val="000000"/>
                </a:solidFill>
                <a:latin typeface="Open Sans Light"/>
              </a:endParaRPr>
            </a:p>
          </p:txBody>
        </p:sp>
      </p:grpSp>
      <p:sp>
        <p:nvSpPr>
          <p:cNvPr id="10" name="TextBox 10"/>
          <p:cNvSpPr txBox="1"/>
          <p:nvPr/>
        </p:nvSpPr>
        <p:spPr>
          <a:xfrm>
            <a:off x="844722" y="802912"/>
            <a:ext cx="13811450" cy="54758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4369"/>
              </a:lnSpc>
            </a:pPr>
            <a:r>
              <a:rPr lang="en-US" sz="3671">
                <a:solidFill>
                  <a:srgbClr val="CB8B40"/>
                </a:solidFill>
                <a:latin typeface="Alfa Slab One"/>
              </a:rPr>
              <a:t>Ações para apoiar os ODS</a:t>
            </a:r>
          </a:p>
        </p:txBody>
      </p:sp>
      <p:sp>
        <p:nvSpPr>
          <p:cNvPr id="11" name="TextBox 11"/>
          <p:cNvSpPr txBox="1"/>
          <p:nvPr/>
        </p:nvSpPr>
        <p:spPr>
          <a:xfrm>
            <a:off x="12431978" y="5303968"/>
            <a:ext cx="4982468" cy="370560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952"/>
              </a:lnSpc>
            </a:pPr>
            <a:r>
              <a:rPr lang="en-US" sz="2400">
                <a:solidFill>
                  <a:srgbClr val="000000"/>
                </a:solidFill>
                <a:latin typeface="Open Sans Light Bold"/>
              </a:rPr>
              <a:t>ODS15- Proteger a Vida Terrestre</a:t>
            </a:r>
          </a:p>
          <a:p>
            <a:pPr algn="ctr">
              <a:lnSpc>
                <a:spcPts val="2952"/>
              </a:lnSpc>
            </a:pPr>
            <a:endParaRPr lang="en-US" sz="2400">
              <a:solidFill>
                <a:srgbClr val="000000"/>
              </a:solidFill>
              <a:latin typeface="Open Sans Light Bold"/>
            </a:endParaRPr>
          </a:p>
          <a:p>
            <a:pPr marL="518160" lvl="1" indent="-259080">
              <a:lnSpc>
                <a:spcPts val="2952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Open Sans Light"/>
              </a:rPr>
              <a:t>Não compres produtos feitos de espécies ameaçadas (em extinção).</a:t>
            </a:r>
          </a:p>
          <a:p>
            <a:pPr marL="518160" lvl="1" indent="-259080">
              <a:lnSpc>
                <a:spcPts val="2952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Open Sans Light"/>
              </a:rPr>
              <a:t>Protege as plantas e os animais.</a:t>
            </a:r>
          </a:p>
          <a:p>
            <a:pPr marL="518160" lvl="1" indent="-259080">
              <a:lnSpc>
                <a:spcPts val="2952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Open Sans Light"/>
              </a:rPr>
              <a:t>Apoia a agricultura urbana local.</a:t>
            </a:r>
          </a:p>
          <a:p>
            <a:pPr marL="518160" lvl="1" indent="-259080">
              <a:lnSpc>
                <a:spcPts val="2952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Open Sans Light"/>
              </a:rPr>
              <a:t>Apoia empresas que protegem e restauram a natureza.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4656172" y="426996"/>
            <a:ext cx="3023436" cy="846233"/>
          </a:xfrm>
          <a:prstGeom prst="rect">
            <a:avLst/>
          </a:prstGeom>
        </p:spPr>
      </p:pic>
      <p:grpSp>
        <p:nvGrpSpPr>
          <p:cNvPr id="3" name="Group 3"/>
          <p:cNvGrpSpPr/>
          <p:nvPr/>
        </p:nvGrpSpPr>
        <p:grpSpPr>
          <a:xfrm>
            <a:off x="1464751" y="1987992"/>
            <a:ext cx="5911392" cy="5171021"/>
            <a:chOff x="0" y="0"/>
            <a:chExt cx="7881856" cy="6894694"/>
          </a:xfrm>
        </p:grpSpPr>
        <p:pic>
          <p:nvPicPr>
            <p:cNvPr id="4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rcRect/>
            <a:stretch>
              <a:fillRect/>
            </a:stretch>
          </p:blipFill>
          <p:spPr>
            <a:xfrm>
              <a:off x="3234198" y="0"/>
              <a:ext cx="1413459" cy="1390330"/>
            </a:xfrm>
            <a:prstGeom prst="rect">
              <a:avLst/>
            </a:prstGeom>
          </p:spPr>
        </p:pic>
        <p:sp>
          <p:nvSpPr>
            <p:cNvPr id="5" name="TextBox 5"/>
            <p:cNvSpPr txBox="1"/>
            <p:nvPr/>
          </p:nvSpPr>
          <p:spPr>
            <a:xfrm>
              <a:off x="0" y="1908674"/>
              <a:ext cx="7881856" cy="4986020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3359"/>
                </a:lnSpc>
              </a:pPr>
              <a:r>
                <a:rPr lang="en-US" sz="2399">
                  <a:solidFill>
                    <a:srgbClr val="000000"/>
                  </a:solidFill>
                  <a:latin typeface="Open Sans Light Bold"/>
                </a:rPr>
                <a:t>ODS16- Paz, Justiça e Instituições Eficazes</a:t>
              </a:r>
            </a:p>
            <a:p>
              <a:pPr algn="ctr">
                <a:lnSpc>
                  <a:spcPts val="3359"/>
                </a:lnSpc>
              </a:pPr>
              <a:endParaRPr lang="en-US" sz="2399">
                <a:solidFill>
                  <a:srgbClr val="000000"/>
                </a:solidFill>
                <a:latin typeface="Open Sans Light Bold"/>
              </a:endParaRPr>
            </a:p>
            <a:p>
              <a:pPr marL="518158" lvl="1" indent="-259079">
                <a:lnSpc>
                  <a:spcPts val="3359"/>
                </a:lnSpc>
                <a:buFont typeface="Arial"/>
                <a:buChar char="•"/>
              </a:pPr>
              <a:r>
                <a:rPr lang="en-US" sz="2399">
                  <a:solidFill>
                    <a:srgbClr val="000000"/>
                  </a:solidFill>
                  <a:latin typeface="Open Sans Light"/>
                </a:rPr>
                <a:t>Torna a tua voz e opinião conhecidas através do voto.</a:t>
              </a:r>
            </a:p>
            <a:p>
              <a:pPr marL="518158" lvl="1" indent="-259079">
                <a:lnSpc>
                  <a:spcPts val="3359"/>
                </a:lnSpc>
                <a:buFont typeface="Arial"/>
                <a:buChar char="•"/>
              </a:pPr>
              <a:r>
                <a:rPr lang="en-US" sz="2399">
                  <a:solidFill>
                    <a:srgbClr val="000000"/>
                  </a:solidFill>
                  <a:latin typeface="Open Sans Light"/>
                </a:rPr>
                <a:t>Participa nos processos de tomada de decisão no país de maneira informada.</a:t>
              </a:r>
            </a:p>
            <a:p>
              <a:pPr marL="518158" lvl="1" indent="-259079">
                <a:lnSpc>
                  <a:spcPts val="3359"/>
                </a:lnSpc>
                <a:buFont typeface="Arial"/>
                <a:buChar char="•"/>
              </a:pPr>
              <a:r>
                <a:rPr lang="en-US" sz="2399">
                  <a:solidFill>
                    <a:srgbClr val="000000"/>
                  </a:solidFill>
                  <a:latin typeface="Open Sans Light"/>
                </a:rPr>
                <a:t>Defende a justiça e a paz.</a:t>
              </a:r>
            </a:p>
            <a:p>
              <a:pPr marL="518158" lvl="1" indent="-259079">
                <a:lnSpc>
                  <a:spcPts val="3359"/>
                </a:lnSpc>
                <a:buFont typeface="Arial"/>
                <a:buChar char="•"/>
              </a:pPr>
              <a:r>
                <a:rPr lang="en-US" sz="2399">
                  <a:solidFill>
                    <a:srgbClr val="000000"/>
                  </a:solidFill>
                  <a:latin typeface="Open Sans Light"/>
                </a:rPr>
                <a:t>Conhece os teus direitos.</a:t>
              </a:r>
            </a:p>
          </p:txBody>
        </p:sp>
      </p:grpSp>
      <p:sp>
        <p:nvSpPr>
          <p:cNvPr id="6" name="TextBox 6"/>
          <p:cNvSpPr txBox="1"/>
          <p:nvPr/>
        </p:nvSpPr>
        <p:spPr>
          <a:xfrm>
            <a:off x="844722" y="802912"/>
            <a:ext cx="13811450" cy="54758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4369"/>
              </a:lnSpc>
            </a:pPr>
            <a:r>
              <a:rPr lang="en-US" sz="3671">
                <a:solidFill>
                  <a:srgbClr val="CB8B40"/>
                </a:solidFill>
                <a:latin typeface="Alfa Slab One Bold"/>
              </a:rPr>
              <a:t>Ações para apoiar os ODS</a:t>
            </a:r>
          </a:p>
        </p:txBody>
      </p:sp>
      <p:grpSp>
        <p:nvGrpSpPr>
          <p:cNvPr id="7" name="Group 7"/>
          <p:cNvGrpSpPr/>
          <p:nvPr/>
        </p:nvGrpSpPr>
        <p:grpSpPr>
          <a:xfrm>
            <a:off x="10326388" y="1987992"/>
            <a:ext cx="6456425" cy="6531894"/>
            <a:chOff x="0" y="0"/>
            <a:chExt cx="8608567" cy="8709192"/>
          </a:xfrm>
        </p:grpSpPr>
        <p:pic>
          <p:nvPicPr>
            <p:cNvPr id="8" name="Picture 8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rcRect/>
            <a:stretch>
              <a:fillRect/>
            </a:stretch>
          </p:blipFill>
          <p:spPr>
            <a:xfrm>
              <a:off x="3462579" y="0"/>
              <a:ext cx="1302616" cy="1269458"/>
            </a:xfrm>
            <a:prstGeom prst="rect">
              <a:avLst/>
            </a:prstGeom>
          </p:spPr>
        </p:pic>
        <p:sp>
          <p:nvSpPr>
            <p:cNvPr id="9" name="TextBox 9"/>
            <p:cNvSpPr txBox="1"/>
            <p:nvPr/>
          </p:nvSpPr>
          <p:spPr>
            <a:xfrm>
              <a:off x="0" y="1479844"/>
              <a:ext cx="8608567" cy="7229348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3311"/>
                </a:lnSpc>
              </a:pPr>
              <a:r>
                <a:rPr lang="en-US" sz="2400">
                  <a:solidFill>
                    <a:srgbClr val="000000"/>
                  </a:solidFill>
                  <a:latin typeface="Open Sans Light Bold"/>
                </a:rPr>
                <a:t>ODS17- Parcerias para a      Implementação dos Objetivos</a:t>
              </a:r>
            </a:p>
            <a:p>
              <a:pPr algn="ctr">
                <a:lnSpc>
                  <a:spcPts val="3311"/>
                </a:lnSpc>
              </a:pPr>
              <a:endParaRPr lang="en-US" sz="2400">
                <a:solidFill>
                  <a:srgbClr val="000000"/>
                </a:solidFill>
                <a:latin typeface="Open Sans Light Bold"/>
              </a:endParaRPr>
            </a:p>
            <a:p>
              <a:pPr marL="518160" lvl="1" indent="-259080">
                <a:lnSpc>
                  <a:spcPts val="3311"/>
                </a:lnSpc>
                <a:buFont typeface="Arial"/>
                <a:buChar char="•"/>
              </a:pPr>
              <a:r>
                <a:rPr lang="en-US" sz="2400">
                  <a:solidFill>
                    <a:srgbClr val="000000"/>
                  </a:solidFill>
                  <a:latin typeface="Open Sans Light"/>
                </a:rPr>
                <a:t>Incentiva a responsabilidade social em projetos relacionados com o desenvolvimento sustentável.</a:t>
              </a:r>
            </a:p>
            <a:p>
              <a:pPr marL="518160" lvl="1" indent="-259080">
                <a:lnSpc>
                  <a:spcPts val="3311"/>
                </a:lnSpc>
                <a:buFont typeface="Arial"/>
                <a:buChar char="•"/>
              </a:pPr>
              <a:r>
                <a:rPr lang="en-US" sz="2400">
                  <a:solidFill>
                    <a:srgbClr val="000000"/>
                  </a:solidFill>
                  <a:latin typeface="Open Sans Light"/>
                </a:rPr>
                <a:t>Incentiva as escolas a abraçar o trabalho em equipa que apoia o desenvolvimento sustentável.</a:t>
              </a:r>
            </a:p>
            <a:p>
              <a:pPr marL="518160" lvl="1" indent="-259080">
                <a:lnSpc>
                  <a:spcPts val="3311"/>
                </a:lnSpc>
                <a:buFont typeface="Arial"/>
                <a:buChar char="•"/>
              </a:pPr>
              <a:r>
                <a:rPr lang="en-US" sz="2400">
                  <a:solidFill>
                    <a:srgbClr val="000000"/>
                  </a:solidFill>
                  <a:latin typeface="Open Sans Light"/>
                </a:rPr>
                <a:t>Partilha com outros a importância dos objetivos de desenvolvimento sustentável.</a:t>
              </a:r>
            </a:p>
            <a:p>
              <a:pPr marL="518160" lvl="1" indent="-259080">
                <a:lnSpc>
                  <a:spcPts val="3311"/>
                </a:lnSpc>
                <a:buFont typeface="Arial"/>
                <a:buChar char="•"/>
              </a:pPr>
              <a:r>
                <a:rPr lang="en-US" sz="2400">
                  <a:solidFill>
                    <a:srgbClr val="000000"/>
                  </a:solidFill>
                  <a:latin typeface="Open Sans Light"/>
                </a:rPr>
                <a:t>Envolve-te e pratica voluntariado na tua comunidade.</a:t>
              </a: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1049</Words>
  <Application>Microsoft Office PowerPoint</Application>
  <PresentationFormat>Custom</PresentationFormat>
  <Paragraphs>128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Calibri</vt:lpstr>
      <vt:lpstr>Open Sans Light</vt:lpstr>
      <vt:lpstr>Alfa Slab One Bold</vt:lpstr>
      <vt:lpstr>Arial</vt:lpstr>
      <vt:lpstr>Open Sans Light Bold</vt:lpstr>
      <vt:lpstr>Alfa Slab One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[aula 2] Ações para apoiar os ODS</dc:title>
  <dc:creator>User</dc:creator>
  <cp:lastModifiedBy>Carolina Santos</cp:lastModifiedBy>
  <cp:revision>4</cp:revision>
  <dcterms:created xsi:type="dcterms:W3CDTF">2006-08-16T00:00:00Z</dcterms:created>
  <dcterms:modified xsi:type="dcterms:W3CDTF">2024-09-11T14:33:07Z</dcterms:modified>
  <dc:identifier>DAFOWXyUpFE</dc:identifier>
</cp:coreProperties>
</file>