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Alfa Slab One" panose="020B0604020202020204" charset="0"/>
      <p:regular r:id="rId12"/>
    </p:embeddedFont>
    <p:embeddedFont>
      <p:font typeface="Archivo Narrow" panose="020B0604020202020204" charset="0"/>
      <p:regular r:id="rId13"/>
    </p:embeddedFont>
    <p:embeddedFont>
      <p:font typeface="Archivo Narrow Italics" panose="020B0604020202020204" charset="0"/>
      <p:regular r:id="rId14"/>
    </p:embeddedFont>
    <p:embeddedFont>
      <p:font typeface="Open Sans" panose="020B0606030504020204" pitchFamily="34" charset="0"/>
      <p:regular r:id="rId15"/>
    </p:embeddedFont>
    <p:embeddedFont>
      <p:font typeface="Open Sans Bold" panose="020B0806030504020204" charset="0"/>
      <p:regular r:id="rId16"/>
    </p:embeddedFont>
    <p:embeddedFont>
      <p:font typeface="Open Sans Condensed" panose="020B0604020202020204" charset="0"/>
      <p:regular r:id="rId17"/>
    </p:embeddedFont>
    <p:embeddedFont>
      <p:font typeface="Open Sans Condensed Bold" panose="020B0604020202020204" charset="0"/>
      <p:regular r:id="rId18"/>
    </p:embeddedFont>
    <p:embeddedFont>
      <p:font typeface="Open Sans Extra Bold" panose="020B0604020202020204" charset="0"/>
      <p:regular r:id="rId19"/>
    </p:embeddedFont>
    <p:embeddedFont>
      <p:font typeface="Open Sans Light" panose="020B0306030504020204" pitchFamily="34" charset="0"/>
      <p:regular r:id="rId20"/>
    </p:embeddedFont>
    <p:embeddedFont>
      <p:font typeface="Open Sans Light Bold" panose="020B0604020202020204" charset="0"/>
      <p:regular r:id="rId21"/>
    </p:embeddedFont>
    <p:embeddedFont>
      <p:font typeface="Open Sans Light Bold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svg"/><Relationship Id="rId39" Type="http://schemas.openxmlformats.org/officeDocument/2006/relationships/image" Target="../media/image48.png"/><Relationship Id="rId21" Type="http://schemas.openxmlformats.org/officeDocument/2006/relationships/image" Target="../media/image28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4.svg"/><Relationship Id="rId68" Type="http://schemas.openxmlformats.org/officeDocument/2006/relationships/image" Target="../media/image79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7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2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71.svg"/><Relationship Id="rId65" Type="http://schemas.openxmlformats.org/officeDocument/2006/relationships/image" Target="../media/image76.svg"/><Relationship Id="rId4" Type="http://schemas.openxmlformats.org/officeDocument/2006/relationships/image" Target="../media/image69.sv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5.png"/><Relationship Id="rId69" Type="http://schemas.openxmlformats.org/officeDocument/2006/relationships/image" Target="../media/image80.svg"/><Relationship Id="rId8" Type="http://schemas.openxmlformats.org/officeDocument/2006/relationships/image" Target="../media/image15.png"/><Relationship Id="rId51" Type="http://schemas.openxmlformats.org/officeDocument/2006/relationships/image" Target="../media/image60.png"/><Relationship Id="rId3" Type="http://schemas.openxmlformats.org/officeDocument/2006/relationships/image" Target="../media/image68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70.png"/><Relationship Id="rId67" Type="http://schemas.openxmlformats.org/officeDocument/2006/relationships/image" Target="../media/image78.svg"/><Relationship Id="rId20" Type="http://schemas.openxmlformats.org/officeDocument/2006/relationships/image" Target="../media/image27.pn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svg"/><Relationship Id="rId39" Type="http://schemas.openxmlformats.org/officeDocument/2006/relationships/image" Target="../media/image44.png"/><Relationship Id="rId21" Type="http://schemas.openxmlformats.org/officeDocument/2006/relationships/image" Target="../media/image26.svg"/><Relationship Id="rId34" Type="http://schemas.openxmlformats.org/officeDocument/2006/relationships/image" Target="../media/image39.svg"/><Relationship Id="rId42" Type="http://schemas.openxmlformats.org/officeDocument/2006/relationships/image" Target="../media/image47.svg"/><Relationship Id="rId47" Type="http://schemas.openxmlformats.org/officeDocument/2006/relationships/image" Target="../media/image52.png"/><Relationship Id="rId50" Type="http://schemas.openxmlformats.org/officeDocument/2006/relationships/image" Target="../media/image55.sv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68" Type="http://schemas.openxmlformats.org/officeDocument/2006/relationships/image" Target="../media/image73.png"/><Relationship Id="rId7" Type="http://schemas.openxmlformats.org/officeDocument/2006/relationships/image" Target="../media/image12.png"/><Relationship Id="rId71" Type="http://schemas.openxmlformats.org/officeDocument/2006/relationships/image" Target="../media/image76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40" Type="http://schemas.openxmlformats.org/officeDocument/2006/relationships/image" Target="../media/image45.sv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svg"/><Relationship Id="rId66" Type="http://schemas.openxmlformats.org/officeDocument/2006/relationships/image" Target="../media/image71.svg"/><Relationship Id="rId74" Type="http://schemas.openxmlformats.org/officeDocument/2006/relationships/image" Target="../media/image79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png"/><Relationship Id="rId44" Type="http://schemas.openxmlformats.org/officeDocument/2006/relationships/image" Target="../media/image49.svg"/><Relationship Id="rId52" Type="http://schemas.openxmlformats.org/officeDocument/2006/relationships/image" Target="../media/image57.svg"/><Relationship Id="rId60" Type="http://schemas.openxmlformats.org/officeDocument/2006/relationships/image" Target="../media/image65.svg"/><Relationship Id="rId65" Type="http://schemas.openxmlformats.org/officeDocument/2006/relationships/image" Target="../media/image70.png"/><Relationship Id="rId73" Type="http://schemas.openxmlformats.org/officeDocument/2006/relationships/image" Target="../media/image78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svg"/><Relationship Id="rId56" Type="http://schemas.openxmlformats.org/officeDocument/2006/relationships/image" Target="../media/image61.svg"/><Relationship Id="rId64" Type="http://schemas.openxmlformats.org/officeDocument/2006/relationships/image" Target="../media/image69.svg"/><Relationship Id="rId69" Type="http://schemas.openxmlformats.org/officeDocument/2006/relationships/image" Target="../media/image74.sv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1.svg"/><Relationship Id="rId59" Type="http://schemas.openxmlformats.org/officeDocument/2006/relationships/image" Target="../media/image64.png"/><Relationship Id="rId67" Type="http://schemas.openxmlformats.org/officeDocument/2006/relationships/image" Target="../media/image72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svg"/><Relationship Id="rId62" Type="http://schemas.openxmlformats.org/officeDocument/2006/relationships/image" Target="../media/image67.svg"/><Relationship Id="rId70" Type="http://schemas.openxmlformats.org/officeDocument/2006/relationships/image" Target="../media/image75.png"/><Relationship Id="rId75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87.png"/><Relationship Id="rId18" Type="http://schemas.openxmlformats.org/officeDocument/2006/relationships/image" Target="../media/image92.svg"/><Relationship Id="rId3" Type="http://schemas.openxmlformats.org/officeDocument/2006/relationships/image" Target="../media/image81.png"/><Relationship Id="rId7" Type="http://schemas.openxmlformats.org/officeDocument/2006/relationships/image" Target="../media/image54.png"/><Relationship Id="rId12" Type="http://schemas.openxmlformats.org/officeDocument/2006/relationships/image" Target="../media/image86.svg"/><Relationship Id="rId17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90.png"/><Relationship Id="rId20" Type="http://schemas.openxmlformats.org/officeDocument/2006/relationships/image" Target="../media/image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85.png"/><Relationship Id="rId5" Type="http://schemas.openxmlformats.org/officeDocument/2006/relationships/image" Target="../media/image52.png"/><Relationship Id="rId15" Type="http://schemas.openxmlformats.org/officeDocument/2006/relationships/image" Target="../media/image89.png"/><Relationship Id="rId10" Type="http://schemas.openxmlformats.org/officeDocument/2006/relationships/image" Target="../media/image84.svg"/><Relationship Id="rId19" Type="http://schemas.openxmlformats.org/officeDocument/2006/relationships/image" Target="../media/image93.png"/><Relationship Id="rId4" Type="http://schemas.openxmlformats.org/officeDocument/2006/relationships/image" Target="../media/image82.svg"/><Relationship Id="rId9" Type="http://schemas.openxmlformats.org/officeDocument/2006/relationships/image" Target="../media/image83.png"/><Relationship Id="rId14" Type="http://schemas.openxmlformats.org/officeDocument/2006/relationships/image" Target="../media/image8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sv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7" Type="http://schemas.openxmlformats.org/officeDocument/2006/relationships/image" Target="../media/image16.svg"/><Relationship Id="rId71" Type="http://schemas.openxmlformats.org/officeDocument/2006/relationships/image" Target="../media/image80.sv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png"/><Relationship Id="rId28" Type="http://schemas.openxmlformats.org/officeDocument/2006/relationships/image" Target="../media/image37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svg"/><Relationship Id="rId27" Type="http://schemas.openxmlformats.org/officeDocument/2006/relationships/image" Target="../media/image36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svg"/><Relationship Id="rId20" Type="http://schemas.openxmlformats.org/officeDocument/2006/relationships/image" Target="../media/image29.sv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sv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7" Type="http://schemas.openxmlformats.org/officeDocument/2006/relationships/image" Target="../media/image16.svg"/><Relationship Id="rId71" Type="http://schemas.openxmlformats.org/officeDocument/2006/relationships/image" Target="../media/image80.sv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png"/><Relationship Id="rId28" Type="http://schemas.openxmlformats.org/officeDocument/2006/relationships/image" Target="../media/image37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svg"/><Relationship Id="rId27" Type="http://schemas.openxmlformats.org/officeDocument/2006/relationships/image" Target="../media/image36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svg"/><Relationship Id="rId20" Type="http://schemas.openxmlformats.org/officeDocument/2006/relationships/image" Target="../media/image29.sv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svg"/><Relationship Id="rId39" Type="http://schemas.openxmlformats.org/officeDocument/2006/relationships/image" Target="../media/image48.png"/><Relationship Id="rId21" Type="http://schemas.openxmlformats.org/officeDocument/2006/relationships/image" Target="../media/image28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7" Type="http://schemas.openxmlformats.org/officeDocument/2006/relationships/image" Target="../media/image14.svg"/><Relationship Id="rId71" Type="http://schemas.openxmlformats.org/officeDocument/2006/relationships/image" Target="../media/image80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svg"/><Relationship Id="rId4" Type="http://schemas.openxmlformats.org/officeDocument/2006/relationships/image" Target="../media/image37.sv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8" Type="http://schemas.openxmlformats.org/officeDocument/2006/relationships/image" Target="../media/image15.png"/><Relationship Id="rId51" Type="http://schemas.openxmlformats.org/officeDocument/2006/relationships/image" Target="../media/image60.png"/><Relationship Id="rId3" Type="http://schemas.openxmlformats.org/officeDocument/2006/relationships/image" Target="../media/image36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svg"/><Relationship Id="rId20" Type="http://schemas.openxmlformats.org/officeDocument/2006/relationships/image" Target="../media/image27.pn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4722" y="2152034"/>
            <a:ext cx="5065653" cy="431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4"/>
              </a:lnSpc>
            </a:pPr>
            <a:r>
              <a:rPr lang="en-US" sz="3503" spc="105">
                <a:solidFill>
                  <a:srgbClr val="333753"/>
                </a:solidFill>
                <a:latin typeface="Open Sans Light"/>
              </a:rPr>
              <a:t>Saúde é um estado de completo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bem-estar físico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, 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mental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 e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social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  e não apenas a ausência de doença ou enfermidade          (WHO, 1948).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88418" y="2146164"/>
            <a:ext cx="5038789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94F56"/>
                </a:solidFill>
                <a:latin typeface="Open Sans Light"/>
              </a:rPr>
              <a:t>A saúde é uma componente essencial da </a:t>
            </a:r>
            <a:r>
              <a:rPr lang="en-US" sz="3500">
                <a:solidFill>
                  <a:srgbClr val="494F56"/>
                </a:solidFill>
                <a:latin typeface="Open Sans Light Bold"/>
              </a:rPr>
              <a:t>qualidade de vida. </a:t>
            </a:r>
            <a:r>
              <a:rPr lang="en-US" sz="3500">
                <a:solidFill>
                  <a:srgbClr val="494F56"/>
                </a:solidFill>
                <a:latin typeface="Open Sans Light"/>
              </a:rPr>
              <a:t>É considerada uma forma de</a:t>
            </a:r>
            <a:r>
              <a:rPr lang="en-US" sz="3500">
                <a:solidFill>
                  <a:srgbClr val="494F56"/>
                </a:solidFill>
                <a:latin typeface="Open Sans Light Bold"/>
              </a:rPr>
              <a:t> capital humano.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94F56"/>
                </a:solidFill>
                <a:latin typeface="Open Sans Light"/>
              </a:rPr>
              <a:t>Má saúde pode afetar o progresso da sociedade.</a:t>
            </a:r>
            <a:r>
              <a:rPr lang="en-US" sz="3500">
                <a:solidFill>
                  <a:srgbClr val="494F56"/>
                </a:solidFill>
                <a:latin typeface="Open Sans Light Bold"/>
              </a:rPr>
              <a:t>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94F56"/>
                </a:solidFill>
                <a:latin typeface="Open Sans Light"/>
              </a:rPr>
              <a:t>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1900" y="1856293"/>
            <a:ext cx="5330268" cy="49017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80007" y="4887776"/>
            <a:ext cx="2563000" cy="60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0"/>
              </a:lnSpc>
            </a:pPr>
            <a:r>
              <a:rPr lang="en-US" sz="3578">
                <a:solidFill>
                  <a:srgbClr val="FFFFFF"/>
                </a:solidFill>
                <a:latin typeface="Open Sans Light"/>
              </a:rPr>
              <a:t>Físico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87753" y="4887776"/>
            <a:ext cx="3094072" cy="60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0"/>
              </a:lnSpc>
            </a:pPr>
            <a:r>
              <a:rPr lang="en-US" sz="3578">
                <a:solidFill>
                  <a:srgbClr val="FFFFFF"/>
                </a:solidFill>
                <a:latin typeface="Open Sans Light"/>
              </a:rPr>
              <a:t>Social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67247" y="7168348"/>
            <a:ext cx="4664324" cy="55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227">
                <a:solidFill>
                  <a:srgbClr val="000000"/>
                </a:solidFill>
                <a:latin typeface="Open Sans Light Bold Italics"/>
              </a:rPr>
              <a:t>Saúde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8007077" y="5722919"/>
            <a:ext cx="2747287" cy="86422"/>
            <a:chOff x="0" y="0"/>
            <a:chExt cx="8248424" cy="259080"/>
          </a:xfrm>
        </p:grpSpPr>
        <p:sp>
          <p:nvSpPr>
            <p:cNvPr id="10" name="Freeform 10"/>
            <p:cNvSpPr/>
            <p:nvPr/>
          </p:nvSpPr>
          <p:spPr>
            <a:xfrm>
              <a:off x="0" y="10160"/>
              <a:ext cx="8248424" cy="238760"/>
            </a:xfrm>
            <a:custGeom>
              <a:avLst/>
              <a:gdLst/>
              <a:ahLst/>
              <a:cxnLst/>
              <a:rect l="l" t="t" r="r" b="b"/>
              <a:pathLst>
                <a:path w="8248424" h="238760">
                  <a:moveTo>
                    <a:pt x="8129044" y="0"/>
                  </a:moveTo>
                  <a:cubicBezTo>
                    <a:pt x="8069354" y="0"/>
                    <a:pt x="8019824" y="44450"/>
                    <a:pt x="8010934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8010934" y="137160"/>
                  </a:lnTo>
                  <a:cubicBezTo>
                    <a:pt x="8019824" y="194310"/>
                    <a:pt x="8069354" y="238760"/>
                    <a:pt x="8129044" y="238760"/>
                  </a:cubicBezTo>
                  <a:cubicBezTo>
                    <a:pt x="8195084" y="238760"/>
                    <a:pt x="8248424" y="185420"/>
                    <a:pt x="8248424" y="119380"/>
                  </a:cubicBezTo>
                  <a:cubicBezTo>
                    <a:pt x="8248424" y="53340"/>
                    <a:pt x="8195084" y="0"/>
                    <a:pt x="8129044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8129044" y="205740"/>
                  </a:moveTo>
                  <a:cubicBezTo>
                    <a:pt x="8088404" y="205740"/>
                    <a:pt x="8052844" y="176530"/>
                    <a:pt x="8045224" y="137160"/>
                  </a:cubicBezTo>
                  <a:lnTo>
                    <a:pt x="8045224" y="101600"/>
                  </a:lnTo>
                  <a:cubicBezTo>
                    <a:pt x="8052844" y="62230"/>
                    <a:pt x="8088404" y="33020"/>
                    <a:pt x="8129044" y="33020"/>
                  </a:cubicBezTo>
                  <a:cubicBezTo>
                    <a:pt x="8176034" y="33020"/>
                    <a:pt x="8214134" y="71120"/>
                    <a:pt x="8214134" y="118110"/>
                  </a:cubicBezTo>
                  <a:cubicBezTo>
                    <a:pt x="8214134" y="166370"/>
                    <a:pt x="8176034" y="205740"/>
                    <a:pt x="8129044" y="20574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654428" y="2591981"/>
            <a:ext cx="2563000" cy="60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0"/>
              </a:lnSpc>
            </a:pPr>
            <a:r>
              <a:rPr lang="en-US" sz="3578">
                <a:solidFill>
                  <a:srgbClr val="FFFFFF"/>
                </a:solidFill>
                <a:latin typeface="Open Sans Light"/>
              </a:rPr>
              <a:t>Mental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4722" y="802912"/>
            <a:ext cx="4678359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O que é Saúde?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52805" y="8137608"/>
            <a:ext cx="9237553" cy="183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4"/>
              </a:lnSpc>
            </a:pPr>
            <a:r>
              <a:rPr lang="en-US" sz="3503" spc="105">
                <a:solidFill>
                  <a:srgbClr val="333753"/>
                </a:solidFill>
                <a:latin typeface="Open Sans Light"/>
              </a:rPr>
              <a:t>Saúde  é também a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capacidade de cada cidadão se adaptar e gerir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 desafios físicos, sociais e emocionais (Huber, 2011).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4564" y="243946"/>
            <a:ext cx="3023436" cy="846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25813" y="5386795"/>
            <a:ext cx="732096" cy="5550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925189" y="144013"/>
            <a:ext cx="10016702" cy="9998973"/>
            <a:chOff x="0" y="0"/>
            <a:chExt cx="13355602" cy="1333196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3355602" cy="133319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60796" y="7159727"/>
              <a:ext cx="1590736" cy="166331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08204" y="1441614"/>
              <a:ext cx="1794799" cy="6134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69410" y="2651380"/>
              <a:ext cx="1596376" cy="1416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084483" y="6823757"/>
              <a:ext cx="1490659" cy="148252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800006" y="7185127"/>
              <a:ext cx="1201583" cy="113385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45728" y="9871494"/>
              <a:ext cx="1385138" cy="96959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4673689" y="9393024"/>
              <a:ext cx="1484029" cy="85534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7688946" y="10693288"/>
              <a:ext cx="2453246" cy="155512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6954809" y="12058316"/>
              <a:ext cx="571416" cy="99771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779316" y="12314195"/>
              <a:ext cx="765763" cy="52071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9886445" y="10756788"/>
              <a:ext cx="514352" cy="51907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1001589" y="9277974"/>
              <a:ext cx="1187041" cy="118704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761906" y="5563761"/>
              <a:ext cx="881349" cy="75956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5146899" y="11674127"/>
              <a:ext cx="1394864" cy="1431297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5575752" y="11843395"/>
              <a:ext cx="511758" cy="51175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5453649" y="11964993"/>
              <a:ext cx="602329" cy="48864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3773572" y="1727113"/>
              <a:ext cx="2116950" cy="2274067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5086627" y="1958007"/>
              <a:ext cx="724976" cy="994356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970654" y="2497554"/>
              <a:ext cx="468257" cy="46825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8617954" y="1245606"/>
              <a:ext cx="1782844" cy="1254474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1208044" y="7479403"/>
              <a:ext cx="1664855" cy="60540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6918685" y="548088"/>
              <a:ext cx="1475268" cy="166954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26193" y="3093007"/>
              <a:ext cx="637773" cy="1127894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7450182" y="1057154"/>
              <a:ext cx="574116" cy="72257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6875429" y="3061855"/>
              <a:ext cx="730175" cy="723537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>
              <a:off x="7656319" y="3061855"/>
              <a:ext cx="411295" cy="69390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7740636" y="3733212"/>
              <a:ext cx="334874" cy="28373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7493204" y="3602092"/>
              <a:ext cx="326231" cy="27640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3044780" y="7227763"/>
              <a:ext cx="585208" cy="50327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31916" y="7011974"/>
              <a:ext cx="976128" cy="740082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961397" y="8844350"/>
              <a:ext cx="1876559" cy="1620665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>
            <a:xfrm rot="1037609">
              <a:off x="1666899" y="2617876"/>
              <a:ext cx="747143" cy="950262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rcRect/>
            <a:stretch>
              <a:fillRect/>
            </a:stretch>
          </p:blipFill>
          <p:spPr>
            <a:xfrm>
              <a:off x="3107199" y="4110277"/>
              <a:ext cx="892419" cy="211564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rcRect/>
            <a:stretch>
              <a:fillRect/>
            </a:stretch>
          </p:blipFill>
          <p:spPr>
            <a:xfrm>
              <a:off x="2727352" y="4293650"/>
              <a:ext cx="634856" cy="69694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rcRect/>
            <a:stretch>
              <a:fillRect/>
            </a:stretch>
          </p:blipFill>
          <p:spPr>
            <a:xfrm>
              <a:off x="2024088" y="4541140"/>
              <a:ext cx="813868" cy="694007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719550" y="3656954"/>
              <a:ext cx="1535626" cy="1527250"/>
            </a:xfrm>
            <a:prstGeom prst="rect">
              <a:avLst/>
            </a:prstGeom>
          </p:spPr>
        </p:pic>
        <p:sp>
          <p:nvSpPr>
            <p:cNvPr id="43" name="TextBox 43"/>
            <p:cNvSpPr txBox="1"/>
            <p:nvPr/>
          </p:nvSpPr>
          <p:spPr>
            <a:xfrm>
              <a:off x="4442765" y="4773186"/>
              <a:ext cx="4458196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Qualidade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 de Vida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983329" y="8359494"/>
              <a:ext cx="4005163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Condições ambientais 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&amp; de Habitação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068859" y="4029700"/>
              <a:ext cx="3816747" cy="86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Emprego &amp;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Qualidade no trabalho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606671" y="10929991"/>
              <a:ext cx="3042444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Educação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Conhecimento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Competências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913132" y="9778041"/>
              <a:ext cx="2626122" cy="129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Recursos locais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Infraestruturas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&amp; Serviços</a:t>
              </a:r>
            </a:p>
            <a:p>
              <a:pPr algn="ctr">
                <a:lnSpc>
                  <a:spcPts val="1899"/>
                </a:lnSpc>
              </a:pPr>
              <a:endParaRPr lang="en-US" sz="1899" spc="56">
                <a:solidFill>
                  <a:srgbClr val="80621D"/>
                </a:solidFill>
                <a:latin typeface="Open Sans Bold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743501" y="5093894"/>
              <a:ext cx="2831802" cy="343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Renda &amp; Riqueza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472917" y="728129"/>
              <a:ext cx="2583061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Balanço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Vida pessoal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profissional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255537" y="2174113"/>
              <a:ext cx="1813322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Saúde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Bem estar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78728" y="8088561"/>
              <a:ext cx="319484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Lazer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Interações sociais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231916" y="5258196"/>
              <a:ext cx="3287712" cy="1184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Economia &amp; 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Jurídico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Segurança Pessoal</a:t>
              </a: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4326061" y="5588487"/>
            <a:ext cx="617583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 Acesso a saneamento básico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180016" y="6038067"/>
            <a:ext cx="497523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Capacidade de pagar uma casa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941891" y="2613402"/>
            <a:ext cx="216760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5B7427"/>
                </a:solidFill>
                <a:latin typeface="Alfa Slab One"/>
              </a:rPr>
              <a:t>Empregabilidade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135519" y="3043932"/>
            <a:ext cx="331656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Longas horas de trabalho </a:t>
            </a:r>
          </a:p>
          <a:p>
            <a:pPr>
              <a:lnSpc>
                <a:spcPts val="2160"/>
              </a:lnSpc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  não remunerado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3087257" y="2249547"/>
            <a:ext cx="559079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Insegurança no mercado de trabalho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349998" y="1352550"/>
            <a:ext cx="480179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2D165"/>
                </a:solidFill>
                <a:latin typeface="Alfa Slab One"/>
              </a:rPr>
              <a:t>Acesso a cuidados de saúde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055679" y="588645"/>
            <a:ext cx="254347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2D165"/>
                </a:solidFill>
                <a:latin typeface="Alfa Slab One"/>
              </a:rPr>
              <a:t>Saúde percecionada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4326061" y="3773975"/>
            <a:ext cx="155659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5B7427"/>
                </a:solidFill>
                <a:latin typeface="Alfa Slab One"/>
              </a:rPr>
              <a:t>Rendimento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351466" y="4204505"/>
            <a:ext cx="3150106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Qualidade do ambiente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 de trabalho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399886" y="7851183"/>
            <a:ext cx="405219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Exposição a poluição ao ar livre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856315" y="6573372"/>
            <a:ext cx="516865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  Acesso a espaços verdes </a:t>
            </a:r>
          </a:p>
          <a:p>
            <a:pPr>
              <a:lnSpc>
                <a:spcPts val="2160"/>
              </a:lnSpc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recreativos em zonas urbanas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811577" y="224516"/>
            <a:ext cx="378757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EAB52"/>
                </a:solidFill>
                <a:latin typeface="Alfa Slab One"/>
              </a:rPr>
              <a:t>Satisfação com a vida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697094" y="7297272"/>
            <a:ext cx="204192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Poluição sonora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530671" y="8786538"/>
            <a:ext cx="413696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53">
                <a:solidFill>
                  <a:srgbClr val="EDC10C"/>
                </a:solidFill>
                <a:latin typeface="Alfa Slab One"/>
              </a:rPr>
              <a:t>       Redes de energia, água,</a:t>
            </a:r>
          </a:p>
          <a:p>
            <a:pPr>
              <a:lnSpc>
                <a:spcPts val="2160"/>
              </a:lnSpc>
            </a:pPr>
            <a:r>
              <a:rPr lang="en-US" sz="1800" spc="53">
                <a:solidFill>
                  <a:srgbClr val="EDC10C"/>
                </a:solidFill>
                <a:latin typeface="Alfa Slab One"/>
              </a:rPr>
              <a:t> transporte e telecomunicações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062320" y="9484995"/>
            <a:ext cx="70736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53">
                <a:solidFill>
                  <a:srgbClr val="EDC10C"/>
                </a:solidFill>
                <a:latin typeface="Alfa Slab One"/>
              </a:rPr>
              <a:t>         Acesso a bibliotecas, escolas, hospitais, mercados, </a:t>
            </a:r>
          </a:p>
          <a:p>
            <a:pPr>
              <a:lnSpc>
                <a:spcPts val="2160"/>
              </a:lnSpc>
            </a:pPr>
            <a:r>
              <a:rPr lang="en-US" sz="1800" spc="53">
                <a:solidFill>
                  <a:srgbClr val="EDC10C"/>
                </a:solidFill>
                <a:latin typeface="Alfa Slab One"/>
              </a:rPr>
              <a:t>restaurantes, bancos, espaços culturais e de lazer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795616" y="962025"/>
            <a:ext cx="530069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EAB52"/>
                </a:solidFill>
                <a:latin typeface="Alfa Slab One"/>
              </a:rPr>
              <a:t>Esperança de vida à nascença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605595" y="9601200"/>
            <a:ext cx="387206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ED6930"/>
                </a:solidFill>
                <a:latin typeface="Alfa Slab One"/>
              </a:rPr>
              <a:t>Conhecimento e competências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55106" y="2667170"/>
            <a:ext cx="390693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53">
                <a:solidFill>
                  <a:srgbClr val="2EBCE0"/>
                </a:solidFill>
                <a:latin typeface="Alfa Slab One"/>
              </a:rPr>
              <a:t>Sentimento de segurança</a:t>
            </a:r>
          </a:p>
          <a:p>
            <a:pPr algn="r">
              <a:lnSpc>
                <a:spcPts val="2160"/>
              </a:lnSpc>
            </a:pPr>
            <a:r>
              <a:rPr lang="en-US" sz="1800" spc="53">
                <a:solidFill>
                  <a:srgbClr val="2EBCE0"/>
                </a:solidFill>
                <a:latin typeface="Alfa Slab One"/>
              </a:rPr>
              <a:t> ao caminhar sozinho à noite 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89106" y="3372020"/>
            <a:ext cx="270941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0A97D9"/>
                </a:solidFill>
                <a:latin typeface="Alfa Slab One"/>
              </a:rPr>
              <a:t>Homicidios &amp; Roubos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54835" y="3831125"/>
            <a:ext cx="328486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2EBCE0"/>
                </a:solidFill>
                <a:latin typeface="Alfa Slab One"/>
              </a:rPr>
              <a:t>Segurança na estrada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25155" y="324735"/>
            <a:ext cx="558083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436D9F"/>
                </a:solidFill>
                <a:latin typeface="Alfa Slab One"/>
              </a:rPr>
              <a:t>Tempo de qualidade com a família e amigos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42400" y="1362075"/>
            <a:ext cx="369971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53">
                <a:solidFill>
                  <a:srgbClr val="436D9F"/>
                </a:solidFill>
                <a:latin typeface="Alfa Slab One"/>
              </a:rPr>
              <a:t>Longas jornadas de trabalho </a:t>
            </a:r>
          </a:p>
          <a:p>
            <a:pPr algn="r">
              <a:lnSpc>
                <a:spcPts val="2160"/>
              </a:lnSpc>
            </a:pPr>
            <a:r>
              <a:rPr lang="en-US" sz="1800" spc="53">
                <a:solidFill>
                  <a:srgbClr val="436D9F"/>
                </a:solidFill>
                <a:latin typeface="Alfa Slab One"/>
              </a:rPr>
              <a:t>não remuneradas      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-623513" y="1962150"/>
            <a:ext cx="494932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29568B"/>
                </a:solidFill>
                <a:latin typeface="Alfa Slab One"/>
              </a:rPr>
              <a:t>Satisfação com o uso do tempo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065730" y="723900"/>
            <a:ext cx="371891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53">
                <a:solidFill>
                  <a:srgbClr val="29568B"/>
                </a:solidFill>
                <a:latin typeface="Alfa Slab One"/>
              </a:rPr>
              <a:t>Diferença de género no total </a:t>
            </a:r>
          </a:p>
          <a:p>
            <a:pPr algn="ctr">
              <a:lnSpc>
                <a:spcPts val="2160"/>
              </a:lnSpc>
            </a:pPr>
            <a:r>
              <a:rPr lang="en-US" sz="1800" spc="53">
                <a:solidFill>
                  <a:srgbClr val="29568B"/>
                </a:solidFill>
                <a:latin typeface="Alfa Slab One"/>
              </a:rPr>
              <a:t>de horas trabalhadas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62439" y="6868647"/>
            <a:ext cx="3162749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54">
                <a:solidFill>
                  <a:srgbClr val="C00000"/>
                </a:solidFill>
                <a:latin typeface="Alfa Slab One"/>
              </a:rPr>
              <a:t>Suporte Social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69429" y="7412525"/>
            <a:ext cx="327233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Tempo empregue em  </a:t>
            </a:r>
          </a:p>
          <a:p>
            <a:pPr algn="r">
              <a:lnSpc>
                <a:spcPts val="2160"/>
              </a:lnSpc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interações sociais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-58983" y="8195035"/>
            <a:ext cx="5001102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Satisfação com as relações pessoais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27115" y="4318805"/>
            <a:ext cx="276292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0A97D9"/>
                </a:solidFill>
                <a:latin typeface="Alfa Slab One"/>
              </a:rPr>
              <a:t>Participação eleitoral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55106" y="4739810"/>
            <a:ext cx="336046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0AAFD8"/>
                </a:solidFill>
                <a:latin typeface="Alfa Slab One"/>
              </a:rPr>
              <a:t>Confiança nas Instituições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28883" y="5715170"/>
            <a:ext cx="34108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Tempo despendido em  atividades de lazer 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997265" y="9218295"/>
            <a:ext cx="3582219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ED6930"/>
                </a:solidFill>
                <a:latin typeface="Alfa Slab One"/>
              </a:rPr>
              <a:t> Acesso a educação superior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2005901" y="6400970"/>
            <a:ext cx="168116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Voluntariado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81200" y="1626834"/>
            <a:ext cx="7925600" cy="382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67263" y="1305169"/>
            <a:ext cx="3765504" cy="44730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1942" y="6032004"/>
            <a:ext cx="16796147" cy="411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8"/>
              </a:lnSpc>
              <a:spcBef>
                <a:spcPct val="0"/>
              </a:spcBef>
            </a:pPr>
            <a:r>
              <a:rPr lang="en-US" sz="4620">
                <a:solidFill>
                  <a:srgbClr val="000000"/>
                </a:solidFill>
                <a:latin typeface="Open Sans"/>
              </a:rPr>
              <a:t>Saúde é um </a:t>
            </a:r>
            <a:r>
              <a:rPr lang="en-US" sz="4620">
                <a:solidFill>
                  <a:srgbClr val="000000"/>
                </a:solidFill>
                <a:latin typeface="Open Sans Bold"/>
              </a:rPr>
              <a:t>direito humano fundamental </a:t>
            </a:r>
            <a:r>
              <a:rPr lang="en-US" sz="462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6468"/>
              </a:lnSpc>
              <a:spcBef>
                <a:spcPct val="0"/>
              </a:spcBef>
            </a:pPr>
            <a:r>
              <a:rPr lang="en-US" sz="4620">
                <a:solidFill>
                  <a:srgbClr val="000000"/>
                </a:solidFill>
                <a:latin typeface="Open Sans"/>
              </a:rPr>
              <a:t>e um investimento numa sociedade democrática e justa.</a:t>
            </a:r>
          </a:p>
          <a:p>
            <a:pPr algn="ctr">
              <a:lnSpc>
                <a:spcPts val="3108"/>
              </a:lnSpc>
              <a:spcBef>
                <a:spcPct val="0"/>
              </a:spcBef>
            </a:pPr>
            <a:endParaRPr lang="en-US" sz="462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998"/>
              </a:lnSpc>
              <a:spcBef>
                <a:spcPct val="0"/>
              </a:spcBef>
            </a:pPr>
            <a:r>
              <a:rPr lang="en-US" sz="2856">
                <a:solidFill>
                  <a:srgbClr val="000000"/>
                </a:solidFill>
                <a:latin typeface="Open Sans Light"/>
              </a:rPr>
              <a:t>"O aproveitamento do estado mais elevado de saúde é um dos direitos humanos fundamentais,      sem distinção de raça, religião, crença política, condição económica ou social."</a:t>
            </a:r>
          </a:p>
          <a:p>
            <a:pPr algn="ctr">
              <a:lnSpc>
                <a:spcPts val="2693"/>
              </a:lnSpc>
              <a:spcBef>
                <a:spcPct val="0"/>
              </a:spcBef>
            </a:pPr>
            <a:endParaRPr lang="en-US" sz="285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Condensed"/>
              </a:rPr>
              <a:t>Fonte: </a:t>
            </a:r>
            <a:r>
              <a:rPr lang="en-US" sz="2100" u="sng">
                <a:solidFill>
                  <a:srgbClr val="000000"/>
                </a:solidFill>
                <a:latin typeface="Open Sans Condensed"/>
              </a:rPr>
              <a:t>https://www.who.int/news-room/commentaries/detail/health-is-a-fundamental-human-right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u="sng">
              <a:solidFill>
                <a:srgbClr val="000000"/>
              </a:solidFill>
              <a:latin typeface="Open San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59914" y="3252458"/>
            <a:ext cx="2380202" cy="521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Alfa Slab One"/>
              </a:rPr>
              <a:t>Health 4All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44722" y="802912"/>
            <a:ext cx="11968161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O que é saúde?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61122" y="7816890"/>
            <a:ext cx="10280385" cy="16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32"/>
              </a:lnSpc>
            </a:pPr>
            <a:r>
              <a:rPr lang="en-US" sz="3284">
                <a:solidFill>
                  <a:srgbClr val="000000"/>
                </a:solidFill>
                <a:latin typeface="Open Sans Condensed"/>
              </a:rPr>
              <a:t>Saúde positiva, ou bem-estar, é um  </a:t>
            </a:r>
            <a:r>
              <a:rPr lang="en-US" sz="3284">
                <a:solidFill>
                  <a:srgbClr val="000000"/>
                </a:solidFill>
                <a:latin typeface="Open Sans Condensed Bold"/>
              </a:rPr>
              <a:t>recurso para a qualidade de vida</a:t>
            </a:r>
            <a:r>
              <a:rPr lang="en-US" sz="3284">
                <a:solidFill>
                  <a:srgbClr val="000000"/>
                </a:solidFill>
                <a:latin typeface="Open Sans Condensed"/>
              </a:rPr>
              <a:t>. A qualidade de vida está intimamente ligada às ideias das pessoas sobre o que é uma "boa vida".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03572">
            <a:off x="9592112" y="3310987"/>
            <a:ext cx="3693024" cy="31248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0201">
            <a:off x="11345806" y="3063894"/>
            <a:ext cx="1503940" cy="12031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02120">
            <a:off x="12040892" y="3789184"/>
            <a:ext cx="3622789" cy="30654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3494" y="1533485"/>
            <a:ext cx="13744003" cy="169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4"/>
              </a:lnSpc>
            </a:pPr>
            <a:r>
              <a:rPr lang="en-US" sz="3300">
                <a:solidFill>
                  <a:srgbClr val="333753"/>
                </a:solidFill>
                <a:latin typeface="Open Sans Condensed Bold"/>
              </a:rPr>
              <a:t>Qualidade de vida é a percepção dos indivíduos da sua posição na vida</a:t>
            </a:r>
            <a:r>
              <a:rPr lang="en-US" sz="3300">
                <a:solidFill>
                  <a:srgbClr val="333753"/>
                </a:solidFill>
                <a:latin typeface="Open Sans Condensed"/>
              </a:rPr>
              <a:t> no contexto da cultura e sistemas de valor vigentes e em relação aos seus objetivos, expectativas, referências e preocupações (WHO, 1997).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87104" y="4374262"/>
            <a:ext cx="1358106" cy="94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4"/>
              </a:lnSpc>
            </a:pPr>
            <a:r>
              <a:rPr lang="en-US" sz="2696">
                <a:solidFill>
                  <a:srgbClr val="F8FAFA"/>
                </a:solidFill>
                <a:latin typeface="Open Sans Bold"/>
              </a:rPr>
              <a:t>Saúde </a:t>
            </a:r>
          </a:p>
          <a:p>
            <a:pPr algn="ctr">
              <a:lnSpc>
                <a:spcPts val="3774"/>
              </a:lnSpc>
            </a:pPr>
            <a:r>
              <a:rPr lang="en-US" sz="2696">
                <a:solidFill>
                  <a:srgbClr val="F8FAFA"/>
                </a:solidFill>
                <a:latin typeface="Open Sans Bold"/>
              </a:rPr>
              <a:t>positiva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494" y="581081"/>
            <a:ext cx="11968161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Qualidade de vida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918962" y="7178779"/>
            <a:ext cx="4765445" cy="1371472"/>
            <a:chOff x="0" y="0"/>
            <a:chExt cx="6353927" cy="182863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5869505" cy="826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4"/>
                </a:lnSpc>
              </a:pPr>
              <a:r>
                <a:rPr lang="en-US" sz="3717">
                  <a:solidFill>
                    <a:srgbClr val="C9D439"/>
                  </a:solidFill>
                  <a:latin typeface="Alfa Slab One"/>
                </a:rPr>
                <a:t>Saúde positiva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9040"/>
              <a:ext cx="6353927" cy="496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63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33627"/>
              <a:ext cx="2990074" cy="39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948074" y="4209576"/>
            <a:ext cx="1419424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16628"/>
                </a:solidFill>
                <a:latin typeface="Open Sans Bold"/>
              </a:rPr>
              <a:t>Emocional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16628"/>
                </a:solidFill>
                <a:latin typeface="Open Sans Bold"/>
              </a:rPr>
              <a:t>Espiritual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16628"/>
                </a:solidFill>
                <a:latin typeface="Open Sans Bold"/>
              </a:rPr>
              <a:t>Física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16628"/>
                </a:solidFill>
                <a:latin typeface="Open Sans Bold"/>
              </a:rPr>
              <a:t>Social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16628"/>
                </a:solidFill>
                <a:latin typeface="Open Sans Bold"/>
              </a:rPr>
              <a:t>Ocupacional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16628"/>
                </a:solidFill>
                <a:latin typeface="Open Sans Bold"/>
              </a:rPr>
              <a:t>Financeira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16628"/>
                </a:solidFill>
                <a:latin typeface="Open Sans Bold"/>
              </a:rPr>
              <a:t>Ambiental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4791" y="3270704"/>
            <a:ext cx="6826331" cy="6814249"/>
            <a:chOff x="0" y="0"/>
            <a:chExt cx="9101775" cy="908566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9101775" cy="908566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994103" y="4879318"/>
              <a:ext cx="1084078" cy="1133542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571607" y="982453"/>
              <a:ext cx="1223146" cy="41809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202999" y="1806902"/>
              <a:ext cx="1087922" cy="96528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554019" y="4650356"/>
              <a:ext cx="1015876" cy="101033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6678654" y="4896627"/>
              <a:ext cx="818873" cy="77271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961591" y="6727373"/>
              <a:ext cx="943964" cy="66077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185095" y="6401298"/>
              <a:ext cx="1011358" cy="58291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5239978" y="7287421"/>
              <a:ext cx="1671874" cy="105981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4739667" y="8217681"/>
              <a:ext cx="389417" cy="67993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301564" y="8392061"/>
              <a:ext cx="521864" cy="354867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6737562" y="7330696"/>
              <a:ext cx="350529" cy="353744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7497527" y="6322892"/>
              <a:ext cx="808962" cy="80896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8213026" y="3705724"/>
              <a:ext cx="612600" cy="64919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6652689" y="3791674"/>
              <a:ext cx="600635" cy="51763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3507585" y="7955858"/>
              <a:ext cx="950593" cy="975422"/>
            </a:xfrm>
            <a:prstGeom prst="rect">
              <a:avLst/>
            </a:prstGeom>
          </p:spPr>
        </p:pic>
        <p:grpSp>
          <p:nvGrpSpPr>
            <p:cNvPr id="32" name="Group 32"/>
            <p:cNvGrpSpPr/>
            <p:nvPr/>
          </p:nvGrpSpPr>
          <p:grpSpPr>
            <a:xfrm>
              <a:off x="3764806" y="8051956"/>
              <a:ext cx="348760" cy="348760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3716634" y="8154082"/>
              <a:ext cx="410484" cy="333005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2571670" y="1177018"/>
              <a:ext cx="1442690" cy="1549765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3466510" y="1334372"/>
              <a:ext cx="494067" cy="677648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2705981" y="1702070"/>
              <a:ext cx="319115" cy="319115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5873092" y="848874"/>
              <a:ext cx="1214999" cy="854917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3276" y="5097175"/>
              <a:ext cx="1134590" cy="41257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>
              <a:off x="4715049" y="373519"/>
              <a:ext cx="1005388" cy="1137784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5606109" y="2107868"/>
              <a:ext cx="434639" cy="768654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5077261" y="720445"/>
              <a:ext cx="391257" cy="492429"/>
            </a:xfrm>
            <a:prstGeom prst="rect">
              <a:avLst/>
            </a:prstGeom>
          </p:spPr>
        </p:pic>
        <p:grpSp>
          <p:nvGrpSpPr>
            <p:cNvPr id="43" name="Group 43"/>
            <p:cNvGrpSpPr/>
            <p:nvPr/>
          </p:nvGrpSpPr>
          <p:grpSpPr>
            <a:xfrm>
              <a:off x="5156917" y="615933"/>
              <a:ext cx="109943" cy="109943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C52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4685570" y="2086639"/>
              <a:ext cx="497610" cy="493087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5217743" y="2086639"/>
              <a:ext cx="280295" cy="47289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5275204" y="2544165"/>
              <a:ext cx="228215" cy="193360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5106580" y="2454807"/>
              <a:ext cx="222325" cy="188370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2075002" y="4925684"/>
              <a:ext cx="398816" cy="342982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rcRect/>
            <a:stretch>
              <a:fillRect/>
            </a:stretch>
          </p:blipFill>
          <p:spPr>
            <a:xfrm>
              <a:off x="158049" y="4778624"/>
              <a:ext cx="665226" cy="504362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rcRect/>
            <a:stretch>
              <a:fillRect/>
            </a:stretch>
          </p:blipFill>
          <p:spPr>
            <a:xfrm>
              <a:off x="655187" y="6027379"/>
              <a:ext cx="1278865" cy="1104475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>
            <a:xfrm rot="1037609">
              <a:off x="1135983" y="1784069"/>
              <a:ext cx="509174" cy="647599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2117540" y="2801133"/>
              <a:ext cx="608179" cy="144180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1858676" y="2926100"/>
              <a:ext cx="432651" cy="474966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rcRect/>
            <a:stretch>
              <a:fillRect/>
            </a:stretch>
          </p:blipFill>
          <p:spPr>
            <a:xfrm>
              <a:off x="1379406" y="3094763"/>
              <a:ext cx="554647" cy="472962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rcRect/>
            <a:stretch>
              <a:fillRect/>
            </a:stretch>
          </p:blipFill>
          <p:spPr>
            <a:xfrm>
              <a:off x="490370" y="2492196"/>
              <a:ext cx="1046521" cy="1040813"/>
            </a:xfrm>
            <a:prstGeom prst="rect">
              <a:avLst/>
            </a:prstGeom>
          </p:spPr>
        </p:pic>
        <p:sp>
          <p:nvSpPr>
            <p:cNvPr id="57" name="TextBox 57"/>
            <p:cNvSpPr txBox="1"/>
            <p:nvPr/>
          </p:nvSpPr>
          <p:spPr>
            <a:xfrm>
              <a:off x="3027722" y="3257630"/>
              <a:ext cx="3038238" cy="156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0"/>
                </a:lnSpc>
              </a:pPr>
              <a:r>
                <a:rPr lang="en-US" sz="3407">
                  <a:solidFill>
                    <a:srgbClr val="606060"/>
                  </a:solidFill>
                  <a:latin typeface="Open Sans Extra Bold"/>
                </a:rPr>
                <a:t>Qualidade</a:t>
              </a:r>
            </a:p>
            <a:p>
              <a:pPr algn="ctr">
                <a:lnSpc>
                  <a:spcPts val="4770"/>
                </a:lnSpc>
              </a:pPr>
              <a:r>
                <a:rPr lang="en-US" sz="3407">
                  <a:solidFill>
                    <a:srgbClr val="606060"/>
                  </a:solidFill>
                  <a:latin typeface="Open Sans Extra Bold"/>
                </a:rPr>
                <a:t> de Vida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122093" y="5684817"/>
              <a:ext cx="2729498" cy="557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2"/>
                </a:lnSpc>
              </a:pPr>
              <a:r>
                <a:rPr lang="en-US" sz="1294" spc="38">
                  <a:solidFill>
                    <a:srgbClr val="FBDF53"/>
                  </a:solidFill>
                  <a:latin typeface="Open Sans Bold"/>
                </a:rPr>
                <a:t>Condições ambientais </a:t>
              </a:r>
            </a:p>
            <a:p>
              <a:pPr algn="ctr">
                <a:lnSpc>
                  <a:spcPts val="1294"/>
                </a:lnSpc>
              </a:pPr>
              <a:r>
                <a:rPr lang="en-US" sz="1294" spc="38">
                  <a:solidFill>
                    <a:srgbClr val="FBDF53"/>
                  </a:solidFill>
                  <a:latin typeface="Open Sans Bold"/>
                </a:rPr>
                <a:t>&amp; de Habitação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180381" y="2734085"/>
              <a:ext cx="2601093" cy="6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2"/>
                </a:lnSpc>
                <a:spcBef>
                  <a:spcPct val="0"/>
                </a:spcBef>
              </a:pPr>
              <a:r>
                <a:rPr lang="en-US" sz="1294" spc="38">
                  <a:solidFill>
                    <a:srgbClr val="C6D472"/>
                  </a:solidFill>
                  <a:latin typeface="Open Sans Bold"/>
                </a:rPr>
                <a:t>Emprego &amp; </a:t>
              </a:r>
            </a:p>
            <a:p>
              <a:pPr algn="ctr">
                <a:lnSpc>
                  <a:spcPts val="1812"/>
                </a:lnSpc>
                <a:spcBef>
                  <a:spcPct val="0"/>
                </a:spcBef>
              </a:pPr>
              <a:r>
                <a:rPr lang="en-US" sz="1294" spc="38">
                  <a:solidFill>
                    <a:srgbClr val="C6D472"/>
                  </a:solidFill>
                  <a:latin typeface="Open Sans Bold"/>
                </a:rPr>
                <a:t>Qualidade no trabalho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776433" y="7441818"/>
              <a:ext cx="2073410" cy="702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590202"/>
                  </a:solidFill>
                  <a:latin typeface="Open Sans Bold"/>
                </a:rPr>
                <a:t>Educação &amp; </a:t>
              </a:r>
            </a:p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590202"/>
                  </a:solidFill>
                  <a:latin typeface="Open Sans Bold"/>
                </a:rPr>
                <a:t>Conhecimento &amp; </a:t>
              </a:r>
            </a:p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590202"/>
                  </a:solidFill>
                  <a:latin typeface="Open Sans Bold"/>
                </a:rPr>
                <a:t>Competências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711264" y="6656770"/>
              <a:ext cx="1789689" cy="890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"/>
                </a:lnSpc>
              </a:pPr>
              <a:r>
                <a:rPr lang="en-US" sz="1294" spc="38">
                  <a:solidFill>
                    <a:srgbClr val="80621D"/>
                  </a:solidFill>
                  <a:latin typeface="Open Sans Bold"/>
                </a:rPr>
                <a:t>Recursos locais</a:t>
              </a:r>
            </a:p>
            <a:p>
              <a:pPr algn="ctr">
                <a:lnSpc>
                  <a:spcPts val="1294"/>
                </a:lnSpc>
              </a:pPr>
              <a:r>
                <a:rPr lang="en-US" sz="1294" spc="38">
                  <a:solidFill>
                    <a:srgbClr val="80621D"/>
                  </a:solidFill>
                  <a:latin typeface="Open Sans Bold"/>
                </a:rPr>
                <a:t>Infraestruturas</a:t>
              </a:r>
            </a:p>
            <a:p>
              <a:pPr algn="ctr">
                <a:lnSpc>
                  <a:spcPts val="1294"/>
                </a:lnSpc>
              </a:pPr>
              <a:r>
                <a:rPr lang="en-US" sz="1294" spc="38">
                  <a:solidFill>
                    <a:srgbClr val="80621D"/>
                  </a:solidFill>
                  <a:latin typeface="Open Sans Bold"/>
                </a:rPr>
                <a:t>&amp; Serviços</a:t>
              </a:r>
            </a:p>
            <a:p>
              <a:pPr algn="ctr">
                <a:lnSpc>
                  <a:spcPts val="1294"/>
                </a:lnSpc>
              </a:pPr>
              <a:endParaRPr lang="en-US" sz="1294" spc="38">
                <a:solidFill>
                  <a:srgbClr val="80621D"/>
                </a:solidFill>
                <a:latin typeface="Open Sans Bold"/>
              </a:endParaRP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640146" y="3464548"/>
              <a:ext cx="1929859" cy="457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"/>
                </a:lnSpc>
              </a:pPr>
              <a:r>
                <a:rPr lang="en-US" sz="1294" spc="38">
                  <a:solidFill>
                    <a:srgbClr val="C6D472"/>
                  </a:solidFill>
                  <a:latin typeface="Open Sans Bold"/>
                </a:rPr>
                <a:t>Rendimento &amp; Riqueza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2366775" y="489301"/>
              <a:ext cx="1760343" cy="702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6CCBE4"/>
                  </a:solidFill>
                  <a:latin typeface="Open Sans Bold"/>
                </a:rPr>
                <a:t>Balanço </a:t>
              </a:r>
            </a:p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6CCBE4"/>
                  </a:solidFill>
                  <a:latin typeface="Open Sans Bold"/>
                </a:rPr>
                <a:t>Vida pessoal &amp;</a:t>
              </a:r>
            </a:p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6CCBE4"/>
                  </a:solidFill>
                  <a:latin typeface="Open Sans Bold"/>
                </a:rPr>
                <a:t>profissional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944611" y="1474732"/>
              <a:ext cx="1235770" cy="477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45591D"/>
                  </a:solidFill>
                  <a:latin typeface="Open Sans Bold"/>
                </a:rPr>
                <a:t>Saúde &amp; </a:t>
              </a:r>
            </a:p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45591D"/>
                  </a:solidFill>
                  <a:latin typeface="Open Sans Bold"/>
                </a:rPr>
                <a:t>Bem estar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94400" y="5505398"/>
              <a:ext cx="2177270" cy="477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DD9577"/>
                  </a:solidFill>
                  <a:latin typeface="Open Sans Bold"/>
                </a:rPr>
                <a:t>Lazer &amp;</a:t>
              </a:r>
            </a:p>
            <a:p>
              <a:pPr algn="ctr">
                <a:lnSpc>
                  <a:spcPts val="1362"/>
                </a:lnSpc>
              </a:pPr>
              <a:r>
                <a:rPr lang="en-US" sz="1362" spc="40">
                  <a:solidFill>
                    <a:srgbClr val="DD9577"/>
                  </a:solidFill>
                  <a:latin typeface="Open Sans Bold"/>
                </a:rPr>
                <a:t>Interações sociais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58049" y="3573909"/>
              <a:ext cx="2240559" cy="81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1"/>
                </a:lnSpc>
              </a:pPr>
              <a:r>
                <a:rPr lang="en-US" sz="1362" spc="40">
                  <a:solidFill>
                    <a:srgbClr val="355C8B"/>
                  </a:solidFill>
                  <a:latin typeface="Open Sans Bold"/>
                </a:rPr>
                <a:t>Economia &amp; </a:t>
              </a:r>
            </a:p>
            <a:p>
              <a:pPr algn="ctr">
                <a:lnSpc>
                  <a:spcPts val="1621"/>
                </a:lnSpc>
              </a:pPr>
              <a:r>
                <a:rPr lang="en-US" sz="1362" spc="40">
                  <a:solidFill>
                    <a:srgbClr val="355C8B"/>
                  </a:solidFill>
                  <a:latin typeface="Open Sans Bold"/>
                </a:rPr>
                <a:t>Jurídico</a:t>
              </a:r>
            </a:p>
            <a:p>
              <a:pPr algn="ctr">
                <a:lnSpc>
                  <a:spcPts val="1621"/>
                </a:lnSpc>
              </a:pPr>
              <a:r>
                <a:rPr lang="en-US" sz="1362" spc="40">
                  <a:solidFill>
                    <a:srgbClr val="355C8B"/>
                  </a:solidFill>
                  <a:latin typeface="Open Sans Bold"/>
                </a:rPr>
                <a:t>Segurança Pessoal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57323" y="2704941"/>
            <a:ext cx="4127249" cy="3386711"/>
            <a:chOff x="0" y="0"/>
            <a:chExt cx="5502999" cy="4515615"/>
          </a:xfrm>
        </p:grpSpPr>
        <p:grpSp>
          <p:nvGrpSpPr>
            <p:cNvPr id="4" name="Group 4"/>
            <p:cNvGrpSpPr/>
            <p:nvPr/>
          </p:nvGrpSpPr>
          <p:grpSpPr>
            <a:xfrm>
              <a:off x="424721" y="0"/>
              <a:ext cx="4515615" cy="451561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DFA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45419"/>
              <a:ext cx="2630719" cy="264514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52807" y="2154168"/>
              <a:ext cx="4050192" cy="147279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24721" y="1244572"/>
              <a:ext cx="2423991" cy="274320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6951554" y="2422960"/>
            <a:ext cx="4537293" cy="3950673"/>
            <a:chOff x="0" y="0"/>
            <a:chExt cx="6049723" cy="526756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47590" cy="474759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624690" y="269739"/>
              <a:ext cx="3425033" cy="437983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079945" y="2996535"/>
              <a:ext cx="1961343" cy="2271029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3217453" y="2283043"/>
            <a:ext cx="4041847" cy="3922909"/>
            <a:chOff x="0" y="0"/>
            <a:chExt cx="5389130" cy="523054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714931"/>
              <a:ext cx="4515615" cy="4515615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DFA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23466" y="0"/>
              <a:ext cx="2685389" cy="30885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2144568" y="714931"/>
              <a:ext cx="3244562" cy="396282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57807" y="2142763"/>
              <a:ext cx="1320277" cy="300063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157473">
              <a:off x="169165" y="2735626"/>
              <a:ext cx="1762384" cy="2036368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4790323" y="407946"/>
            <a:ext cx="9707925" cy="191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8"/>
              </a:lnSpc>
            </a:pPr>
            <a:r>
              <a:rPr lang="en-US" sz="2784">
                <a:solidFill>
                  <a:srgbClr val="000000"/>
                </a:solidFill>
                <a:latin typeface="Open Sans Light"/>
              </a:rPr>
              <a:t>O conceito de </a:t>
            </a:r>
            <a:r>
              <a:rPr lang="en-US" sz="2784">
                <a:solidFill>
                  <a:srgbClr val="000000"/>
                </a:solidFill>
                <a:latin typeface="Open Sans Light Bold"/>
              </a:rPr>
              <a:t>Qualidade de Vida</a:t>
            </a:r>
            <a:r>
              <a:rPr lang="en-US" sz="2784">
                <a:solidFill>
                  <a:srgbClr val="000000"/>
                </a:solidFill>
                <a:latin typeface="Open Sans Light"/>
              </a:rPr>
              <a:t> está intimamente ligado ao que as pessoas consideram uma "boa vida". Tem sido influenciado, ao longo do tempo, pela evolução da ciência e da tecnologia.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4039" y="6694267"/>
            <a:ext cx="4379583" cy="341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3"/>
              </a:lnSpc>
            </a:pPr>
            <a:r>
              <a:rPr lang="en-US" sz="3173">
                <a:solidFill>
                  <a:srgbClr val="000000"/>
                </a:solidFill>
                <a:latin typeface="Open Sans Condensed Bold"/>
              </a:rPr>
              <a:t>Pertencer.</a:t>
            </a:r>
            <a:r>
              <a:rPr lang="en-US" sz="3173">
                <a:solidFill>
                  <a:srgbClr val="000000"/>
                </a:solidFill>
                <a:latin typeface="Open Sans Condensed"/>
              </a:rPr>
              <a:t> </a:t>
            </a:r>
          </a:p>
          <a:p>
            <a:pPr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Envolve  o ambiente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social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,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relacional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 e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laboral - 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saber </a:t>
            </a:r>
            <a:r>
              <a:rPr lang="en-US" sz="2679">
                <a:solidFill>
                  <a:srgbClr val="00689D"/>
                </a:solidFill>
                <a:latin typeface="Open Sans Condensed Bold"/>
              </a:rPr>
              <a:t>onde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e a </a:t>
            </a:r>
            <a:r>
              <a:rPr lang="en-US" sz="2679">
                <a:solidFill>
                  <a:srgbClr val="00689D"/>
                </a:solidFill>
                <a:latin typeface="Open Sans Condensed Bold"/>
              </a:rPr>
              <a:t>quem se pertence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é central na  existência humana e molda quem és e quem te queres tornar.</a:t>
            </a:r>
          </a:p>
          <a:p>
            <a:pPr algn="just">
              <a:lnSpc>
                <a:spcPts val="3750"/>
              </a:lnSpc>
            </a:pPr>
            <a:endParaRPr lang="en-US" sz="2679">
              <a:solidFill>
                <a:srgbClr val="000000"/>
              </a:solidFill>
              <a:latin typeface="Open Sans Condense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028700" y="792153"/>
            <a:ext cx="4765445" cy="2028697"/>
            <a:chOff x="0" y="0"/>
            <a:chExt cx="6353927" cy="270493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76200"/>
              <a:ext cx="5869505" cy="1702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4"/>
                </a:lnSpc>
              </a:pPr>
              <a:r>
                <a:rPr lang="en-US" sz="3717">
                  <a:solidFill>
                    <a:srgbClr val="00689D"/>
                  </a:solidFill>
                  <a:latin typeface="Alfa Slab One"/>
                </a:rPr>
                <a:t>Qualidade de Vida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835340"/>
              <a:ext cx="6353927" cy="496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63"/>
                </a:lnSpc>
              </a:pPr>
              <a:endParaRPr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309927"/>
              <a:ext cx="2990074" cy="39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6649858"/>
            <a:ext cx="5922854" cy="29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83"/>
              </a:lnSpc>
            </a:pPr>
            <a:r>
              <a:rPr lang="en-US" sz="3273">
                <a:solidFill>
                  <a:srgbClr val="000000"/>
                </a:solidFill>
                <a:latin typeface="Open Sans Condensed Bold"/>
              </a:rPr>
              <a:t>Ser. </a:t>
            </a:r>
          </a:p>
          <a:p>
            <a:pPr algn="just"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Relacionado com as dimensões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 física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,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psicológica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e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espiritual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da vida. Refere-se ao </a:t>
            </a:r>
            <a:r>
              <a:rPr lang="en-US" sz="2679">
                <a:solidFill>
                  <a:srgbClr val="00689D"/>
                </a:solidFill>
                <a:latin typeface="Open Sans Condensed Bold"/>
              </a:rPr>
              <a:t>presente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. </a:t>
            </a:r>
          </a:p>
          <a:p>
            <a:pPr algn="just"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É sobre: conhecermo-nos a nós próprios, mantermos relações com outros, envolvendo-nos com as alegrias e complexidades da vida e enfrentando desafios.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37598" y="6659383"/>
            <a:ext cx="5687256" cy="337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3"/>
              </a:lnSpc>
            </a:pPr>
            <a:r>
              <a:rPr lang="en-US" sz="3173">
                <a:solidFill>
                  <a:srgbClr val="000000"/>
                </a:solidFill>
                <a:latin typeface="Open Sans Condensed Bold"/>
              </a:rPr>
              <a:t>Tornar-se.</a:t>
            </a:r>
            <a:r>
              <a:rPr lang="en-US" sz="3173">
                <a:solidFill>
                  <a:srgbClr val="000000"/>
                </a:solidFill>
                <a:latin typeface="Open Sans Condensed"/>
              </a:rPr>
              <a:t> </a:t>
            </a:r>
          </a:p>
          <a:p>
            <a:pPr algn="just"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Reflete o processo de rápida e significante mudança que ocorre desde a infância, à medida que aprendemos e crescemos.  A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aprendizagem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é fundamental para a </a:t>
            </a:r>
            <a:r>
              <a:rPr lang="en-US" sz="2679">
                <a:solidFill>
                  <a:srgbClr val="00689D"/>
                </a:solidFill>
                <a:latin typeface="Open Sans Condensed Bold"/>
              </a:rPr>
              <a:t>participação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 integral e ativa na sociedade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.</a:t>
            </a:r>
          </a:p>
          <a:p>
            <a:pPr>
              <a:lnSpc>
                <a:spcPts val="3470"/>
              </a:lnSpc>
            </a:pPr>
            <a:endParaRPr lang="en-US" sz="2679">
              <a:solidFill>
                <a:srgbClr val="000000"/>
              </a:solidFill>
              <a:latin typeface="Open Sans Condense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725593" y="9892766"/>
            <a:ext cx="4280992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45">
                <a:solidFill>
                  <a:srgbClr val="000000"/>
                </a:solidFill>
                <a:latin typeface="Open Sans Condensed"/>
              </a:rPr>
              <a:t>Fonte: The Early Years Learning Framework for Australia (2009)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1465000"/>
            <a:ext cx="16650907" cy="640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64"/>
              </a:lnSpc>
            </a:pPr>
            <a:r>
              <a:rPr lang="en-US" sz="10732">
                <a:solidFill>
                  <a:srgbClr val="333753"/>
                </a:solidFill>
                <a:latin typeface="Alfa Slab One Bold"/>
              </a:rPr>
              <a:t>Qualidade de Vida relacionada</a:t>
            </a:r>
          </a:p>
          <a:p>
            <a:pPr>
              <a:lnSpc>
                <a:spcPts val="12664"/>
              </a:lnSpc>
            </a:pPr>
            <a:r>
              <a:rPr lang="en-US" sz="10732">
                <a:solidFill>
                  <a:srgbClr val="333753"/>
                </a:solidFill>
                <a:latin typeface="Alfa Slab One Bold"/>
              </a:rPr>
              <a:t>com </a:t>
            </a:r>
          </a:p>
          <a:p>
            <a:pPr>
              <a:lnSpc>
                <a:spcPts val="12664"/>
              </a:lnSpc>
            </a:pPr>
            <a:r>
              <a:rPr lang="en-US" sz="10732">
                <a:solidFill>
                  <a:srgbClr val="333753"/>
                </a:solidFill>
                <a:latin typeface="Alfa Slab One Bold"/>
              </a:rPr>
              <a:t>a Saúde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69717" y="2653944"/>
            <a:ext cx="13909890" cy="580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21"/>
              </a:lnSpc>
            </a:pPr>
            <a:endParaRPr/>
          </a:p>
          <a:p>
            <a:pPr algn="r">
              <a:lnSpc>
                <a:spcPts val="5921"/>
              </a:lnSpc>
            </a:pPr>
            <a:endParaRPr/>
          </a:p>
          <a:p>
            <a:pPr algn="r">
              <a:lnSpc>
                <a:spcPts val="6588"/>
              </a:lnSpc>
            </a:pPr>
            <a:r>
              <a:rPr lang="en-US" sz="5729">
                <a:solidFill>
                  <a:srgbClr val="C9D439"/>
                </a:solidFill>
                <a:latin typeface="Open Sans Condensed"/>
              </a:rPr>
              <a:t>A saúde não é só </a:t>
            </a:r>
          </a:p>
          <a:p>
            <a:pPr algn="r">
              <a:lnSpc>
                <a:spcPts val="6588"/>
              </a:lnSpc>
            </a:pPr>
            <a:r>
              <a:rPr lang="en-US" sz="5729">
                <a:solidFill>
                  <a:srgbClr val="C9D439"/>
                </a:solidFill>
                <a:latin typeface="Open Sans Condensed"/>
              </a:rPr>
              <a:t>um determinante da esperança de vida.</a:t>
            </a:r>
          </a:p>
          <a:p>
            <a:pPr algn="r">
              <a:lnSpc>
                <a:spcPts val="5921"/>
              </a:lnSpc>
              <a:spcBef>
                <a:spcPct val="0"/>
              </a:spcBef>
            </a:pPr>
            <a:endParaRPr lang="en-US" sz="5729">
              <a:solidFill>
                <a:srgbClr val="C9D439"/>
              </a:solidFill>
              <a:latin typeface="Open Sans Condensed"/>
            </a:endParaRPr>
          </a:p>
          <a:p>
            <a:pPr algn="r">
              <a:lnSpc>
                <a:spcPts val="5921"/>
              </a:lnSpc>
              <a:spcBef>
                <a:spcPct val="0"/>
              </a:spcBef>
            </a:pPr>
            <a:endParaRPr lang="en-US" sz="5729">
              <a:solidFill>
                <a:srgbClr val="C9D439"/>
              </a:solidFill>
              <a:latin typeface="Open Sans Condensed"/>
            </a:endParaRPr>
          </a:p>
          <a:p>
            <a:pPr algn="r">
              <a:lnSpc>
                <a:spcPts val="4769"/>
              </a:lnSpc>
              <a:spcBef>
                <a:spcPct val="0"/>
              </a:spcBef>
            </a:pPr>
            <a:endParaRPr lang="en-US" sz="5729">
              <a:solidFill>
                <a:srgbClr val="C9D439"/>
              </a:solidFill>
              <a:latin typeface="Open Sans Condensed"/>
            </a:endParaRPr>
          </a:p>
          <a:p>
            <a:pPr algn="r">
              <a:lnSpc>
                <a:spcPts val="4769"/>
              </a:lnSpc>
              <a:spcBef>
                <a:spcPct val="0"/>
              </a:spcBef>
            </a:pPr>
            <a:endParaRPr lang="en-US" sz="5729">
              <a:solidFill>
                <a:srgbClr val="C9D439"/>
              </a:solidFill>
              <a:latin typeface="Open Sans Condense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955631" y="6733869"/>
            <a:ext cx="10685877" cy="212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69"/>
              </a:lnSpc>
            </a:pPr>
            <a:r>
              <a:rPr lang="en-US" sz="4499" spc="134">
                <a:solidFill>
                  <a:srgbClr val="00689D"/>
                </a:solidFill>
                <a:latin typeface="Open Sans Condensed"/>
              </a:rPr>
              <a:t>Também desempenha um importante papel nas capacidades funcionais do indivíduo que influenciam, por sua vez, a qualidade de vida.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9650" y="7559686"/>
            <a:ext cx="11968161" cy="126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09"/>
              </a:lnSpc>
            </a:pPr>
            <a:r>
              <a:rPr lang="en-US" sz="4771" spc="3817">
                <a:solidFill>
                  <a:srgbClr val="CB8B40"/>
                </a:solidFill>
                <a:latin typeface="Alfa Slab One Bold"/>
              </a:rPr>
              <a:t>HRQOL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" b="269"/>
          <a:stretch>
            <a:fillRect/>
          </a:stretch>
        </p:blipFill>
        <p:spPr>
          <a:xfrm>
            <a:off x="706434" y="2717878"/>
            <a:ext cx="16875131" cy="68814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92050" y="2837773"/>
            <a:ext cx="6641666" cy="664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22659" y="3035246"/>
            <a:ext cx="2318393" cy="622305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23203" y="4176833"/>
            <a:ext cx="4439327" cy="4487422"/>
            <a:chOff x="0" y="0"/>
            <a:chExt cx="5919102" cy="5983229"/>
          </a:xfrm>
        </p:grpSpPr>
        <p:sp>
          <p:nvSpPr>
            <p:cNvPr id="6" name="TextBox 6"/>
            <p:cNvSpPr txBox="1"/>
            <p:nvPr/>
          </p:nvSpPr>
          <p:spPr>
            <a:xfrm>
              <a:off x="30406" y="1111509"/>
              <a:ext cx="5845845" cy="4871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59"/>
                </a:lnSpc>
              </a:pPr>
              <a:r>
                <a:rPr lang="en-US" sz="2599">
                  <a:solidFill>
                    <a:srgbClr val="050607"/>
                  </a:solidFill>
                  <a:latin typeface="Archivo Narrow"/>
                </a:rPr>
                <a:t>Percepções acerca da saúde física ou mental (ex. nível de energia, humor)  e  aspetos correlacionados (riscos de saúde e condições, estado funcional, suporte social e </a:t>
              </a:r>
              <a:r>
                <a:rPr lang="en-US" sz="2599">
                  <a:solidFill>
                    <a:srgbClr val="050607"/>
                  </a:solidFill>
                  <a:latin typeface="Archivo Narrow Italics"/>
                </a:rPr>
                <a:t>status</a:t>
              </a:r>
              <a:r>
                <a:rPr lang="en-US" sz="2599">
                  <a:solidFill>
                    <a:srgbClr val="050607"/>
                  </a:solidFill>
                  <a:latin typeface="Archivo Narrow"/>
                </a:rPr>
                <a:t> socioeconómico).</a:t>
              </a:r>
            </a:p>
            <a:p>
              <a:pPr algn="just">
                <a:lnSpc>
                  <a:spcPts val="4479"/>
                </a:lnSpc>
              </a:pPr>
              <a:endParaRPr lang="en-US" sz="2599">
                <a:solidFill>
                  <a:srgbClr val="050607"/>
                </a:solidFill>
                <a:latin typeface="Archivo Narrow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5919102" cy="604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2"/>
                </a:lnSpc>
              </a:pPr>
              <a:r>
                <a:rPr lang="en-US" sz="3322">
                  <a:solidFill>
                    <a:srgbClr val="000000"/>
                  </a:solidFill>
                  <a:latin typeface="Alfa Slab One Bold"/>
                </a:rPr>
                <a:t>Individual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36486" y="4430335"/>
            <a:ext cx="3952793" cy="3456544"/>
            <a:chOff x="0" y="0"/>
            <a:chExt cx="5270391" cy="4608725"/>
          </a:xfrm>
        </p:grpSpPr>
        <p:sp>
          <p:nvSpPr>
            <p:cNvPr id="9" name="TextBox 9"/>
            <p:cNvSpPr txBox="1"/>
            <p:nvPr/>
          </p:nvSpPr>
          <p:spPr>
            <a:xfrm>
              <a:off x="0" y="1173629"/>
              <a:ext cx="5265408" cy="3435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4"/>
                </a:lnSpc>
              </a:pPr>
              <a:r>
                <a:rPr lang="en-US" sz="2600">
                  <a:solidFill>
                    <a:srgbClr val="050607"/>
                  </a:solidFill>
                  <a:latin typeface="Archivo Narrow"/>
                </a:rPr>
                <a:t>Recursos comunitários, condições, politicas e práticas que influenciam as percepções de saúde da população e o seu estado funcional.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4389" y="104775"/>
              <a:ext cx="5216002" cy="571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3336">
                  <a:solidFill>
                    <a:srgbClr val="000000"/>
                  </a:solidFill>
                  <a:latin typeface="Alfa Slab One Bold"/>
                </a:rPr>
                <a:t>Comunidade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24497" y="1608743"/>
            <a:ext cx="16186410" cy="6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4032">
                <a:solidFill>
                  <a:srgbClr val="000000"/>
                </a:solidFill>
                <a:latin typeface="Open Sans Condensed"/>
              </a:rPr>
              <a:t>“A saúde física ou mental percecionada por um indivíduo, ou grupo, ao longo do tempo.”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4722" y="802912"/>
            <a:ext cx="12811804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Qualidade de vida relacionada com a saúde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64644" y="9730869"/>
            <a:ext cx="292516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u="sng">
                <a:solidFill>
                  <a:srgbClr val="000000"/>
                </a:solidFill>
                <a:latin typeface="Open Sans Condensed"/>
              </a:rPr>
              <a:t>Fonte: https://www.cdc.gov/hrqol/concept.htm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30925" y="243946"/>
            <a:ext cx="3023436" cy="846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151877" y="127815"/>
            <a:ext cx="10016702" cy="9998973"/>
            <a:chOff x="0" y="0"/>
            <a:chExt cx="13355602" cy="1333196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3355602" cy="133319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860796" y="7159727"/>
              <a:ext cx="1590736" cy="166331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8204" y="1441614"/>
              <a:ext cx="1794799" cy="61349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69410" y="2651380"/>
              <a:ext cx="1596376" cy="14164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084483" y="6823757"/>
              <a:ext cx="1490659" cy="148252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00006" y="7185127"/>
              <a:ext cx="1201583" cy="11338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345728" y="9871494"/>
              <a:ext cx="1385138" cy="96959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673689" y="9393024"/>
              <a:ext cx="1484029" cy="85534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7688946" y="10693288"/>
              <a:ext cx="2453246" cy="155512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6954809" y="12058316"/>
              <a:ext cx="571416" cy="99771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7779316" y="12314195"/>
              <a:ext cx="765763" cy="52071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886445" y="10756788"/>
              <a:ext cx="514352" cy="5190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001589" y="9277974"/>
              <a:ext cx="1187041" cy="118704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2051486" y="5437640"/>
              <a:ext cx="898906" cy="95259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761906" y="5563761"/>
              <a:ext cx="881349" cy="75956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5146899" y="11674127"/>
              <a:ext cx="1394864" cy="1431297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5524335" y="11815137"/>
              <a:ext cx="511758" cy="51175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5453649" y="11964993"/>
              <a:ext cx="602329" cy="48864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3773572" y="1727113"/>
              <a:ext cx="2116950" cy="2274067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5086627" y="1958007"/>
              <a:ext cx="724976" cy="994356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970654" y="2497554"/>
              <a:ext cx="468257" cy="46825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8617954" y="1245606"/>
              <a:ext cx="1782844" cy="1254474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1208044" y="7479403"/>
              <a:ext cx="1664855" cy="60540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6918685" y="548088"/>
              <a:ext cx="1475268" cy="166954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26193" y="3093007"/>
              <a:ext cx="637773" cy="1127894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7450182" y="1057154"/>
              <a:ext cx="574116" cy="722571"/>
            </a:xfrm>
            <a:prstGeom prst="rect">
              <a:avLst/>
            </a:prstGeom>
          </p:spPr>
        </p:pic>
        <p:grpSp>
          <p:nvGrpSpPr>
            <p:cNvPr id="31" name="Group 31"/>
            <p:cNvGrpSpPr/>
            <p:nvPr/>
          </p:nvGrpSpPr>
          <p:grpSpPr>
            <a:xfrm>
              <a:off x="7567066" y="903796"/>
              <a:ext cx="161326" cy="161326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C52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6875429" y="3061855"/>
              <a:ext cx="730175" cy="723537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>
              <a:off x="7656319" y="3061855"/>
              <a:ext cx="411295" cy="693902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7740636" y="3733212"/>
              <a:ext cx="334874" cy="28373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7493204" y="3602092"/>
              <a:ext cx="326231" cy="276406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3044780" y="7227763"/>
              <a:ext cx="585208" cy="503279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231916" y="7011974"/>
              <a:ext cx="976128" cy="740082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961397" y="8844350"/>
              <a:ext cx="1876559" cy="1620665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 rot="1037609">
              <a:off x="1666899" y="2617876"/>
              <a:ext cx="747143" cy="950262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rcRect/>
            <a:stretch>
              <a:fillRect/>
            </a:stretch>
          </p:blipFill>
          <p:spPr>
            <a:xfrm>
              <a:off x="3107199" y="4110277"/>
              <a:ext cx="892419" cy="211564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rcRect/>
            <a:stretch>
              <a:fillRect/>
            </a:stretch>
          </p:blipFill>
          <p:spPr>
            <a:xfrm>
              <a:off x="2727352" y="4293650"/>
              <a:ext cx="634856" cy="69694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2024088" y="4541140"/>
              <a:ext cx="813868" cy="69400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719550" y="3656954"/>
              <a:ext cx="1535626" cy="1527250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>
              <a:off x="4442765" y="4773186"/>
              <a:ext cx="4458196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Qualidade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 de Vida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983329" y="8359494"/>
              <a:ext cx="4005163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Condições ambientais 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&amp; de Habitação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068859" y="4029700"/>
              <a:ext cx="3816747" cy="86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Emprego &amp;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Qualidade no trabalho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606671" y="10929991"/>
              <a:ext cx="3042444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Educação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Conhecimento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Competências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913132" y="9778041"/>
              <a:ext cx="2626122" cy="129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Recursos locais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Infraestruturas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&amp; Serviços</a:t>
              </a:r>
            </a:p>
            <a:p>
              <a:pPr algn="ctr">
                <a:lnSpc>
                  <a:spcPts val="1899"/>
                </a:lnSpc>
              </a:pPr>
              <a:endParaRPr lang="en-US" sz="1899" spc="56">
                <a:solidFill>
                  <a:srgbClr val="80621D"/>
                </a:solidFill>
                <a:latin typeface="Open Sans Bold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743501" y="5093894"/>
              <a:ext cx="2831802" cy="661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Rendimento &amp; Riqueza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3472917" y="728129"/>
              <a:ext cx="2583061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Balanço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Vida pessoal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profissional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255537" y="2174113"/>
              <a:ext cx="1813322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Saúde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Bem estar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578728" y="8088561"/>
              <a:ext cx="319484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Lazer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Interações sociais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31916" y="5258196"/>
              <a:ext cx="3287712" cy="1184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Economia &amp; 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Jurídico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Segurança Pessoal</a:t>
              </a: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23494" y="581081"/>
            <a:ext cx="11968161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Qualidade de vida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03268" y="388068"/>
            <a:ext cx="3023436" cy="8462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23600" y="9541151"/>
            <a:ext cx="430123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ED6930"/>
                </a:solidFill>
                <a:latin typeface="Alfa Slab One"/>
              </a:rPr>
              <a:t>Conhecimento e competências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7018" y="2627643"/>
            <a:ext cx="5681973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9"/>
              </a:lnSpc>
            </a:pPr>
            <a:r>
              <a:rPr lang="en-US" sz="1999" spc="59">
                <a:solidFill>
                  <a:srgbClr val="2EBCE0"/>
                </a:solidFill>
                <a:latin typeface="Alfa Slab One"/>
              </a:rPr>
              <a:t>Sentimento de segurança ao caminhar sozinho à noite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96737" y="3249943"/>
            <a:ext cx="301027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0AAFD8"/>
                </a:solidFill>
                <a:latin typeface="Alfa Slab One"/>
              </a:rPr>
              <a:t>Homicidios &amp; Roubos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04445" y="3696071"/>
            <a:ext cx="328486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2EBCE0"/>
                </a:solidFill>
                <a:latin typeface="Alfa Slab One"/>
              </a:rPr>
              <a:t>Segurança na estrada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1686" y="349968"/>
            <a:ext cx="620055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Tempo de qualidade com a família e amigos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5395" y="1196201"/>
            <a:ext cx="659092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Longas jornadas de trabalho não remuneradas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6666" y="1594728"/>
            <a:ext cx="494932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Satisfação com o uso do tempo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7018" y="773085"/>
            <a:ext cx="711971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Diferença de género no total de horas trabalhadas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06185" y="6838167"/>
            <a:ext cx="316274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spc="60">
                <a:solidFill>
                  <a:srgbClr val="C00000"/>
                </a:solidFill>
                <a:latin typeface="Alfa Slab One"/>
              </a:rPr>
              <a:t>Suporte Social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350" y="7301717"/>
            <a:ext cx="591679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Tempo empregue em interações sociais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1480" y="7822417"/>
            <a:ext cx="5921441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9"/>
              </a:lnSpc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Satisfação com as relações pessoais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90324" y="4159621"/>
            <a:ext cx="306972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0AAFD8"/>
                </a:solidFill>
                <a:latin typeface="Alfa Slab One"/>
              </a:rPr>
              <a:t>Participação eleitoral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04034" y="4585695"/>
            <a:ext cx="373365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0AAFD8"/>
                </a:solidFill>
                <a:latin typeface="Alfa Slab One"/>
              </a:rPr>
              <a:t>Confiança nas Instituições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5664" y="5777717"/>
            <a:ext cx="4425371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Tempo despendido em atividades de lazer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52518" y="6412717"/>
            <a:ext cx="186786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Voluntariado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37131" y="9182376"/>
            <a:ext cx="398003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ED6930"/>
                </a:solidFill>
                <a:latin typeface="Alfa Slab One"/>
              </a:rPr>
              <a:t> Acesso a educação superior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1611140" y="900040"/>
            <a:ext cx="120995" cy="12099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C524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35840" y="222192"/>
            <a:ext cx="10016702" cy="9998973"/>
            <a:chOff x="0" y="0"/>
            <a:chExt cx="13355602" cy="13331964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3355602" cy="13331964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860796" y="7159727"/>
              <a:ext cx="1590736" cy="1663317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8204" y="1441614"/>
              <a:ext cx="1794799" cy="61349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69410" y="2651380"/>
              <a:ext cx="1596376" cy="141642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084483" y="6823757"/>
              <a:ext cx="1490659" cy="148252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00006" y="7185127"/>
              <a:ext cx="1201583" cy="113385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345728" y="9871494"/>
              <a:ext cx="1385138" cy="96959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673689" y="9393024"/>
              <a:ext cx="1484029" cy="85534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7688946" y="10693288"/>
              <a:ext cx="2453246" cy="155512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6954809" y="12058316"/>
              <a:ext cx="571416" cy="99771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7779316" y="12314195"/>
              <a:ext cx="765763" cy="520719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886445" y="10756788"/>
              <a:ext cx="514352" cy="51907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001589" y="9277974"/>
              <a:ext cx="1187041" cy="118704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2051486" y="5437640"/>
              <a:ext cx="898906" cy="952598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761906" y="5563761"/>
              <a:ext cx="881349" cy="759563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5146899" y="11674127"/>
              <a:ext cx="1394864" cy="1431297"/>
            </a:xfrm>
            <a:prstGeom prst="rect">
              <a:avLst/>
            </a:prstGeom>
          </p:spPr>
        </p:pic>
        <p:grpSp>
          <p:nvGrpSpPr>
            <p:cNvPr id="38" name="Group 38"/>
            <p:cNvGrpSpPr/>
            <p:nvPr/>
          </p:nvGrpSpPr>
          <p:grpSpPr>
            <a:xfrm>
              <a:off x="5555724" y="11802437"/>
              <a:ext cx="511758" cy="511758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5453649" y="11964993"/>
              <a:ext cx="602329" cy="48864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3773572" y="1727113"/>
              <a:ext cx="2116950" cy="2274067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5086627" y="1958007"/>
              <a:ext cx="724976" cy="99435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970654" y="2497554"/>
              <a:ext cx="468257" cy="46825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8617954" y="1245606"/>
              <a:ext cx="1782844" cy="1254474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1208044" y="7479403"/>
              <a:ext cx="1664855" cy="605402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6918685" y="548088"/>
              <a:ext cx="1475268" cy="1669542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26193" y="3093007"/>
              <a:ext cx="637773" cy="1127894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7450182" y="1057154"/>
              <a:ext cx="574116" cy="72257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6875429" y="3061855"/>
              <a:ext cx="730175" cy="723537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>
              <a:off x="7656319" y="3061855"/>
              <a:ext cx="411295" cy="693902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7740636" y="3733212"/>
              <a:ext cx="334874" cy="283730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7493204" y="3602092"/>
              <a:ext cx="326231" cy="276406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3044780" y="7227763"/>
              <a:ext cx="585208" cy="503279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231916" y="7011974"/>
              <a:ext cx="976128" cy="740082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961397" y="8844350"/>
              <a:ext cx="1876559" cy="1620665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 rot="1037609">
              <a:off x="1666899" y="2617876"/>
              <a:ext cx="747143" cy="950262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rcRect/>
            <a:stretch>
              <a:fillRect/>
            </a:stretch>
          </p:blipFill>
          <p:spPr>
            <a:xfrm>
              <a:off x="3107199" y="4110277"/>
              <a:ext cx="892419" cy="2115648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rcRect/>
            <a:stretch>
              <a:fillRect/>
            </a:stretch>
          </p:blipFill>
          <p:spPr>
            <a:xfrm>
              <a:off x="2727352" y="4293650"/>
              <a:ext cx="634856" cy="696948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2024088" y="4541140"/>
              <a:ext cx="813868" cy="694007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719550" y="3656954"/>
              <a:ext cx="1535626" cy="1527250"/>
            </a:xfrm>
            <a:prstGeom prst="rect">
              <a:avLst/>
            </a:prstGeom>
          </p:spPr>
        </p:pic>
        <p:sp>
          <p:nvSpPr>
            <p:cNvPr id="61" name="TextBox 61"/>
            <p:cNvSpPr txBox="1"/>
            <p:nvPr/>
          </p:nvSpPr>
          <p:spPr>
            <a:xfrm>
              <a:off x="4442765" y="4773186"/>
              <a:ext cx="4458196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Qualidade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 de Vida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8983329" y="8359494"/>
              <a:ext cx="4005163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Condições ambientais 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&amp; de Habitação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9068859" y="4029700"/>
              <a:ext cx="3816747" cy="86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Emprego &amp;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Qualidade no trabalho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2606671" y="10929991"/>
              <a:ext cx="3042444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Educação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Conhecimento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Competências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6913132" y="9778041"/>
              <a:ext cx="2626122" cy="129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Recursos locais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Infraestruturas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&amp; Serviços</a:t>
              </a:r>
            </a:p>
            <a:p>
              <a:pPr algn="ctr">
                <a:lnSpc>
                  <a:spcPts val="1899"/>
                </a:lnSpc>
              </a:pPr>
              <a:endParaRPr lang="en-US" sz="1899" spc="56">
                <a:solidFill>
                  <a:srgbClr val="80621D"/>
                </a:solidFill>
                <a:latin typeface="Open Sans Bold"/>
              </a:endParaRP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743501" y="5093894"/>
              <a:ext cx="2831802" cy="343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Renda &amp; Riqueza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3472917" y="728129"/>
              <a:ext cx="2583061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Balanço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Vida pessoal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profissional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255537" y="2174113"/>
              <a:ext cx="1813322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Saúde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Bem estar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578728" y="8088561"/>
              <a:ext cx="319484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Lazer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Interações sociais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231916" y="5258196"/>
              <a:ext cx="3287712" cy="1184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Economia &amp; 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Jurídico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Segurança Pessoal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69106" y="256773"/>
            <a:ext cx="3023436" cy="8462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400523" y="5637015"/>
            <a:ext cx="617583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 Acesso a saneamento básico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05591" y="6121983"/>
            <a:ext cx="49752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Capacidade de pagar uma casa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66114" y="2699344"/>
            <a:ext cx="240833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spc="60">
                <a:solidFill>
                  <a:srgbClr val="5B7427"/>
                </a:solidFill>
                <a:latin typeface="Alfa Slab One"/>
              </a:rPr>
              <a:t>Empregabilidade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29156" y="3153369"/>
            <a:ext cx="603014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spc="60">
                <a:solidFill>
                  <a:srgbClr val="6F8E30"/>
                </a:solidFill>
                <a:latin typeface="Alfa Slab One"/>
              </a:rPr>
              <a:t>Longas horas de trabalho não remunerado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74423" y="2283419"/>
            <a:ext cx="559079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spc="60">
                <a:solidFill>
                  <a:srgbClr val="6F8E30"/>
                </a:solidFill>
                <a:latin typeface="Alfa Slab One"/>
              </a:rPr>
              <a:t>Insegurança no mercado de trabalho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67314" y="1363219"/>
            <a:ext cx="4801792" cy="35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  <a:spcBef>
                <a:spcPct val="0"/>
              </a:spcBef>
            </a:pPr>
            <a:r>
              <a:rPr lang="en-US" sz="2122" spc="63">
                <a:solidFill>
                  <a:srgbClr val="C2D165"/>
                </a:solidFill>
                <a:latin typeface="Alfa Slab One"/>
              </a:rPr>
              <a:t>Acesso a cuidados de saúde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92123" y="549432"/>
            <a:ext cx="282535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2D165"/>
                </a:solidFill>
                <a:latin typeface="Alfa Slab One"/>
              </a:rPr>
              <a:t>Saúde percecionada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05591" y="3616919"/>
            <a:ext cx="17293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spc="60">
                <a:solidFill>
                  <a:srgbClr val="5B7427"/>
                </a:solidFill>
                <a:latin typeface="Alfa Slab One"/>
              </a:rPr>
              <a:t>Rendimento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98442" y="4097140"/>
            <a:ext cx="561858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60">
                <a:solidFill>
                  <a:srgbClr val="6F8E30"/>
                </a:solidFill>
                <a:latin typeface="Alfa Slab One"/>
              </a:rPr>
              <a:t>Ambiente de trabalho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29795" y="7831053"/>
            <a:ext cx="450135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Exposição a poluição ao ar livre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45402" y="6585533"/>
            <a:ext cx="516865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  Acesso a espaços verdes recreativos em zonas urbanas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22623" y="143032"/>
            <a:ext cx="378757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EAB52"/>
                </a:solidFill>
                <a:latin typeface="Alfa Slab One"/>
              </a:rPr>
              <a:t>Satisfação com a vida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35854" y="7382458"/>
            <a:ext cx="226824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Poluição sonora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67007" y="8953805"/>
            <a:ext cx="857309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E1B604"/>
                </a:solidFill>
                <a:latin typeface="Alfa Slab One"/>
              </a:rPr>
              <a:t>   Redes de energia, água, transporte e telecomunicações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58606" y="9484045"/>
            <a:ext cx="9776894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spc="59">
                <a:solidFill>
                  <a:srgbClr val="E1B604"/>
                </a:solidFill>
                <a:latin typeface="Alfa Slab One"/>
              </a:rPr>
              <a:t>Acesso a bibliotecas, escolas, hospitais, mercados, restaurantes, bancos, espaços culturais e de lazer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79321" y="4078230"/>
            <a:ext cx="674180" cy="714449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874031" y="144013"/>
            <a:ext cx="10016702" cy="9998973"/>
            <a:chOff x="0" y="0"/>
            <a:chExt cx="13355602" cy="13331964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3355602" cy="1333196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60796" y="7159727"/>
              <a:ext cx="1590736" cy="166331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08204" y="1441614"/>
              <a:ext cx="1794799" cy="61349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69410" y="2651380"/>
              <a:ext cx="1596376" cy="141642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084483" y="6823757"/>
              <a:ext cx="1490659" cy="1482528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800006" y="7185127"/>
              <a:ext cx="1201583" cy="1133858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45728" y="9871494"/>
              <a:ext cx="1385138" cy="969597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4673689" y="9393024"/>
              <a:ext cx="1484029" cy="85534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7688946" y="10693288"/>
              <a:ext cx="2453246" cy="155512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6954809" y="12058316"/>
              <a:ext cx="571416" cy="99771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779316" y="12314195"/>
              <a:ext cx="765763" cy="52071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9886445" y="10756788"/>
              <a:ext cx="514352" cy="51907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1001589" y="9277974"/>
              <a:ext cx="1187041" cy="118704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761906" y="5563761"/>
              <a:ext cx="881349" cy="75956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5146899" y="11674127"/>
              <a:ext cx="1394864" cy="1431297"/>
            </a:xfrm>
            <a:prstGeom prst="rect">
              <a:avLst/>
            </a:prstGeom>
          </p:spPr>
        </p:pic>
        <p:grpSp>
          <p:nvGrpSpPr>
            <p:cNvPr id="35" name="Group 35"/>
            <p:cNvGrpSpPr/>
            <p:nvPr/>
          </p:nvGrpSpPr>
          <p:grpSpPr>
            <a:xfrm>
              <a:off x="5575752" y="11843395"/>
              <a:ext cx="511758" cy="511758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5453649" y="11964993"/>
              <a:ext cx="602329" cy="48864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3773572" y="1727113"/>
              <a:ext cx="2116950" cy="2274067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5086627" y="1958007"/>
              <a:ext cx="724976" cy="99435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970654" y="2497554"/>
              <a:ext cx="468257" cy="468257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8617954" y="1245606"/>
              <a:ext cx="1782844" cy="1254474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1208044" y="7479403"/>
              <a:ext cx="1664855" cy="605402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6918685" y="548088"/>
              <a:ext cx="1475268" cy="1669542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26193" y="3093007"/>
              <a:ext cx="637773" cy="1127894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7450182" y="1057154"/>
              <a:ext cx="574116" cy="72257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6875429" y="3061855"/>
              <a:ext cx="730175" cy="723537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>
              <a:off x="7656319" y="3061855"/>
              <a:ext cx="411295" cy="693902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7740636" y="3733212"/>
              <a:ext cx="334874" cy="283730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7493204" y="3602092"/>
              <a:ext cx="326231" cy="276406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3044780" y="7227763"/>
              <a:ext cx="585208" cy="50327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231916" y="7011974"/>
              <a:ext cx="976128" cy="740082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961397" y="8844350"/>
              <a:ext cx="1876559" cy="1620665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 rot="1037609">
              <a:off x="1666899" y="2617876"/>
              <a:ext cx="747143" cy="950262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rcRect/>
            <a:stretch>
              <a:fillRect/>
            </a:stretch>
          </p:blipFill>
          <p:spPr>
            <a:xfrm>
              <a:off x="3107199" y="4110277"/>
              <a:ext cx="892419" cy="211564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rcRect/>
            <a:stretch>
              <a:fillRect/>
            </a:stretch>
          </p:blipFill>
          <p:spPr>
            <a:xfrm>
              <a:off x="2727352" y="4293650"/>
              <a:ext cx="634856" cy="696948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2024088" y="4541140"/>
              <a:ext cx="813868" cy="694007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719550" y="3656954"/>
              <a:ext cx="1535626" cy="1527250"/>
            </a:xfrm>
            <a:prstGeom prst="rect">
              <a:avLst/>
            </a:prstGeom>
          </p:spPr>
        </p:pic>
        <p:sp>
          <p:nvSpPr>
            <p:cNvPr id="58" name="TextBox 58"/>
            <p:cNvSpPr txBox="1"/>
            <p:nvPr/>
          </p:nvSpPr>
          <p:spPr>
            <a:xfrm>
              <a:off x="4442765" y="4773186"/>
              <a:ext cx="4458196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Qualidade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 de Vida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983329" y="8359494"/>
              <a:ext cx="4005163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Condições ambientais 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&amp; de Habitação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9068859" y="4029700"/>
              <a:ext cx="3816747" cy="86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Emprego &amp;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Qualidade no trabalho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2606671" y="10929991"/>
              <a:ext cx="3042444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Educação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Conhecimento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Competências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913132" y="9778041"/>
              <a:ext cx="2626122" cy="129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Recursos locais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Infraestruturas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&amp; Serviços</a:t>
              </a:r>
            </a:p>
            <a:p>
              <a:pPr algn="ctr">
                <a:lnSpc>
                  <a:spcPts val="1899"/>
                </a:lnSpc>
              </a:pPr>
              <a:endParaRPr lang="en-US" sz="1899" spc="56">
                <a:solidFill>
                  <a:srgbClr val="80621D"/>
                </a:solidFill>
                <a:latin typeface="Open Sans Bold"/>
              </a:endParaRP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9743501" y="5093894"/>
              <a:ext cx="2831802" cy="343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C6D472"/>
                  </a:solidFill>
                  <a:latin typeface="Open Sans Bold"/>
                </a:rPr>
                <a:t>Renda &amp; Riqueza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472917" y="728129"/>
              <a:ext cx="2583061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Balanço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Vida pessoal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profissional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255537" y="2174113"/>
              <a:ext cx="1813322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Saúde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Bem estar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578728" y="8088561"/>
              <a:ext cx="319484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Lazer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Interações sociais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31916" y="5258196"/>
              <a:ext cx="3287712" cy="1184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Economia &amp; 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Jurídico</a:t>
              </a:r>
            </a:p>
            <a:p>
              <a:pPr algn="ctr">
                <a:lnSpc>
                  <a:spcPts val="237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Segurança Pessoal</a:t>
              </a:r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9392123" y="955832"/>
            <a:ext cx="530069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EAB52"/>
                </a:solidFill>
                <a:latin typeface="Alfa Slab One"/>
              </a:rPr>
              <a:t>Esperança de vida à nascença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1109</Words>
  <Application>Microsoft Office PowerPoint</Application>
  <PresentationFormat>Custom</PresentationFormat>
  <Paragraphs>248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Open Sans Extra Bold</vt:lpstr>
      <vt:lpstr>Open Sans Light Bold</vt:lpstr>
      <vt:lpstr>Archivo Narrow Italics</vt:lpstr>
      <vt:lpstr>Calibri</vt:lpstr>
      <vt:lpstr>Archivo Narrow</vt:lpstr>
      <vt:lpstr>Open Sans Condensed Bold</vt:lpstr>
      <vt:lpstr>Alfa Slab One</vt:lpstr>
      <vt:lpstr>Arial</vt:lpstr>
      <vt:lpstr>Open Sans Light Bold Italics</vt:lpstr>
      <vt:lpstr>Open Sans Bold</vt:lpstr>
      <vt:lpstr>Alfa Slab One Bold</vt:lpstr>
      <vt:lpstr>Open Sans</vt:lpstr>
      <vt:lpstr>Open Sans Light</vt:lpstr>
      <vt:lpstr>Open Sans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[Aula 1 e 2]</dc:title>
  <dc:creator>User</dc:creator>
  <cp:lastModifiedBy>Carolina Santos</cp:lastModifiedBy>
  <cp:revision>2</cp:revision>
  <dcterms:created xsi:type="dcterms:W3CDTF">2006-08-16T00:00:00Z</dcterms:created>
  <dcterms:modified xsi:type="dcterms:W3CDTF">2024-09-11T15:55:21Z</dcterms:modified>
  <dc:identifier>DAFVULIhYGU</dc:identifier>
</cp:coreProperties>
</file>