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8288000" cy="10287000"/>
  <p:notesSz cx="6858000" cy="9144000"/>
  <p:embeddedFontLst>
    <p:embeddedFont>
      <p:font typeface="Alfa Slab One" panose="020B0604020202020204" charset="0"/>
      <p:regular r:id="rId12"/>
    </p:embeddedFont>
    <p:embeddedFont>
      <p:font typeface="Archivo Narrow" panose="020B0604020202020204" charset="0"/>
      <p:regular r:id="rId13"/>
    </p:embeddedFont>
    <p:embeddedFont>
      <p:font typeface="Open Sans" panose="020B0606030504020204" pitchFamily="34" charset="0"/>
      <p:regular r:id="rId14"/>
    </p:embeddedFont>
    <p:embeddedFont>
      <p:font typeface="Open Sans Bold" panose="020B0806030504020204" charset="0"/>
      <p:regular r:id="rId15"/>
    </p:embeddedFont>
    <p:embeddedFont>
      <p:font typeface="Open Sans Condensed" panose="020B0604020202020204" charset="0"/>
      <p:regular r:id="rId16"/>
    </p:embeddedFont>
    <p:embeddedFont>
      <p:font typeface="Open Sans Condensed Bold" panose="020B0604020202020204" charset="0"/>
      <p:regular r:id="rId17"/>
    </p:embeddedFont>
    <p:embeddedFont>
      <p:font typeface="Open Sans Extra Bold" panose="020B0604020202020204" charset="0"/>
      <p:regular r:id="rId18"/>
    </p:embeddedFont>
    <p:embeddedFont>
      <p:font typeface="Open Sans Light" panose="020B0306030504020204" pitchFamily="34" charset="0"/>
      <p:regular r:id="rId19"/>
    </p:embeddedFont>
    <p:embeddedFont>
      <p:font typeface="Open Sans Light Bold" panose="020B0604020202020204" charset="0"/>
      <p:regular r:id="rId20"/>
    </p:embeddedFont>
    <p:embeddedFont>
      <p:font typeface="Open Sans Light Bold Italics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26" Type="http://schemas.openxmlformats.org/officeDocument/2006/relationships/image" Target="../media/image37.svg"/><Relationship Id="rId39" Type="http://schemas.openxmlformats.org/officeDocument/2006/relationships/image" Target="../media/image48.png"/><Relationship Id="rId21" Type="http://schemas.openxmlformats.org/officeDocument/2006/relationships/image" Target="../media/image30.png"/><Relationship Id="rId34" Type="http://schemas.openxmlformats.org/officeDocument/2006/relationships/image" Target="../media/image43.svg"/><Relationship Id="rId42" Type="http://schemas.openxmlformats.org/officeDocument/2006/relationships/image" Target="../media/image51.svg"/><Relationship Id="rId47" Type="http://schemas.openxmlformats.org/officeDocument/2006/relationships/image" Target="../media/image56.png"/><Relationship Id="rId50" Type="http://schemas.openxmlformats.org/officeDocument/2006/relationships/image" Target="../media/image59.svg"/><Relationship Id="rId55" Type="http://schemas.openxmlformats.org/officeDocument/2006/relationships/image" Target="../media/image64.png"/><Relationship Id="rId63" Type="http://schemas.openxmlformats.org/officeDocument/2006/relationships/image" Target="../media/image72.png"/><Relationship Id="rId68" Type="http://schemas.openxmlformats.org/officeDocument/2006/relationships/image" Target="../media/image77.png"/><Relationship Id="rId7" Type="http://schemas.openxmlformats.org/officeDocument/2006/relationships/image" Target="../media/image16.svg"/><Relationship Id="rId71" Type="http://schemas.openxmlformats.org/officeDocument/2006/relationships/image" Target="../media/image80.svg"/><Relationship Id="rId2" Type="http://schemas.openxmlformats.org/officeDocument/2006/relationships/image" Target="../media/image1.png"/><Relationship Id="rId16" Type="http://schemas.openxmlformats.org/officeDocument/2006/relationships/image" Target="../media/image25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24" Type="http://schemas.openxmlformats.org/officeDocument/2006/relationships/image" Target="../media/image33.svg"/><Relationship Id="rId32" Type="http://schemas.openxmlformats.org/officeDocument/2006/relationships/image" Target="../media/image41.svg"/><Relationship Id="rId37" Type="http://schemas.openxmlformats.org/officeDocument/2006/relationships/image" Target="../media/image46.png"/><Relationship Id="rId40" Type="http://schemas.openxmlformats.org/officeDocument/2006/relationships/image" Target="../media/image49.svg"/><Relationship Id="rId45" Type="http://schemas.openxmlformats.org/officeDocument/2006/relationships/image" Target="../media/image54.png"/><Relationship Id="rId53" Type="http://schemas.openxmlformats.org/officeDocument/2006/relationships/image" Target="../media/image62.png"/><Relationship Id="rId58" Type="http://schemas.openxmlformats.org/officeDocument/2006/relationships/image" Target="../media/image67.svg"/><Relationship Id="rId66" Type="http://schemas.openxmlformats.org/officeDocument/2006/relationships/image" Target="../media/image75.png"/><Relationship Id="rId5" Type="http://schemas.openxmlformats.org/officeDocument/2006/relationships/image" Target="../media/image14.png"/><Relationship Id="rId15" Type="http://schemas.openxmlformats.org/officeDocument/2006/relationships/image" Target="../media/image24.svg"/><Relationship Id="rId23" Type="http://schemas.openxmlformats.org/officeDocument/2006/relationships/image" Target="../media/image32.png"/><Relationship Id="rId28" Type="http://schemas.openxmlformats.org/officeDocument/2006/relationships/image" Target="../media/image13.svg"/><Relationship Id="rId36" Type="http://schemas.openxmlformats.org/officeDocument/2006/relationships/image" Target="../media/image45.svg"/><Relationship Id="rId49" Type="http://schemas.openxmlformats.org/officeDocument/2006/relationships/image" Target="../media/image58.png"/><Relationship Id="rId57" Type="http://schemas.openxmlformats.org/officeDocument/2006/relationships/image" Target="../media/image66.png"/><Relationship Id="rId61" Type="http://schemas.openxmlformats.org/officeDocument/2006/relationships/image" Target="../media/image70.pn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31" Type="http://schemas.openxmlformats.org/officeDocument/2006/relationships/image" Target="../media/image40.png"/><Relationship Id="rId44" Type="http://schemas.openxmlformats.org/officeDocument/2006/relationships/image" Target="../media/image53.svg"/><Relationship Id="rId52" Type="http://schemas.openxmlformats.org/officeDocument/2006/relationships/image" Target="../media/image61.svg"/><Relationship Id="rId60" Type="http://schemas.openxmlformats.org/officeDocument/2006/relationships/image" Target="../media/image69.svg"/><Relationship Id="rId65" Type="http://schemas.openxmlformats.org/officeDocument/2006/relationships/image" Target="../media/image74.svg"/><Relationship Id="rId4" Type="http://schemas.openxmlformats.org/officeDocument/2006/relationships/image" Target="../media/image35.svg"/><Relationship Id="rId9" Type="http://schemas.openxmlformats.org/officeDocument/2006/relationships/image" Target="../media/image18.svg"/><Relationship Id="rId14" Type="http://schemas.openxmlformats.org/officeDocument/2006/relationships/image" Target="../media/image23.png"/><Relationship Id="rId22" Type="http://schemas.openxmlformats.org/officeDocument/2006/relationships/image" Target="../media/image31.svg"/><Relationship Id="rId27" Type="http://schemas.openxmlformats.org/officeDocument/2006/relationships/image" Target="../media/image12.png"/><Relationship Id="rId30" Type="http://schemas.openxmlformats.org/officeDocument/2006/relationships/image" Target="../media/image39.svg"/><Relationship Id="rId35" Type="http://schemas.openxmlformats.org/officeDocument/2006/relationships/image" Target="../media/image44.png"/><Relationship Id="rId43" Type="http://schemas.openxmlformats.org/officeDocument/2006/relationships/image" Target="../media/image52.png"/><Relationship Id="rId48" Type="http://schemas.openxmlformats.org/officeDocument/2006/relationships/image" Target="../media/image57.svg"/><Relationship Id="rId56" Type="http://schemas.openxmlformats.org/officeDocument/2006/relationships/image" Target="../media/image65.svg"/><Relationship Id="rId64" Type="http://schemas.openxmlformats.org/officeDocument/2006/relationships/image" Target="../media/image73.png"/><Relationship Id="rId69" Type="http://schemas.openxmlformats.org/officeDocument/2006/relationships/image" Target="../media/image78.svg"/><Relationship Id="rId8" Type="http://schemas.openxmlformats.org/officeDocument/2006/relationships/image" Target="../media/image17.png"/><Relationship Id="rId51" Type="http://schemas.openxmlformats.org/officeDocument/2006/relationships/image" Target="../media/image60.png"/><Relationship Id="rId3" Type="http://schemas.openxmlformats.org/officeDocument/2006/relationships/image" Target="../media/image34.pn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5" Type="http://schemas.openxmlformats.org/officeDocument/2006/relationships/image" Target="../media/image36.png"/><Relationship Id="rId33" Type="http://schemas.openxmlformats.org/officeDocument/2006/relationships/image" Target="../media/image42.png"/><Relationship Id="rId38" Type="http://schemas.openxmlformats.org/officeDocument/2006/relationships/image" Target="../media/image47.svg"/><Relationship Id="rId46" Type="http://schemas.openxmlformats.org/officeDocument/2006/relationships/image" Target="../media/image55.svg"/><Relationship Id="rId59" Type="http://schemas.openxmlformats.org/officeDocument/2006/relationships/image" Target="../media/image68.png"/><Relationship Id="rId67" Type="http://schemas.openxmlformats.org/officeDocument/2006/relationships/image" Target="../media/image76.svg"/><Relationship Id="rId20" Type="http://schemas.openxmlformats.org/officeDocument/2006/relationships/image" Target="../media/image29.png"/><Relationship Id="rId41" Type="http://schemas.openxmlformats.org/officeDocument/2006/relationships/image" Target="../media/image50.png"/><Relationship Id="rId54" Type="http://schemas.openxmlformats.org/officeDocument/2006/relationships/image" Target="../media/image63.svg"/><Relationship Id="rId62" Type="http://schemas.openxmlformats.org/officeDocument/2006/relationships/image" Target="../media/image71.svg"/><Relationship Id="rId70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26" Type="http://schemas.openxmlformats.org/officeDocument/2006/relationships/image" Target="../media/image31.svg"/><Relationship Id="rId39" Type="http://schemas.openxmlformats.org/officeDocument/2006/relationships/image" Target="../media/image44.png"/><Relationship Id="rId21" Type="http://schemas.openxmlformats.org/officeDocument/2006/relationships/image" Target="../media/image26.svg"/><Relationship Id="rId34" Type="http://schemas.openxmlformats.org/officeDocument/2006/relationships/image" Target="../media/image39.svg"/><Relationship Id="rId42" Type="http://schemas.openxmlformats.org/officeDocument/2006/relationships/image" Target="../media/image47.svg"/><Relationship Id="rId47" Type="http://schemas.openxmlformats.org/officeDocument/2006/relationships/image" Target="../media/image52.png"/><Relationship Id="rId50" Type="http://schemas.openxmlformats.org/officeDocument/2006/relationships/image" Target="../media/image55.svg"/><Relationship Id="rId55" Type="http://schemas.openxmlformats.org/officeDocument/2006/relationships/image" Target="../media/image60.png"/><Relationship Id="rId63" Type="http://schemas.openxmlformats.org/officeDocument/2006/relationships/image" Target="../media/image68.png"/><Relationship Id="rId68" Type="http://schemas.openxmlformats.org/officeDocument/2006/relationships/image" Target="../media/image73.png"/><Relationship Id="rId7" Type="http://schemas.openxmlformats.org/officeDocument/2006/relationships/image" Target="../media/image12.png"/><Relationship Id="rId71" Type="http://schemas.openxmlformats.org/officeDocument/2006/relationships/image" Target="../media/image76.sv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29" Type="http://schemas.openxmlformats.org/officeDocument/2006/relationships/image" Target="../media/image34.png"/><Relationship Id="rId11" Type="http://schemas.openxmlformats.org/officeDocument/2006/relationships/image" Target="../media/image16.svg"/><Relationship Id="rId24" Type="http://schemas.openxmlformats.org/officeDocument/2006/relationships/image" Target="../media/image29.png"/><Relationship Id="rId32" Type="http://schemas.openxmlformats.org/officeDocument/2006/relationships/image" Target="../media/image37.svg"/><Relationship Id="rId37" Type="http://schemas.openxmlformats.org/officeDocument/2006/relationships/image" Target="../media/image42.png"/><Relationship Id="rId40" Type="http://schemas.openxmlformats.org/officeDocument/2006/relationships/image" Target="../media/image45.svg"/><Relationship Id="rId45" Type="http://schemas.openxmlformats.org/officeDocument/2006/relationships/image" Target="../media/image50.png"/><Relationship Id="rId53" Type="http://schemas.openxmlformats.org/officeDocument/2006/relationships/image" Target="../media/image58.png"/><Relationship Id="rId58" Type="http://schemas.openxmlformats.org/officeDocument/2006/relationships/image" Target="../media/image63.svg"/><Relationship Id="rId66" Type="http://schemas.openxmlformats.org/officeDocument/2006/relationships/image" Target="../media/image71.svg"/><Relationship Id="rId74" Type="http://schemas.openxmlformats.org/officeDocument/2006/relationships/image" Target="../media/image79.pn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23" Type="http://schemas.openxmlformats.org/officeDocument/2006/relationships/image" Target="../media/image28.svg"/><Relationship Id="rId28" Type="http://schemas.openxmlformats.org/officeDocument/2006/relationships/image" Target="../media/image33.svg"/><Relationship Id="rId36" Type="http://schemas.openxmlformats.org/officeDocument/2006/relationships/image" Target="../media/image41.svg"/><Relationship Id="rId49" Type="http://schemas.openxmlformats.org/officeDocument/2006/relationships/image" Target="../media/image54.png"/><Relationship Id="rId57" Type="http://schemas.openxmlformats.org/officeDocument/2006/relationships/image" Target="../media/image62.png"/><Relationship Id="rId61" Type="http://schemas.openxmlformats.org/officeDocument/2006/relationships/image" Target="../media/image66.pn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31" Type="http://schemas.openxmlformats.org/officeDocument/2006/relationships/image" Target="../media/image36.png"/><Relationship Id="rId44" Type="http://schemas.openxmlformats.org/officeDocument/2006/relationships/image" Target="../media/image49.svg"/><Relationship Id="rId52" Type="http://schemas.openxmlformats.org/officeDocument/2006/relationships/image" Target="../media/image57.svg"/><Relationship Id="rId60" Type="http://schemas.openxmlformats.org/officeDocument/2006/relationships/image" Target="../media/image65.svg"/><Relationship Id="rId65" Type="http://schemas.openxmlformats.org/officeDocument/2006/relationships/image" Target="../media/image70.png"/><Relationship Id="rId73" Type="http://schemas.openxmlformats.org/officeDocument/2006/relationships/image" Target="../media/image78.sv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svg"/><Relationship Id="rId35" Type="http://schemas.openxmlformats.org/officeDocument/2006/relationships/image" Target="../media/image40.png"/><Relationship Id="rId43" Type="http://schemas.openxmlformats.org/officeDocument/2006/relationships/image" Target="../media/image48.png"/><Relationship Id="rId48" Type="http://schemas.openxmlformats.org/officeDocument/2006/relationships/image" Target="../media/image53.svg"/><Relationship Id="rId56" Type="http://schemas.openxmlformats.org/officeDocument/2006/relationships/image" Target="../media/image61.svg"/><Relationship Id="rId64" Type="http://schemas.openxmlformats.org/officeDocument/2006/relationships/image" Target="../media/image69.svg"/><Relationship Id="rId69" Type="http://schemas.openxmlformats.org/officeDocument/2006/relationships/image" Target="../media/image74.svg"/><Relationship Id="rId8" Type="http://schemas.openxmlformats.org/officeDocument/2006/relationships/image" Target="../media/image13.svg"/><Relationship Id="rId51" Type="http://schemas.openxmlformats.org/officeDocument/2006/relationships/image" Target="../media/image56.png"/><Relationship Id="rId72" Type="http://schemas.openxmlformats.org/officeDocument/2006/relationships/image" Target="../media/image77.png"/><Relationship Id="rId3" Type="http://schemas.openxmlformats.org/officeDocument/2006/relationships/image" Target="../media/image8.pn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svg"/><Relationship Id="rId46" Type="http://schemas.openxmlformats.org/officeDocument/2006/relationships/image" Target="../media/image51.svg"/><Relationship Id="rId59" Type="http://schemas.openxmlformats.org/officeDocument/2006/relationships/image" Target="../media/image64.png"/><Relationship Id="rId67" Type="http://schemas.openxmlformats.org/officeDocument/2006/relationships/image" Target="../media/image72.png"/><Relationship Id="rId20" Type="http://schemas.openxmlformats.org/officeDocument/2006/relationships/image" Target="../media/image25.png"/><Relationship Id="rId41" Type="http://schemas.openxmlformats.org/officeDocument/2006/relationships/image" Target="../media/image46.png"/><Relationship Id="rId54" Type="http://schemas.openxmlformats.org/officeDocument/2006/relationships/image" Target="../media/image59.svg"/><Relationship Id="rId62" Type="http://schemas.openxmlformats.org/officeDocument/2006/relationships/image" Target="../media/image67.svg"/><Relationship Id="rId70" Type="http://schemas.openxmlformats.org/officeDocument/2006/relationships/image" Target="../media/image75.png"/><Relationship Id="rId75" Type="http://schemas.openxmlformats.org/officeDocument/2006/relationships/image" Target="../media/image8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87.png"/><Relationship Id="rId18" Type="http://schemas.openxmlformats.org/officeDocument/2006/relationships/image" Target="../media/image92.svg"/><Relationship Id="rId3" Type="http://schemas.openxmlformats.org/officeDocument/2006/relationships/image" Target="../media/image81.png"/><Relationship Id="rId7" Type="http://schemas.openxmlformats.org/officeDocument/2006/relationships/image" Target="../media/image54.png"/><Relationship Id="rId12" Type="http://schemas.openxmlformats.org/officeDocument/2006/relationships/image" Target="../media/image86.svg"/><Relationship Id="rId17" Type="http://schemas.openxmlformats.org/officeDocument/2006/relationships/image" Target="../media/image91.png"/><Relationship Id="rId2" Type="http://schemas.openxmlformats.org/officeDocument/2006/relationships/image" Target="../media/image1.png"/><Relationship Id="rId16" Type="http://schemas.openxmlformats.org/officeDocument/2006/relationships/image" Target="../media/image90.png"/><Relationship Id="rId20" Type="http://schemas.openxmlformats.org/officeDocument/2006/relationships/image" Target="../media/image9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11" Type="http://schemas.openxmlformats.org/officeDocument/2006/relationships/image" Target="../media/image85.png"/><Relationship Id="rId5" Type="http://schemas.openxmlformats.org/officeDocument/2006/relationships/image" Target="../media/image52.png"/><Relationship Id="rId15" Type="http://schemas.openxmlformats.org/officeDocument/2006/relationships/image" Target="../media/image89.png"/><Relationship Id="rId10" Type="http://schemas.openxmlformats.org/officeDocument/2006/relationships/image" Target="../media/image84.svg"/><Relationship Id="rId19" Type="http://schemas.openxmlformats.org/officeDocument/2006/relationships/image" Target="../media/image93.png"/><Relationship Id="rId4" Type="http://schemas.openxmlformats.org/officeDocument/2006/relationships/image" Target="../media/image82.svg"/><Relationship Id="rId9" Type="http://schemas.openxmlformats.org/officeDocument/2006/relationships/image" Target="../media/image83.png"/><Relationship Id="rId14" Type="http://schemas.openxmlformats.org/officeDocument/2006/relationships/image" Target="../media/image8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sv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26" Type="http://schemas.openxmlformats.org/officeDocument/2006/relationships/image" Target="../media/image37.svg"/><Relationship Id="rId39" Type="http://schemas.openxmlformats.org/officeDocument/2006/relationships/image" Target="../media/image48.png"/><Relationship Id="rId21" Type="http://schemas.openxmlformats.org/officeDocument/2006/relationships/image" Target="../media/image32.png"/><Relationship Id="rId34" Type="http://schemas.openxmlformats.org/officeDocument/2006/relationships/image" Target="../media/image43.svg"/><Relationship Id="rId42" Type="http://schemas.openxmlformats.org/officeDocument/2006/relationships/image" Target="../media/image51.svg"/><Relationship Id="rId47" Type="http://schemas.openxmlformats.org/officeDocument/2006/relationships/image" Target="../media/image56.png"/><Relationship Id="rId50" Type="http://schemas.openxmlformats.org/officeDocument/2006/relationships/image" Target="../media/image59.svg"/><Relationship Id="rId55" Type="http://schemas.openxmlformats.org/officeDocument/2006/relationships/image" Target="../media/image64.png"/><Relationship Id="rId63" Type="http://schemas.openxmlformats.org/officeDocument/2006/relationships/image" Target="../media/image72.png"/><Relationship Id="rId68" Type="http://schemas.openxmlformats.org/officeDocument/2006/relationships/image" Target="../media/image77.png"/><Relationship Id="rId7" Type="http://schemas.openxmlformats.org/officeDocument/2006/relationships/image" Target="../media/image18.svg"/><Relationship Id="rId71" Type="http://schemas.openxmlformats.org/officeDocument/2006/relationships/image" Target="../media/image80.svg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24" Type="http://schemas.openxmlformats.org/officeDocument/2006/relationships/image" Target="../media/image35.svg"/><Relationship Id="rId32" Type="http://schemas.openxmlformats.org/officeDocument/2006/relationships/image" Target="../media/image41.svg"/><Relationship Id="rId37" Type="http://schemas.openxmlformats.org/officeDocument/2006/relationships/image" Target="../media/image46.png"/><Relationship Id="rId40" Type="http://schemas.openxmlformats.org/officeDocument/2006/relationships/image" Target="../media/image49.svg"/><Relationship Id="rId45" Type="http://schemas.openxmlformats.org/officeDocument/2006/relationships/image" Target="../media/image54.png"/><Relationship Id="rId53" Type="http://schemas.openxmlformats.org/officeDocument/2006/relationships/image" Target="../media/image62.png"/><Relationship Id="rId58" Type="http://schemas.openxmlformats.org/officeDocument/2006/relationships/image" Target="../media/image67.svg"/><Relationship Id="rId66" Type="http://schemas.openxmlformats.org/officeDocument/2006/relationships/image" Target="../media/image75.png"/><Relationship Id="rId5" Type="http://schemas.openxmlformats.org/officeDocument/2006/relationships/image" Target="../media/image1.png"/><Relationship Id="rId15" Type="http://schemas.openxmlformats.org/officeDocument/2006/relationships/image" Target="../media/image26.svg"/><Relationship Id="rId23" Type="http://schemas.openxmlformats.org/officeDocument/2006/relationships/image" Target="../media/image34.png"/><Relationship Id="rId28" Type="http://schemas.openxmlformats.org/officeDocument/2006/relationships/image" Target="../media/image13.svg"/><Relationship Id="rId36" Type="http://schemas.openxmlformats.org/officeDocument/2006/relationships/image" Target="../media/image45.svg"/><Relationship Id="rId49" Type="http://schemas.openxmlformats.org/officeDocument/2006/relationships/image" Target="../media/image58.png"/><Relationship Id="rId57" Type="http://schemas.openxmlformats.org/officeDocument/2006/relationships/image" Target="../media/image66.png"/><Relationship Id="rId61" Type="http://schemas.openxmlformats.org/officeDocument/2006/relationships/image" Target="../media/image70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0.png"/><Relationship Id="rId44" Type="http://schemas.openxmlformats.org/officeDocument/2006/relationships/image" Target="../media/image53.svg"/><Relationship Id="rId52" Type="http://schemas.openxmlformats.org/officeDocument/2006/relationships/image" Target="../media/image61.svg"/><Relationship Id="rId60" Type="http://schemas.openxmlformats.org/officeDocument/2006/relationships/image" Target="../media/image69.svg"/><Relationship Id="rId65" Type="http://schemas.openxmlformats.org/officeDocument/2006/relationships/image" Target="../media/image74.svg"/><Relationship Id="rId4" Type="http://schemas.openxmlformats.org/officeDocument/2006/relationships/image" Target="../media/image16.svg"/><Relationship Id="rId9" Type="http://schemas.openxmlformats.org/officeDocument/2006/relationships/image" Target="../media/image20.svg"/><Relationship Id="rId14" Type="http://schemas.openxmlformats.org/officeDocument/2006/relationships/image" Target="../media/image25.png"/><Relationship Id="rId22" Type="http://schemas.openxmlformats.org/officeDocument/2006/relationships/image" Target="../media/image33.svg"/><Relationship Id="rId27" Type="http://schemas.openxmlformats.org/officeDocument/2006/relationships/image" Target="../media/image12.png"/><Relationship Id="rId30" Type="http://schemas.openxmlformats.org/officeDocument/2006/relationships/image" Target="../media/image39.svg"/><Relationship Id="rId35" Type="http://schemas.openxmlformats.org/officeDocument/2006/relationships/image" Target="../media/image44.png"/><Relationship Id="rId43" Type="http://schemas.openxmlformats.org/officeDocument/2006/relationships/image" Target="../media/image52.png"/><Relationship Id="rId48" Type="http://schemas.openxmlformats.org/officeDocument/2006/relationships/image" Target="../media/image57.svg"/><Relationship Id="rId56" Type="http://schemas.openxmlformats.org/officeDocument/2006/relationships/image" Target="../media/image65.svg"/><Relationship Id="rId64" Type="http://schemas.openxmlformats.org/officeDocument/2006/relationships/image" Target="../media/image73.png"/><Relationship Id="rId69" Type="http://schemas.openxmlformats.org/officeDocument/2006/relationships/image" Target="../media/image78.svg"/><Relationship Id="rId8" Type="http://schemas.openxmlformats.org/officeDocument/2006/relationships/image" Target="../media/image19.png"/><Relationship Id="rId51" Type="http://schemas.openxmlformats.org/officeDocument/2006/relationships/image" Target="../media/image60.png"/><Relationship Id="rId3" Type="http://schemas.openxmlformats.org/officeDocument/2006/relationships/image" Target="../media/image15.pn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5" Type="http://schemas.openxmlformats.org/officeDocument/2006/relationships/image" Target="../media/image36.png"/><Relationship Id="rId33" Type="http://schemas.openxmlformats.org/officeDocument/2006/relationships/image" Target="../media/image42.png"/><Relationship Id="rId38" Type="http://schemas.openxmlformats.org/officeDocument/2006/relationships/image" Target="../media/image47.svg"/><Relationship Id="rId46" Type="http://schemas.openxmlformats.org/officeDocument/2006/relationships/image" Target="../media/image55.svg"/><Relationship Id="rId59" Type="http://schemas.openxmlformats.org/officeDocument/2006/relationships/image" Target="../media/image68.png"/><Relationship Id="rId67" Type="http://schemas.openxmlformats.org/officeDocument/2006/relationships/image" Target="../media/image76.svg"/><Relationship Id="rId20" Type="http://schemas.openxmlformats.org/officeDocument/2006/relationships/image" Target="../media/image31.svg"/><Relationship Id="rId41" Type="http://schemas.openxmlformats.org/officeDocument/2006/relationships/image" Target="../media/image50.png"/><Relationship Id="rId54" Type="http://schemas.openxmlformats.org/officeDocument/2006/relationships/image" Target="../media/image63.svg"/><Relationship Id="rId62" Type="http://schemas.openxmlformats.org/officeDocument/2006/relationships/image" Target="../media/image71.svg"/><Relationship Id="rId70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26" Type="http://schemas.openxmlformats.org/officeDocument/2006/relationships/image" Target="../media/image37.svg"/><Relationship Id="rId39" Type="http://schemas.openxmlformats.org/officeDocument/2006/relationships/image" Target="../media/image48.png"/><Relationship Id="rId21" Type="http://schemas.openxmlformats.org/officeDocument/2006/relationships/image" Target="../media/image32.png"/><Relationship Id="rId34" Type="http://schemas.openxmlformats.org/officeDocument/2006/relationships/image" Target="../media/image43.svg"/><Relationship Id="rId42" Type="http://schemas.openxmlformats.org/officeDocument/2006/relationships/image" Target="../media/image51.svg"/><Relationship Id="rId47" Type="http://schemas.openxmlformats.org/officeDocument/2006/relationships/image" Target="../media/image56.png"/><Relationship Id="rId50" Type="http://schemas.openxmlformats.org/officeDocument/2006/relationships/image" Target="../media/image59.svg"/><Relationship Id="rId55" Type="http://schemas.openxmlformats.org/officeDocument/2006/relationships/image" Target="../media/image64.png"/><Relationship Id="rId63" Type="http://schemas.openxmlformats.org/officeDocument/2006/relationships/image" Target="../media/image72.png"/><Relationship Id="rId68" Type="http://schemas.openxmlformats.org/officeDocument/2006/relationships/image" Target="../media/image77.png"/><Relationship Id="rId7" Type="http://schemas.openxmlformats.org/officeDocument/2006/relationships/image" Target="../media/image18.svg"/><Relationship Id="rId71" Type="http://schemas.openxmlformats.org/officeDocument/2006/relationships/image" Target="../media/image80.svg"/><Relationship Id="rId2" Type="http://schemas.openxmlformats.org/officeDocument/2006/relationships/image" Target="../media/image1.png"/><Relationship Id="rId16" Type="http://schemas.openxmlformats.org/officeDocument/2006/relationships/image" Target="../media/image27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24" Type="http://schemas.openxmlformats.org/officeDocument/2006/relationships/image" Target="../media/image35.svg"/><Relationship Id="rId32" Type="http://schemas.openxmlformats.org/officeDocument/2006/relationships/image" Target="../media/image41.svg"/><Relationship Id="rId37" Type="http://schemas.openxmlformats.org/officeDocument/2006/relationships/image" Target="../media/image46.png"/><Relationship Id="rId40" Type="http://schemas.openxmlformats.org/officeDocument/2006/relationships/image" Target="../media/image49.svg"/><Relationship Id="rId45" Type="http://schemas.openxmlformats.org/officeDocument/2006/relationships/image" Target="../media/image54.png"/><Relationship Id="rId53" Type="http://schemas.openxmlformats.org/officeDocument/2006/relationships/image" Target="../media/image62.png"/><Relationship Id="rId58" Type="http://schemas.openxmlformats.org/officeDocument/2006/relationships/image" Target="../media/image67.svg"/><Relationship Id="rId66" Type="http://schemas.openxmlformats.org/officeDocument/2006/relationships/image" Target="../media/image75.pn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23" Type="http://schemas.openxmlformats.org/officeDocument/2006/relationships/image" Target="../media/image34.png"/><Relationship Id="rId28" Type="http://schemas.openxmlformats.org/officeDocument/2006/relationships/image" Target="../media/image13.svg"/><Relationship Id="rId36" Type="http://schemas.openxmlformats.org/officeDocument/2006/relationships/image" Target="../media/image45.svg"/><Relationship Id="rId49" Type="http://schemas.openxmlformats.org/officeDocument/2006/relationships/image" Target="../media/image58.png"/><Relationship Id="rId57" Type="http://schemas.openxmlformats.org/officeDocument/2006/relationships/image" Target="../media/image66.png"/><Relationship Id="rId61" Type="http://schemas.openxmlformats.org/officeDocument/2006/relationships/image" Target="../media/image70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0.png"/><Relationship Id="rId44" Type="http://schemas.openxmlformats.org/officeDocument/2006/relationships/image" Target="../media/image53.svg"/><Relationship Id="rId52" Type="http://schemas.openxmlformats.org/officeDocument/2006/relationships/image" Target="../media/image61.svg"/><Relationship Id="rId60" Type="http://schemas.openxmlformats.org/officeDocument/2006/relationships/image" Target="../media/image69.svg"/><Relationship Id="rId65" Type="http://schemas.openxmlformats.org/officeDocument/2006/relationships/image" Target="../media/image74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Relationship Id="rId22" Type="http://schemas.openxmlformats.org/officeDocument/2006/relationships/image" Target="../media/image33.svg"/><Relationship Id="rId27" Type="http://schemas.openxmlformats.org/officeDocument/2006/relationships/image" Target="../media/image12.png"/><Relationship Id="rId30" Type="http://schemas.openxmlformats.org/officeDocument/2006/relationships/image" Target="../media/image39.svg"/><Relationship Id="rId35" Type="http://schemas.openxmlformats.org/officeDocument/2006/relationships/image" Target="../media/image44.png"/><Relationship Id="rId43" Type="http://schemas.openxmlformats.org/officeDocument/2006/relationships/image" Target="../media/image52.png"/><Relationship Id="rId48" Type="http://schemas.openxmlformats.org/officeDocument/2006/relationships/image" Target="../media/image57.svg"/><Relationship Id="rId56" Type="http://schemas.openxmlformats.org/officeDocument/2006/relationships/image" Target="../media/image65.svg"/><Relationship Id="rId64" Type="http://schemas.openxmlformats.org/officeDocument/2006/relationships/image" Target="../media/image73.png"/><Relationship Id="rId69" Type="http://schemas.openxmlformats.org/officeDocument/2006/relationships/image" Target="../media/image78.svg"/><Relationship Id="rId8" Type="http://schemas.openxmlformats.org/officeDocument/2006/relationships/image" Target="../media/image19.png"/><Relationship Id="rId51" Type="http://schemas.openxmlformats.org/officeDocument/2006/relationships/image" Target="../media/image60.png"/><Relationship Id="rId3" Type="http://schemas.openxmlformats.org/officeDocument/2006/relationships/image" Target="../media/image14.pn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5" Type="http://schemas.openxmlformats.org/officeDocument/2006/relationships/image" Target="../media/image36.png"/><Relationship Id="rId33" Type="http://schemas.openxmlformats.org/officeDocument/2006/relationships/image" Target="../media/image42.png"/><Relationship Id="rId38" Type="http://schemas.openxmlformats.org/officeDocument/2006/relationships/image" Target="../media/image47.svg"/><Relationship Id="rId46" Type="http://schemas.openxmlformats.org/officeDocument/2006/relationships/image" Target="../media/image55.svg"/><Relationship Id="rId59" Type="http://schemas.openxmlformats.org/officeDocument/2006/relationships/image" Target="../media/image68.png"/><Relationship Id="rId67" Type="http://schemas.openxmlformats.org/officeDocument/2006/relationships/image" Target="../media/image76.svg"/><Relationship Id="rId20" Type="http://schemas.openxmlformats.org/officeDocument/2006/relationships/image" Target="../media/image31.svg"/><Relationship Id="rId41" Type="http://schemas.openxmlformats.org/officeDocument/2006/relationships/image" Target="../media/image50.png"/><Relationship Id="rId54" Type="http://schemas.openxmlformats.org/officeDocument/2006/relationships/image" Target="../media/image63.svg"/><Relationship Id="rId62" Type="http://schemas.openxmlformats.org/officeDocument/2006/relationships/image" Target="../media/image71.svg"/><Relationship Id="rId70" Type="http://schemas.openxmlformats.org/officeDocument/2006/relationships/image" Target="../media/image79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26" Type="http://schemas.openxmlformats.org/officeDocument/2006/relationships/image" Target="../media/image37.svg"/><Relationship Id="rId39" Type="http://schemas.openxmlformats.org/officeDocument/2006/relationships/image" Target="../media/image48.png"/><Relationship Id="rId21" Type="http://schemas.openxmlformats.org/officeDocument/2006/relationships/image" Target="../media/image30.png"/><Relationship Id="rId34" Type="http://schemas.openxmlformats.org/officeDocument/2006/relationships/image" Target="../media/image43.svg"/><Relationship Id="rId42" Type="http://schemas.openxmlformats.org/officeDocument/2006/relationships/image" Target="../media/image51.svg"/><Relationship Id="rId47" Type="http://schemas.openxmlformats.org/officeDocument/2006/relationships/image" Target="../media/image56.png"/><Relationship Id="rId50" Type="http://schemas.openxmlformats.org/officeDocument/2006/relationships/image" Target="../media/image59.svg"/><Relationship Id="rId55" Type="http://schemas.openxmlformats.org/officeDocument/2006/relationships/image" Target="../media/image64.png"/><Relationship Id="rId63" Type="http://schemas.openxmlformats.org/officeDocument/2006/relationships/image" Target="../media/image72.png"/><Relationship Id="rId68" Type="http://schemas.openxmlformats.org/officeDocument/2006/relationships/image" Target="../media/image77.png"/><Relationship Id="rId7" Type="http://schemas.openxmlformats.org/officeDocument/2006/relationships/image" Target="../media/image16.svg"/><Relationship Id="rId71" Type="http://schemas.openxmlformats.org/officeDocument/2006/relationships/image" Target="../media/image80.svg"/><Relationship Id="rId2" Type="http://schemas.openxmlformats.org/officeDocument/2006/relationships/image" Target="../media/image1.png"/><Relationship Id="rId16" Type="http://schemas.openxmlformats.org/officeDocument/2006/relationships/image" Target="../media/image25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24" Type="http://schemas.openxmlformats.org/officeDocument/2006/relationships/image" Target="../media/image33.svg"/><Relationship Id="rId32" Type="http://schemas.openxmlformats.org/officeDocument/2006/relationships/image" Target="../media/image41.svg"/><Relationship Id="rId37" Type="http://schemas.openxmlformats.org/officeDocument/2006/relationships/image" Target="../media/image46.png"/><Relationship Id="rId40" Type="http://schemas.openxmlformats.org/officeDocument/2006/relationships/image" Target="../media/image49.svg"/><Relationship Id="rId45" Type="http://schemas.openxmlformats.org/officeDocument/2006/relationships/image" Target="../media/image54.png"/><Relationship Id="rId53" Type="http://schemas.openxmlformats.org/officeDocument/2006/relationships/image" Target="../media/image62.png"/><Relationship Id="rId58" Type="http://schemas.openxmlformats.org/officeDocument/2006/relationships/image" Target="../media/image67.svg"/><Relationship Id="rId66" Type="http://schemas.openxmlformats.org/officeDocument/2006/relationships/image" Target="../media/image75.png"/><Relationship Id="rId5" Type="http://schemas.openxmlformats.org/officeDocument/2006/relationships/image" Target="../media/image14.png"/><Relationship Id="rId15" Type="http://schemas.openxmlformats.org/officeDocument/2006/relationships/image" Target="../media/image24.svg"/><Relationship Id="rId23" Type="http://schemas.openxmlformats.org/officeDocument/2006/relationships/image" Target="../media/image32.png"/><Relationship Id="rId28" Type="http://schemas.openxmlformats.org/officeDocument/2006/relationships/image" Target="../media/image13.svg"/><Relationship Id="rId36" Type="http://schemas.openxmlformats.org/officeDocument/2006/relationships/image" Target="../media/image45.svg"/><Relationship Id="rId49" Type="http://schemas.openxmlformats.org/officeDocument/2006/relationships/image" Target="../media/image58.png"/><Relationship Id="rId57" Type="http://schemas.openxmlformats.org/officeDocument/2006/relationships/image" Target="../media/image66.png"/><Relationship Id="rId61" Type="http://schemas.openxmlformats.org/officeDocument/2006/relationships/image" Target="../media/image70.pn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31" Type="http://schemas.openxmlformats.org/officeDocument/2006/relationships/image" Target="../media/image40.png"/><Relationship Id="rId44" Type="http://schemas.openxmlformats.org/officeDocument/2006/relationships/image" Target="../media/image53.svg"/><Relationship Id="rId52" Type="http://schemas.openxmlformats.org/officeDocument/2006/relationships/image" Target="../media/image61.svg"/><Relationship Id="rId60" Type="http://schemas.openxmlformats.org/officeDocument/2006/relationships/image" Target="../media/image69.svg"/><Relationship Id="rId65" Type="http://schemas.openxmlformats.org/officeDocument/2006/relationships/image" Target="../media/image74.svg"/><Relationship Id="rId4" Type="http://schemas.openxmlformats.org/officeDocument/2006/relationships/image" Target="../media/image35.svg"/><Relationship Id="rId9" Type="http://schemas.openxmlformats.org/officeDocument/2006/relationships/image" Target="../media/image18.svg"/><Relationship Id="rId14" Type="http://schemas.openxmlformats.org/officeDocument/2006/relationships/image" Target="../media/image23.png"/><Relationship Id="rId22" Type="http://schemas.openxmlformats.org/officeDocument/2006/relationships/image" Target="../media/image31.svg"/><Relationship Id="rId27" Type="http://schemas.openxmlformats.org/officeDocument/2006/relationships/image" Target="../media/image12.png"/><Relationship Id="rId30" Type="http://schemas.openxmlformats.org/officeDocument/2006/relationships/image" Target="../media/image39.svg"/><Relationship Id="rId35" Type="http://schemas.openxmlformats.org/officeDocument/2006/relationships/image" Target="../media/image44.png"/><Relationship Id="rId43" Type="http://schemas.openxmlformats.org/officeDocument/2006/relationships/image" Target="../media/image52.png"/><Relationship Id="rId48" Type="http://schemas.openxmlformats.org/officeDocument/2006/relationships/image" Target="../media/image57.svg"/><Relationship Id="rId56" Type="http://schemas.openxmlformats.org/officeDocument/2006/relationships/image" Target="../media/image65.svg"/><Relationship Id="rId64" Type="http://schemas.openxmlformats.org/officeDocument/2006/relationships/image" Target="../media/image73.png"/><Relationship Id="rId69" Type="http://schemas.openxmlformats.org/officeDocument/2006/relationships/image" Target="../media/image78.svg"/><Relationship Id="rId8" Type="http://schemas.openxmlformats.org/officeDocument/2006/relationships/image" Target="../media/image17.png"/><Relationship Id="rId51" Type="http://schemas.openxmlformats.org/officeDocument/2006/relationships/image" Target="../media/image60.png"/><Relationship Id="rId3" Type="http://schemas.openxmlformats.org/officeDocument/2006/relationships/image" Target="../media/image34.pn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5" Type="http://schemas.openxmlformats.org/officeDocument/2006/relationships/image" Target="../media/image36.png"/><Relationship Id="rId33" Type="http://schemas.openxmlformats.org/officeDocument/2006/relationships/image" Target="../media/image42.png"/><Relationship Id="rId38" Type="http://schemas.openxmlformats.org/officeDocument/2006/relationships/image" Target="../media/image47.svg"/><Relationship Id="rId46" Type="http://schemas.openxmlformats.org/officeDocument/2006/relationships/image" Target="../media/image55.svg"/><Relationship Id="rId59" Type="http://schemas.openxmlformats.org/officeDocument/2006/relationships/image" Target="../media/image68.png"/><Relationship Id="rId67" Type="http://schemas.openxmlformats.org/officeDocument/2006/relationships/image" Target="../media/image76.svg"/><Relationship Id="rId20" Type="http://schemas.openxmlformats.org/officeDocument/2006/relationships/image" Target="../media/image29.png"/><Relationship Id="rId41" Type="http://schemas.openxmlformats.org/officeDocument/2006/relationships/image" Target="../media/image50.png"/><Relationship Id="rId54" Type="http://schemas.openxmlformats.org/officeDocument/2006/relationships/image" Target="../media/image63.svg"/><Relationship Id="rId62" Type="http://schemas.openxmlformats.org/officeDocument/2006/relationships/image" Target="../media/image71.svg"/><Relationship Id="rId70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44722" y="2152034"/>
            <a:ext cx="4678359" cy="4311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4"/>
              </a:lnSpc>
            </a:pPr>
            <a:r>
              <a:rPr lang="en-US" sz="3503" spc="105">
                <a:solidFill>
                  <a:srgbClr val="333753"/>
                </a:solidFill>
                <a:latin typeface="Open Sans Light"/>
              </a:rPr>
              <a:t>Health is a state of complete </a:t>
            </a:r>
            <a:r>
              <a:rPr lang="en-US" sz="3503" spc="105">
                <a:solidFill>
                  <a:srgbClr val="333753"/>
                </a:solidFill>
                <a:latin typeface="Open Sans Light Bold"/>
              </a:rPr>
              <a:t>physical</a:t>
            </a:r>
            <a:r>
              <a:rPr lang="en-US" sz="3503" spc="105">
                <a:solidFill>
                  <a:srgbClr val="333753"/>
                </a:solidFill>
                <a:latin typeface="Open Sans Light"/>
              </a:rPr>
              <a:t>, </a:t>
            </a:r>
            <a:r>
              <a:rPr lang="en-US" sz="3503" spc="105">
                <a:solidFill>
                  <a:srgbClr val="333753"/>
                </a:solidFill>
                <a:latin typeface="Open Sans Light Bold"/>
              </a:rPr>
              <a:t>mental</a:t>
            </a:r>
            <a:r>
              <a:rPr lang="en-US" sz="3503" spc="105">
                <a:solidFill>
                  <a:srgbClr val="333753"/>
                </a:solidFill>
                <a:latin typeface="Open Sans Light"/>
              </a:rPr>
              <a:t> and </a:t>
            </a:r>
            <a:r>
              <a:rPr lang="en-US" sz="3503" spc="105">
                <a:solidFill>
                  <a:srgbClr val="333753"/>
                </a:solidFill>
                <a:latin typeface="Open Sans Light Bold"/>
              </a:rPr>
              <a:t>social</a:t>
            </a:r>
            <a:r>
              <a:rPr lang="en-US" sz="3503" spc="105">
                <a:solidFill>
                  <a:srgbClr val="333753"/>
                </a:solidFill>
                <a:latin typeface="Open Sans Light"/>
              </a:rPr>
              <a:t> </a:t>
            </a:r>
            <a:r>
              <a:rPr lang="en-US" sz="3503" spc="105">
                <a:solidFill>
                  <a:srgbClr val="333753"/>
                </a:solidFill>
                <a:latin typeface="Open Sans Light Bold"/>
              </a:rPr>
              <a:t>well-being</a:t>
            </a:r>
            <a:r>
              <a:rPr lang="en-US" sz="3503" spc="105">
                <a:solidFill>
                  <a:srgbClr val="333753"/>
                </a:solidFill>
                <a:latin typeface="Open Sans Light"/>
              </a:rPr>
              <a:t> and not merely the absence of disease or infirmity (WHO, 1948).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113814" y="2146164"/>
            <a:ext cx="4413393" cy="554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494F56"/>
                </a:solidFill>
                <a:latin typeface="Open Sans Light"/>
              </a:rPr>
              <a:t>Health is an essential part of the </a:t>
            </a:r>
            <a:r>
              <a:rPr lang="en-US" sz="3500">
                <a:solidFill>
                  <a:srgbClr val="494F56"/>
                </a:solidFill>
                <a:latin typeface="Open Sans Light Bold"/>
              </a:rPr>
              <a:t>quality of life. </a:t>
            </a:r>
            <a:r>
              <a:rPr lang="en-US" sz="3500">
                <a:solidFill>
                  <a:srgbClr val="494F56"/>
                </a:solidFill>
                <a:latin typeface="Open Sans Light"/>
              </a:rPr>
              <a:t>It is considered as a form of</a:t>
            </a:r>
            <a:r>
              <a:rPr lang="en-US" sz="3500">
                <a:solidFill>
                  <a:srgbClr val="494F56"/>
                </a:solidFill>
                <a:latin typeface="Open Sans Light Bold"/>
              </a:rPr>
              <a:t> human capital</a:t>
            </a:r>
            <a:r>
              <a:rPr lang="en-US" sz="3500">
                <a:solidFill>
                  <a:srgbClr val="494F56"/>
                </a:solidFill>
                <a:latin typeface="Open Sans Light"/>
              </a:rPr>
              <a:t>. Poor health can affect the progress of society. 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endParaRPr lang="en-US" sz="3500">
              <a:solidFill>
                <a:srgbClr val="494F56"/>
              </a:solidFill>
              <a:latin typeface="Open Sans Light"/>
            </a:endParaRPr>
          </a:p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494F56"/>
                </a:solidFill>
                <a:latin typeface="Open Sans Light"/>
              </a:rPr>
              <a:t> 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56172" y="426996"/>
            <a:ext cx="3023436" cy="8462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91450" y="1856293"/>
            <a:ext cx="5330268" cy="490179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080007" y="4887776"/>
            <a:ext cx="2563000" cy="604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10"/>
              </a:lnSpc>
            </a:pPr>
            <a:r>
              <a:rPr lang="en-US" sz="3578">
                <a:solidFill>
                  <a:srgbClr val="FFFFFF"/>
                </a:solidFill>
                <a:latin typeface="Open Sans Light"/>
              </a:rPr>
              <a:t>Physical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711578" y="4887776"/>
            <a:ext cx="3094072" cy="604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10"/>
              </a:lnSpc>
            </a:pPr>
            <a:r>
              <a:rPr lang="en-US" sz="3578">
                <a:solidFill>
                  <a:srgbClr val="FFFFFF"/>
                </a:solidFill>
                <a:latin typeface="Open Sans Light"/>
              </a:rPr>
              <a:t>Social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85171" y="7047538"/>
            <a:ext cx="4664324" cy="556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8"/>
              </a:lnSpc>
            </a:pPr>
            <a:r>
              <a:rPr lang="en-US" sz="3227">
                <a:solidFill>
                  <a:srgbClr val="000000"/>
                </a:solidFill>
                <a:latin typeface="Open Sans Light Bold Italics"/>
              </a:rPr>
              <a:t>Health</a:t>
            </a:r>
          </a:p>
        </p:txBody>
      </p:sp>
      <p:grpSp>
        <p:nvGrpSpPr>
          <p:cNvPr id="9" name="Group 9"/>
          <p:cNvGrpSpPr/>
          <p:nvPr/>
        </p:nvGrpSpPr>
        <p:grpSpPr>
          <a:xfrm rot="5400000">
            <a:off x="8226152" y="5722919"/>
            <a:ext cx="2747287" cy="86422"/>
            <a:chOff x="0" y="0"/>
            <a:chExt cx="8248424" cy="259080"/>
          </a:xfrm>
        </p:grpSpPr>
        <p:sp>
          <p:nvSpPr>
            <p:cNvPr id="10" name="Freeform 10"/>
            <p:cNvSpPr/>
            <p:nvPr/>
          </p:nvSpPr>
          <p:spPr>
            <a:xfrm>
              <a:off x="0" y="10160"/>
              <a:ext cx="8248424" cy="238760"/>
            </a:xfrm>
            <a:custGeom>
              <a:avLst/>
              <a:gdLst/>
              <a:ahLst/>
              <a:cxnLst/>
              <a:rect l="l" t="t" r="r" b="b"/>
              <a:pathLst>
                <a:path w="8248424" h="238760">
                  <a:moveTo>
                    <a:pt x="8129044" y="0"/>
                  </a:moveTo>
                  <a:cubicBezTo>
                    <a:pt x="8069354" y="0"/>
                    <a:pt x="8019824" y="44450"/>
                    <a:pt x="8010934" y="101600"/>
                  </a:cubicBezTo>
                  <a:lnTo>
                    <a:pt x="238760" y="101600"/>
                  </a:lnTo>
                  <a:cubicBezTo>
                    <a:pt x="229870" y="44450"/>
                    <a:pt x="180340" y="0"/>
                    <a:pt x="120650" y="0"/>
                  </a:cubicBezTo>
                  <a:cubicBezTo>
                    <a:pt x="53340" y="0"/>
                    <a:pt x="0" y="53340"/>
                    <a:pt x="0" y="119380"/>
                  </a:cubicBezTo>
                  <a:cubicBezTo>
                    <a:pt x="0" y="185420"/>
                    <a:pt x="53340" y="238760"/>
                    <a:pt x="119380" y="238760"/>
                  </a:cubicBezTo>
                  <a:cubicBezTo>
                    <a:pt x="179070" y="238760"/>
                    <a:pt x="228600" y="194310"/>
                    <a:pt x="237490" y="137160"/>
                  </a:cubicBezTo>
                  <a:lnTo>
                    <a:pt x="8010934" y="137160"/>
                  </a:lnTo>
                  <a:cubicBezTo>
                    <a:pt x="8019824" y="194310"/>
                    <a:pt x="8069354" y="238760"/>
                    <a:pt x="8129044" y="238760"/>
                  </a:cubicBezTo>
                  <a:cubicBezTo>
                    <a:pt x="8195084" y="238760"/>
                    <a:pt x="8248424" y="185420"/>
                    <a:pt x="8248424" y="119380"/>
                  </a:cubicBezTo>
                  <a:cubicBezTo>
                    <a:pt x="8248424" y="53340"/>
                    <a:pt x="8195084" y="0"/>
                    <a:pt x="8129044" y="0"/>
                  </a:cubicBezTo>
                  <a:close/>
                  <a:moveTo>
                    <a:pt x="119380" y="205740"/>
                  </a:moveTo>
                  <a:cubicBezTo>
                    <a:pt x="141947" y="205740"/>
                    <a:pt x="163590" y="196775"/>
                    <a:pt x="179548" y="180818"/>
                  </a:cubicBezTo>
                  <a:cubicBezTo>
                    <a:pt x="195505" y="164860"/>
                    <a:pt x="204470" y="143217"/>
                    <a:pt x="204470" y="120650"/>
                  </a:cubicBezTo>
                  <a:cubicBezTo>
                    <a:pt x="205740" y="166370"/>
                    <a:pt x="166370" y="205740"/>
                    <a:pt x="119380" y="205740"/>
                  </a:cubicBezTo>
                  <a:close/>
                  <a:moveTo>
                    <a:pt x="8129044" y="205740"/>
                  </a:moveTo>
                  <a:cubicBezTo>
                    <a:pt x="8088404" y="205740"/>
                    <a:pt x="8052844" y="176530"/>
                    <a:pt x="8045224" y="137160"/>
                  </a:cubicBezTo>
                  <a:lnTo>
                    <a:pt x="8045224" y="101600"/>
                  </a:lnTo>
                  <a:cubicBezTo>
                    <a:pt x="8052844" y="62230"/>
                    <a:pt x="8088404" y="33020"/>
                    <a:pt x="8129044" y="33020"/>
                  </a:cubicBezTo>
                  <a:cubicBezTo>
                    <a:pt x="8176034" y="33020"/>
                    <a:pt x="8214134" y="71120"/>
                    <a:pt x="8214134" y="118110"/>
                  </a:cubicBezTo>
                  <a:cubicBezTo>
                    <a:pt x="8214134" y="166370"/>
                    <a:pt x="8176034" y="205740"/>
                    <a:pt x="8129044" y="20574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940178" y="2591981"/>
            <a:ext cx="2563000" cy="604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10"/>
              </a:lnSpc>
            </a:pPr>
            <a:r>
              <a:rPr lang="en-US" sz="3578">
                <a:solidFill>
                  <a:srgbClr val="FFFFFF"/>
                </a:solidFill>
                <a:latin typeface="Open Sans Light"/>
              </a:rPr>
              <a:t>Mental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4722" y="802912"/>
            <a:ext cx="4678359" cy="547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69"/>
              </a:lnSpc>
            </a:pPr>
            <a:r>
              <a:rPr lang="en-US" sz="3671">
                <a:solidFill>
                  <a:srgbClr val="00689D"/>
                </a:solidFill>
                <a:latin typeface="Alfa Slab One Bold"/>
              </a:rPr>
              <a:t>What is Health?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246856" y="8210414"/>
            <a:ext cx="9037817" cy="1835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4"/>
              </a:lnSpc>
            </a:pPr>
            <a:r>
              <a:rPr lang="en-US" sz="3503" spc="105">
                <a:solidFill>
                  <a:srgbClr val="333753"/>
                </a:solidFill>
                <a:latin typeface="Open Sans Light"/>
              </a:rPr>
              <a:t>Health is also the </a:t>
            </a:r>
            <a:r>
              <a:rPr lang="en-US" sz="3503" spc="105">
                <a:solidFill>
                  <a:srgbClr val="333753"/>
                </a:solidFill>
                <a:latin typeface="Open Sans Light Bold"/>
              </a:rPr>
              <a:t>ability of every citizen to adapt and manage</a:t>
            </a:r>
            <a:r>
              <a:rPr lang="en-US" sz="3503" spc="105">
                <a:solidFill>
                  <a:srgbClr val="333753"/>
                </a:solidFill>
                <a:latin typeface="Open Sans Light"/>
              </a:rPr>
              <a:t> physical, social and emotional challenges  (Huber, 2011).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30925" y="243946"/>
            <a:ext cx="3023436" cy="8462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566711" y="8195405"/>
            <a:ext cx="385764" cy="38930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4644828" y="5464590"/>
            <a:ext cx="2812412" cy="63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9D761D"/>
                </a:solidFill>
                <a:latin typeface="Alfa Slab One"/>
              </a:rPr>
              <a:t> Access to basic sanitary facilities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574574" y="6357398"/>
            <a:ext cx="3356544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C99A2D"/>
                </a:solidFill>
                <a:latin typeface="Alfa Slab One"/>
              </a:rPr>
              <a:t>Housing affordability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450188" y="2861272"/>
            <a:ext cx="2532709" cy="307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3" dirty="0">
                <a:solidFill>
                  <a:srgbClr val="5B7427"/>
                </a:solidFill>
                <a:latin typeface="Alfa Slab One"/>
              </a:rPr>
              <a:t>Employment rate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574574" y="3313710"/>
            <a:ext cx="3377109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6F8E30"/>
                </a:solidFill>
                <a:latin typeface="Alfa Slab One"/>
              </a:rPr>
              <a:t>Long hours of inpaid work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828731" y="2432546"/>
            <a:ext cx="3964937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6F8E30"/>
                </a:solidFill>
                <a:latin typeface="Alfa Slab One"/>
              </a:rPr>
              <a:t>Labour market insecurity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024236" y="1245870"/>
            <a:ext cx="3618788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3" dirty="0">
                <a:solidFill>
                  <a:srgbClr val="9EAB52"/>
                </a:solidFill>
                <a:latin typeface="Alfa Slab One"/>
              </a:rPr>
              <a:t>Life expectancy at birth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445539" y="1653624"/>
            <a:ext cx="3356544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C2D165"/>
                </a:solidFill>
                <a:latin typeface="Alfa Slab One"/>
              </a:rPr>
              <a:t>Access to healthcare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365828" y="667722"/>
            <a:ext cx="2159422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C2D165"/>
                </a:solidFill>
                <a:latin typeface="Alfa Slab One"/>
              </a:rPr>
              <a:t>Perceived health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708679" y="3778641"/>
            <a:ext cx="1423393" cy="307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3" dirty="0">
                <a:solidFill>
                  <a:srgbClr val="5B7427"/>
                </a:solidFill>
                <a:latin typeface="Alfa Slab One"/>
              </a:rPr>
              <a:t>Earnings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810479" y="4233960"/>
            <a:ext cx="2977828" cy="63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6F8E30"/>
                </a:solidFill>
                <a:latin typeface="Alfa Slab One"/>
              </a:rPr>
              <a:t>Quality of the working 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6F8E30"/>
                </a:solidFill>
                <a:latin typeface="Alfa Slab One"/>
              </a:rPr>
              <a:t>environment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67291" y="9648336"/>
            <a:ext cx="3701554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ED6930"/>
                </a:solidFill>
                <a:latin typeface="Alfa Slab One"/>
              </a:rPr>
              <a:t>Knowledge and competences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645984" y="8119205"/>
            <a:ext cx="4285134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9D761D"/>
                </a:solidFill>
                <a:latin typeface="Alfa Slab One"/>
              </a:rPr>
              <a:t>Exposure to outdoor air pollution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262519" y="6896195"/>
            <a:ext cx="4761012" cy="63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9D761D"/>
                </a:solidFill>
                <a:latin typeface="Alfa Slab One"/>
              </a:rPr>
              <a:t>  Access to recreational green 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9D761D"/>
                </a:solidFill>
                <a:latin typeface="Alfa Slab One"/>
              </a:rPr>
              <a:t>space in urban areas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571008" y="196321"/>
            <a:ext cx="2276773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9EAB52"/>
                </a:solidFill>
                <a:latin typeface="Alfa Slab One"/>
              </a:rPr>
              <a:t>Life satisfaction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2307" y="2348823"/>
            <a:ext cx="3893865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800" spc="53">
                <a:solidFill>
                  <a:srgbClr val="2EBCE0"/>
                </a:solidFill>
                <a:latin typeface="Alfa Slab One"/>
              </a:rPr>
              <a:t>Feelings of safety </a:t>
            </a:r>
          </a:p>
          <a:p>
            <a:pPr algn="r">
              <a:lnSpc>
                <a:spcPts val="1800"/>
              </a:lnSpc>
            </a:pPr>
            <a:r>
              <a:rPr lang="en-US" sz="1800" spc="53">
                <a:solidFill>
                  <a:srgbClr val="2EBCE0"/>
                </a:solidFill>
                <a:latin typeface="Alfa Slab One"/>
              </a:rPr>
              <a:t>when walking alone at night   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4151877" y="127815"/>
            <a:ext cx="10016702" cy="9998973"/>
            <a:chOff x="0" y="0"/>
            <a:chExt cx="13355602" cy="13331964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13355602" cy="13331964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860796" y="7159727"/>
              <a:ext cx="1590736" cy="166331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6708204" y="1441614"/>
              <a:ext cx="1794799" cy="613495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455110" y="2743017"/>
              <a:ext cx="1936439" cy="1718150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1084483" y="6823757"/>
              <a:ext cx="1490659" cy="1482528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9800006" y="7185127"/>
              <a:ext cx="1201583" cy="1133858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4345728" y="9871494"/>
              <a:ext cx="1385138" cy="969597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4673689" y="9393024"/>
              <a:ext cx="1484029" cy="855340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>
            <a:xfrm>
              <a:off x="7688946" y="10693288"/>
              <a:ext cx="2453246" cy="1555129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6954809" y="12058316"/>
              <a:ext cx="571416" cy="997710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7779316" y="12314195"/>
              <a:ext cx="765763" cy="520719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1001589" y="9277974"/>
              <a:ext cx="1187041" cy="118704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12051486" y="5437640"/>
              <a:ext cx="898906" cy="952598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>
              <a:fillRect/>
            </a:stretch>
          </p:blipFill>
          <p:spPr>
            <a:xfrm>
              <a:off x="9761906" y="5563761"/>
              <a:ext cx="881349" cy="759563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3337384" y="557009"/>
              <a:ext cx="2401248" cy="2579466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4826778" y="818912"/>
              <a:ext cx="822337" cy="1127894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rcRect/>
            <a:stretch>
              <a:fillRect/>
            </a:stretch>
          </p:blipFill>
          <p:spPr>
            <a:xfrm>
              <a:off x="5041200" y="11632724"/>
              <a:ext cx="1394864" cy="1431297"/>
            </a:xfrm>
            <a:prstGeom prst="rect">
              <a:avLst/>
            </a:prstGeom>
          </p:spPr>
        </p:pic>
        <p:grpSp>
          <p:nvGrpSpPr>
            <p:cNvPr id="37" name="Group 37"/>
            <p:cNvGrpSpPr/>
            <p:nvPr/>
          </p:nvGrpSpPr>
          <p:grpSpPr>
            <a:xfrm>
              <a:off x="5438522" y="11802437"/>
              <a:ext cx="511758" cy="511758"/>
              <a:chOff x="0" y="0"/>
              <a:chExt cx="6350000" cy="63500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1D4C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rcRect/>
            <a:stretch>
              <a:fillRect/>
            </a:stretch>
          </p:blipFill>
          <p:spPr>
            <a:xfrm>
              <a:off x="5347950" y="11923590"/>
              <a:ext cx="602329" cy="488640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rcRect/>
            <a:stretch>
              <a:fillRect/>
            </a:stretch>
          </p:blipFill>
          <p:spPr>
            <a:xfrm>
              <a:off x="3560934" y="1430918"/>
              <a:ext cx="531143" cy="531143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rcRect/>
            <a:stretch>
              <a:fillRect/>
            </a:stretch>
          </p:blipFill>
          <p:spPr>
            <a:xfrm>
              <a:off x="8617954" y="1245606"/>
              <a:ext cx="1782844" cy="1254474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rcRect/>
            <a:stretch>
              <a:fillRect/>
            </a:stretch>
          </p:blipFill>
          <p:spPr>
            <a:xfrm>
              <a:off x="1208044" y="7479403"/>
              <a:ext cx="1664855" cy="605402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rcRect/>
            <a:stretch>
              <a:fillRect/>
            </a:stretch>
          </p:blipFill>
          <p:spPr>
            <a:xfrm>
              <a:off x="6918685" y="548088"/>
              <a:ext cx="1475268" cy="1669542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rcRect/>
            <a:stretch>
              <a:fillRect/>
            </a:stretch>
          </p:blipFill>
          <p:spPr>
            <a:xfrm>
              <a:off x="8226193" y="3093007"/>
              <a:ext cx="637773" cy="1127894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rcRect/>
            <a:stretch>
              <a:fillRect/>
            </a:stretch>
          </p:blipFill>
          <p:spPr>
            <a:xfrm rot="997294">
              <a:off x="7450182" y="1057154"/>
              <a:ext cx="574116" cy="722571"/>
            </a:xfrm>
            <a:prstGeom prst="rect">
              <a:avLst/>
            </a:prstGeom>
          </p:spPr>
        </p:pic>
        <p:grpSp>
          <p:nvGrpSpPr>
            <p:cNvPr id="46" name="Group 46"/>
            <p:cNvGrpSpPr/>
            <p:nvPr/>
          </p:nvGrpSpPr>
          <p:grpSpPr>
            <a:xfrm>
              <a:off x="7567066" y="903796"/>
              <a:ext cx="161326" cy="161326"/>
              <a:chOff x="0" y="0"/>
              <a:chExt cx="6350000" cy="635000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8C524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rcRect/>
            <a:stretch>
              <a:fillRect/>
            </a:stretch>
          </p:blipFill>
          <p:spPr>
            <a:xfrm>
              <a:off x="6875429" y="3061855"/>
              <a:ext cx="730175" cy="723537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rcRect/>
            <a:stretch>
              <a:fillRect/>
            </a:stretch>
          </p:blipFill>
          <p:spPr>
            <a:xfrm>
              <a:off x="7656319" y="3061855"/>
              <a:ext cx="411295" cy="693902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rcRect/>
            <a:stretch>
              <a:fillRect/>
            </a:stretch>
          </p:blipFill>
          <p:spPr>
            <a:xfrm rot="8195468">
              <a:off x="7740636" y="3733212"/>
              <a:ext cx="334874" cy="283730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rcRect/>
            <a:stretch>
              <a:fillRect/>
            </a:stretch>
          </p:blipFill>
          <p:spPr>
            <a:xfrm>
              <a:off x="7493204" y="3602092"/>
              <a:ext cx="326231" cy="276406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rcRect/>
            <a:stretch>
              <a:fillRect/>
            </a:stretch>
          </p:blipFill>
          <p:spPr>
            <a:xfrm>
              <a:off x="3044780" y="7227763"/>
              <a:ext cx="585208" cy="503279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rcRect/>
            <a:stretch>
              <a:fillRect/>
            </a:stretch>
          </p:blipFill>
          <p:spPr>
            <a:xfrm>
              <a:off x="231916" y="7011974"/>
              <a:ext cx="976128" cy="740082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rcRect/>
            <a:stretch>
              <a:fillRect/>
            </a:stretch>
          </p:blipFill>
          <p:spPr>
            <a:xfrm>
              <a:off x="961397" y="8844350"/>
              <a:ext cx="1876559" cy="1620665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63"/>
            <a:srcRect/>
            <a:stretch>
              <a:fillRect/>
            </a:stretch>
          </p:blipFill>
          <p:spPr>
            <a:xfrm rot="1037609">
              <a:off x="1467742" y="2714852"/>
              <a:ext cx="867173" cy="1102922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rcRect/>
            <a:stretch>
              <a:fillRect/>
            </a:stretch>
          </p:blipFill>
          <p:spPr>
            <a:xfrm>
              <a:off x="2853089" y="4174911"/>
              <a:ext cx="973416" cy="2307668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rcRect/>
            <a:stretch>
              <a:fillRect/>
            </a:stretch>
          </p:blipFill>
          <p:spPr>
            <a:xfrm>
              <a:off x="2616658" y="4110277"/>
              <a:ext cx="634856" cy="696948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rcRect/>
            <a:stretch>
              <a:fillRect/>
            </a:stretch>
          </p:blipFill>
          <p:spPr>
            <a:xfrm>
              <a:off x="1830333" y="4762684"/>
              <a:ext cx="813868" cy="694007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rcRect/>
            <a:stretch>
              <a:fillRect/>
            </a:stretch>
          </p:blipFill>
          <p:spPr>
            <a:xfrm>
              <a:off x="525795" y="3878499"/>
              <a:ext cx="1535626" cy="1527250"/>
            </a:xfrm>
            <a:prstGeom prst="rect">
              <a:avLst/>
            </a:prstGeom>
          </p:spPr>
        </p:pic>
        <p:sp>
          <p:nvSpPr>
            <p:cNvPr id="60" name="TextBox 60"/>
            <p:cNvSpPr txBox="1"/>
            <p:nvPr/>
          </p:nvSpPr>
          <p:spPr>
            <a:xfrm>
              <a:off x="4949773" y="4773186"/>
              <a:ext cx="3444180" cy="2297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606060"/>
                  </a:solidFill>
                  <a:latin typeface="Open Sans Extra Bold"/>
                </a:rPr>
                <a:t>Quality </a:t>
              </a:r>
            </a:p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606060"/>
                  </a:solidFill>
                  <a:latin typeface="Open Sans Extra Bold"/>
                </a:rPr>
                <a:t>of Life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9379007" y="8359494"/>
              <a:ext cx="3523465" cy="800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59"/>
                </a:lnSpc>
                <a:spcBef>
                  <a:spcPct val="0"/>
                </a:spcBef>
              </a:pPr>
              <a:r>
                <a:rPr lang="en-US" sz="1899" spc="56">
                  <a:solidFill>
                    <a:srgbClr val="FBDF53"/>
                  </a:solidFill>
                  <a:latin typeface="Open Sans Bold"/>
                </a:rPr>
                <a:t> Environmental  &amp; </a:t>
              </a:r>
            </a:p>
            <a:p>
              <a:pPr>
                <a:lnSpc>
                  <a:spcPts val="1899"/>
                </a:lnSpc>
              </a:pPr>
              <a:r>
                <a:rPr lang="en-US" sz="1899" spc="56">
                  <a:solidFill>
                    <a:srgbClr val="FBDF53"/>
                  </a:solidFill>
                  <a:latin typeface="Open Sans Bold"/>
                </a:rPr>
                <a:t>Housing Conditions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9477982" y="4474344"/>
              <a:ext cx="3325515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  <a:spcBef>
                  <a:spcPct val="0"/>
                </a:spcBef>
              </a:pPr>
              <a:r>
                <a:rPr lang="en-US" sz="1999" spc="59">
                  <a:solidFill>
                    <a:srgbClr val="C6D472"/>
                  </a:solidFill>
                  <a:latin typeface="Open Sans Bold"/>
                </a:rPr>
                <a:t>Work &amp; Job quality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3010882" y="10942691"/>
              <a:ext cx="3325614" cy="690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590202"/>
                  </a:solidFill>
                  <a:latin typeface="Open Sans Bold"/>
                </a:rPr>
                <a:t>Education &amp; </a:t>
              </a:r>
            </a:p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590202"/>
                  </a:solidFill>
                  <a:latin typeface="Open Sans Bold"/>
                </a:rPr>
                <a:t>Knowledge &amp; skills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6875429" y="9778041"/>
              <a:ext cx="2701528" cy="978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99"/>
                </a:lnSpc>
              </a:pPr>
              <a:r>
                <a:rPr lang="en-US" sz="1899" spc="56">
                  <a:solidFill>
                    <a:srgbClr val="80621D"/>
                  </a:solidFill>
                  <a:latin typeface="Open Sans Bold"/>
                </a:rPr>
                <a:t>Local Resources</a:t>
              </a:r>
            </a:p>
            <a:p>
              <a:pPr algn="ctr">
                <a:lnSpc>
                  <a:spcPts val="1899"/>
                </a:lnSpc>
              </a:pPr>
              <a:r>
                <a:rPr lang="en-US" sz="1899" spc="56">
                  <a:solidFill>
                    <a:srgbClr val="80621D"/>
                  </a:solidFill>
                  <a:latin typeface="Open Sans Bold"/>
                </a:rPr>
                <a:t>Infrastructures </a:t>
              </a:r>
            </a:p>
            <a:p>
              <a:pPr algn="ctr">
                <a:lnSpc>
                  <a:spcPts val="1899"/>
                </a:lnSpc>
              </a:pPr>
              <a:r>
                <a:rPr lang="en-US" sz="1899" spc="56">
                  <a:solidFill>
                    <a:srgbClr val="80621D"/>
                  </a:solidFill>
                  <a:latin typeface="Open Sans Bold"/>
                </a:rPr>
                <a:t>&amp; Services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9800006" y="5046480"/>
              <a:ext cx="2700933" cy="327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800" spc="53">
                  <a:solidFill>
                    <a:srgbClr val="C6D472"/>
                  </a:solidFill>
                  <a:latin typeface="Open Sans Bold"/>
                </a:rPr>
                <a:t>Income &amp; wealth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4052467" y="3276126"/>
              <a:ext cx="1639193" cy="690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6CCBE4"/>
                  </a:solidFill>
                  <a:latin typeface="Open Sans Bold"/>
                </a:rPr>
                <a:t>Work-life</a:t>
              </a:r>
            </a:p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6CCBE4"/>
                  </a:solidFill>
                  <a:latin typeface="Open Sans Bold"/>
                </a:rPr>
                <a:t>balance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7333126" y="2174113"/>
              <a:ext cx="1658144" cy="690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45591D"/>
                  </a:solidFill>
                  <a:latin typeface="Open Sans Bold"/>
                </a:rPr>
                <a:t>Health &amp; </a:t>
              </a:r>
            </a:p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45591D"/>
                  </a:solidFill>
                  <a:latin typeface="Open Sans Bold"/>
                </a:rPr>
                <a:t>wellness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525795" y="8088561"/>
              <a:ext cx="3300710" cy="690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DD9577"/>
                  </a:solidFill>
                  <a:latin typeface="Open Sans Bold"/>
                </a:rPr>
                <a:t>Leisure &amp;</a:t>
              </a:r>
            </a:p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DD9577"/>
                  </a:solidFill>
                  <a:latin typeface="Open Sans Bold"/>
                </a:rPr>
                <a:t>social interactions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222834" y="5500261"/>
              <a:ext cx="3098800" cy="910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  <a:spcBef>
                  <a:spcPct val="0"/>
                </a:spcBef>
              </a:pPr>
              <a:r>
                <a:rPr lang="en-US" sz="1999" spc="59">
                  <a:solidFill>
                    <a:srgbClr val="355C8B"/>
                  </a:solidFill>
                  <a:latin typeface="Open Sans Bold"/>
                </a:rPr>
                <a:t>Economic &amp; Legal</a:t>
              </a:r>
            </a:p>
            <a:p>
              <a:pPr algn="ctr">
                <a:lnSpc>
                  <a:spcPts val="2799"/>
                </a:lnSpc>
              </a:pPr>
              <a:r>
                <a:rPr lang="en-US" sz="1999" spc="59">
                  <a:solidFill>
                    <a:srgbClr val="355C8B"/>
                  </a:solidFill>
                  <a:latin typeface="Open Sans Bold"/>
                </a:rPr>
                <a:t>Personal Safety</a:t>
              </a:r>
            </a:p>
          </p:txBody>
        </p:sp>
      </p:grpSp>
      <p:sp>
        <p:nvSpPr>
          <p:cNvPr id="70" name="TextBox 70"/>
          <p:cNvSpPr txBox="1"/>
          <p:nvPr/>
        </p:nvSpPr>
        <p:spPr>
          <a:xfrm>
            <a:off x="882894" y="2857500"/>
            <a:ext cx="295654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3" dirty="0">
                <a:solidFill>
                  <a:srgbClr val="0AAFD8"/>
                </a:solidFill>
                <a:latin typeface="Alfa Slab One"/>
              </a:rPr>
              <a:t>Homicides &amp; Robberies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545953" y="3436114"/>
            <a:ext cx="3284860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2EBCE0"/>
                </a:solidFill>
                <a:latin typeface="Alfa Slab One"/>
              </a:rPr>
              <a:t>Road Safety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509697" y="189630"/>
            <a:ext cx="466665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436D9F"/>
                </a:solidFill>
                <a:latin typeface="Alfa Slab One"/>
              </a:rPr>
              <a:t>Quality time with family and friends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447227" y="1089836"/>
            <a:ext cx="3541737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436D9F"/>
                </a:solidFill>
                <a:latin typeface="Alfa Slab One"/>
              </a:rPr>
              <a:t>Long unpaid working hours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867017" y="1484822"/>
            <a:ext cx="3935016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436D9F"/>
                </a:solidFill>
                <a:latin typeface="Alfa Slab One"/>
              </a:rPr>
              <a:t>Satisfaction with time use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362581" y="619438"/>
            <a:ext cx="4316909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436D9F"/>
                </a:solidFill>
                <a:latin typeface="Alfa Slab One"/>
              </a:rPr>
              <a:t>Gender gap in total hours worked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447227" y="6825076"/>
            <a:ext cx="3162749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C00000"/>
                </a:solidFill>
                <a:latin typeface="Alfa Slab One"/>
              </a:rPr>
              <a:t>Social support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93308" y="8156671"/>
            <a:ext cx="4691861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C00000"/>
                </a:solidFill>
                <a:latin typeface="Alfa Slab One"/>
              </a:rPr>
              <a:t>Time spent in social interactions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447227" y="7491826"/>
            <a:ext cx="3083868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  <a:spcBef>
                <a:spcPct val="0"/>
              </a:spcBef>
            </a:pPr>
            <a:r>
              <a:rPr lang="en-US" sz="1800" spc="53">
                <a:solidFill>
                  <a:srgbClr val="C00000"/>
                </a:solidFill>
                <a:latin typeface="Alfa Slab One"/>
              </a:rPr>
              <a:t>Satisfaction with</a:t>
            </a:r>
          </a:p>
          <a:p>
            <a:pPr algn="ctr">
              <a:lnSpc>
                <a:spcPts val="1800"/>
              </a:lnSpc>
            </a:pPr>
            <a:r>
              <a:rPr lang="en-US" sz="1800" spc="53">
                <a:solidFill>
                  <a:srgbClr val="C00000"/>
                </a:solidFill>
                <a:latin typeface="Alfa Slab One"/>
              </a:rPr>
              <a:t>personal relationships   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558187" y="3771900"/>
            <a:ext cx="2900288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3" dirty="0">
                <a:solidFill>
                  <a:srgbClr val="0AAFD8"/>
                </a:solidFill>
                <a:latin typeface="Alfa Slab One"/>
              </a:rPr>
              <a:t>Electoral participation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019406" y="4378292"/>
            <a:ext cx="2600102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0AAFD8"/>
                </a:solidFill>
                <a:latin typeface="Alfa Slab One"/>
              </a:rPr>
              <a:t>Trust in institutions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542659" y="5453476"/>
            <a:ext cx="2134493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800" spc="53">
                <a:solidFill>
                  <a:srgbClr val="C00000"/>
                </a:solidFill>
                <a:latin typeface="Alfa Slab One"/>
              </a:rPr>
              <a:t>Time spent on </a:t>
            </a:r>
          </a:p>
          <a:p>
            <a:pPr algn="r">
              <a:lnSpc>
                <a:spcPts val="1800"/>
              </a:lnSpc>
            </a:pPr>
            <a:r>
              <a:rPr lang="en-US" sz="1800" spc="53">
                <a:solidFill>
                  <a:srgbClr val="C00000"/>
                </a:solidFill>
                <a:latin typeface="Alfa Slab One"/>
              </a:rPr>
              <a:t>leisure activities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2009421" y="6223096"/>
            <a:ext cx="168525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C00000"/>
                </a:solidFill>
                <a:latin typeface="Alfa Slab One"/>
              </a:rPr>
              <a:t>Volunteering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4049739" y="7660100"/>
            <a:ext cx="1962373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C99A2D"/>
                </a:solidFill>
                <a:latin typeface="Alfa Slab One"/>
              </a:rPr>
              <a:t>Noise pollution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2188383" y="9261087"/>
            <a:ext cx="3597771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3">
                <a:solidFill>
                  <a:srgbClr val="ED6930"/>
                </a:solidFill>
                <a:latin typeface="Alfa Slab One"/>
              </a:rPr>
              <a:t> Access to higher education 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12811668" y="8648700"/>
            <a:ext cx="3831357" cy="859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1800" spc="53" dirty="0">
                <a:solidFill>
                  <a:srgbClr val="E1BC03"/>
                </a:solidFill>
                <a:latin typeface="Alfa Slab One"/>
              </a:rPr>
              <a:t>   Energy, water, transport &amp;</a:t>
            </a:r>
          </a:p>
          <a:p>
            <a:pPr>
              <a:spcBef>
                <a:spcPct val="0"/>
              </a:spcBef>
            </a:pPr>
            <a:r>
              <a:rPr lang="en-US" sz="1800" spc="53" dirty="0">
                <a:solidFill>
                  <a:srgbClr val="E1BC03"/>
                </a:solidFill>
                <a:latin typeface="Alfa Slab One"/>
              </a:rPr>
              <a:t> telecommunication networks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11074125" y="9569791"/>
            <a:ext cx="6967026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en-US" sz="1800" spc="53" dirty="0">
                <a:solidFill>
                  <a:srgbClr val="E1BC03"/>
                </a:solidFill>
                <a:latin typeface="Alfa Slab One"/>
              </a:rPr>
              <a:t>            Access to library, schools, hospital, market, </a:t>
            </a:r>
          </a:p>
          <a:p>
            <a:pPr>
              <a:lnSpc>
                <a:spcPts val="1800"/>
              </a:lnSpc>
            </a:pPr>
            <a:r>
              <a:rPr lang="en-US" sz="1800" spc="53" dirty="0">
                <a:solidFill>
                  <a:srgbClr val="E1BC03"/>
                </a:solidFill>
                <a:latin typeface="Alfa Slab One"/>
              </a:rPr>
              <a:t>    restaurants, bank, workshops, leisure and cultural spaces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81200" y="1626834"/>
            <a:ext cx="7925600" cy="38297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467263" y="1305169"/>
            <a:ext cx="3765504" cy="447306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51942" y="6032004"/>
            <a:ext cx="16796147" cy="415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68"/>
              </a:lnSpc>
              <a:spcBef>
                <a:spcPct val="0"/>
              </a:spcBef>
            </a:pPr>
            <a:r>
              <a:rPr lang="en-US" sz="4620">
                <a:solidFill>
                  <a:srgbClr val="000000"/>
                </a:solidFill>
                <a:latin typeface="Open Sans"/>
              </a:rPr>
              <a:t>Health is a </a:t>
            </a:r>
            <a:r>
              <a:rPr lang="en-US" sz="4620">
                <a:solidFill>
                  <a:srgbClr val="000000"/>
                </a:solidFill>
                <a:latin typeface="Open Sans Bold"/>
              </a:rPr>
              <a:t>fundamental human right</a:t>
            </a:r>
            <a:r>
              <a:rPr lang="en-US" sz="4620">
                <a:solidFill>
                  <a:srgbClr val="000000"/>
                </a:solidFill>
                <a:latin typeface="Open Sans"/>
              </a:rPr>
              <a:t> </a:t>
            </a:r>
          </a:p>
          <a:p>
            <a:pPr algn="ctr">
              <a:lnSpc>
                <a:spcPts val="6468"/>
              </a:lnSpc>
              <a:spcBef>
                <a:spcPct val="0"/>
              </a:spcBef>
            </a:pPr>
            <a:r>
              <a:rPr lang="en-US" sz="4620">
                <a:solidFill>
                  <a:srgbClr val="000000"/>
                </a:solidFill>
                <a:latin typeface="Open Sans"/>
              </a:rPr>
              <a:t>and an investment in a democratic and just society.</a:t>
            </a:r>
          </a:p>
          <a:p>
            <a:pPr algn="ctr">
              <a:lnSpc>
                <a:spcPts val="3108"/>
              </a:lnSpc>
              <a:spcBef>
                <a:spcPct val="0"/>
              </a:spcBef>
            </a:pPr>
            <a:endParaRPr lang="en-US" sz="4620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3998"/>
              </a:lnSpc>
              <a:spcBef>
                <a:spcPct val="0"/>
              </a:spcBef>
            </a:pPr>
            <a:r>
              <a:rPr lang="en-US" sz="2856">
                <a:solidFill>
                  <a:srgbClr val="000000"/>
                </a:solidFill>
                <a:latin typeface="Open Sans Light"/>
              </a:rPr>
              <a:t>“The enjoyment of the highest attainable standard of health is one of the fundamental rights of every human being without distinction of race, religion, political belief, economic or social condition”. </a:t>
            </a:r>
          </a:p>
          <a:p>
            <a:pPr algn="ctr">
              <a:lnSpc>
                <a:spcPts val="2693"/>
              </a:lnSpc>
              <a:spcBef>
                <a:spcPct val="0"/>
              </a:spcBef>
            </a:pPr>
            <a:endParaRPr lang="en-US" sz="2856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Open Sans Condensed"/>
              </a:rPr>
              <a:t>Source: </a:t>
            </a:r>
            <a:r>
              <a:rPr lang="en-US" sz="2100" u="sng">
                <a:solidFill>
                  <a:srgbClr val="000000"/>
                </a:solidFill>
                <a:latin typeface="Open Sans Condensed"/>
              </a:rPr>
              <a:t>https://www.who.int/news-room/commentaries/detail/health-is-a-fundamental-human-right</a:t>
            </a:r>
          </a:p>
          <a:p>
            <a:pPr algn="ctr">
              <a:lnSpc>
                <a:spcPts val="3276"/>
              </a:lnSpc>
              <a:spcBef>
                <a:spcPct val="0"/>
              </a:spcBef>
            </a:pPr>
            <a:endParaRPr lang="en-US" sz="2100" u="sng">
              <a:solidFill>
                <a:srgbClr val="000000"/>
              </a:solidFill>
              <a:latin typeface="Open Sans Condense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159914" y="3009900"/>
            <a:ext cx="2380202" cy="521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Alfa Slab One"/>
              </a:rPr>
              <a:t>Health 4All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656172" y="426996"/>
            <a:ext cx="3023436" cy="84623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44722" y="802912"/>
            <a:ext cx="11968161" cy="547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69"/>
              </a:lnSpc>
            </a:pPr>
            <a:r>
              <a:rPr lang="en-US" sz="3671">
                <a:solidFill>
                  <a:srgbClr val="00689D"/>
                </a:solidFill>
                <a:latin typeface="Alfa Slab One Bold"/>
              </a:rPr>
              <a:t>What is Health?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56172" y="426996"/>
            <a:ext cx="3023436" cy="84623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119972" y="8122616"/>
            <a:ext cx="11464386" cy="1125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32"/>
              </a:lnSpc>
            </a:pPr>
            <a:r>
              <a:rPr lang="en-US" sz="3284">
                <a:solidFill>
                  <a:srgbClr val="000000"/>
                </a:solidFill>
                <a:latin typeface="Open Sans Condensed"/>
              </a:rPr>
              <a:t>Positive health, or well-being, is a </a:t>
            </a:r>
            <a:r>
              <a:rPr lang="en-US" sz="3284">
                <a:solidFill>
                  <a:srgbClr val="000000"/>
                </a:solidFill>
                <a:latin typeface="Open Sans Condensed Bold"/>
              </a:rPr>
              <a:t>resource for quality of life</a:t>
            </a:r>
            <a:r>
              <a:rPr lang="en-US" sz="3284">
                <a:solidFill>
                  <a:srgbClr val="000000"/>
                </a:solidFill>
                <a:latin typeface="Open Sans Condensed"/>
              </a:rPr>
              <a:t>. </a:t>
            </a:r>
          </a:p>
          <a:p>
            <a:pPr algn="r">
              <a:lnSpc>
                <a:spcPts val="4532"/>
              </a:lnSpc>
            </a:pPr>
            <a:r>
              <a:rPr lang="en-US" sz="3284">
                <a:solidFill>
                  <a:srgbClr val="000000"/>
                </a:solidFill>
                <a:latin typeface="Open Sans Condensed"/>
              </a:rPr>
              <a:t>Quality of life is closely connected to people’s ideas about what is a “good life.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503572">
            <a:off x="9592112" y="3596109"/>
            <a:ext cx="3693024" cy="31248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0201">
            <a:off x="11345806" y="3349016"/>
            <a:ext cx="1503940" cy="120315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202120">
            <a:off x="12040892" y="4074306"/>
            <a:ext cx="3622789" cy="306543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23494" y="1533485"/>
            <a:ext cx="14032677" cy="1696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4"/>
              </a:lnSpc>
            </a:pPr>
            <a:r>
              <a:rPr lang="en-US" sz="3300">
                <a:solidFill>
                  <a:srgbClr val="333753"/>
                </a:solidFill>
                <a:latin typeface="Open Sans Condensed Bold"/>
              </a:rPr>
              <a:t>Quality of life is individual’s perception</a:t>
            </a:r>
            <a:r>
              <a:rPr lang="en-US" sz="3300">
                <a:solidFill>
                  <a:srgbClr val="333753"/>
                </a:solidFill>
                <a:latin typeface="Open Sans Condensed"/>
              </a:rPr>
              <a:t> </a:t>
            </a:r>
            <a:r>
              <a:rPr lang="en-US" sz="3300">
                <a:solidFill>
                  <a:srgbClr val="333753"/>
                </a:solidFill>
                <a:latin typeface="Open Sans Condensed Bold"/>
              </a:rPr>
              <a:t>of their position in life</a:t>
            </a:r>
            <a:r>
              <a:rPr lang="en-US" sz="3300">
                <a:solidFill>
                  <a:srgbClr val="333753"/>
                </a:solidFill>
                <a:latin typeface="Open Sans Condensed"/>
              </a:rPr>
              <a:t> in the context of the culture and value systems in which they live and in relation to their goals, expectations, standards and concerns (WHO, 1997).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45755" y="4659384"/>
            <a:ext cx="1440805" cy="941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4"/>
              </a:lnSpc>
            </a:pPr>
            <a:r>
              <a:rPr lang="en-US" sz="2696">
                <a:solidFill>
                  <a:srgbClr val="F8FAFA"/>
                </a:solidFill>
                <a:latin typeface="Open Sans Bold"/>
              </a:rPr>
              <a:t>Positive </a:t>
            </a:r>
          </a:p>
          <a:p>
            <a:pPr algn="ctr">
              <a:lnSpc>
                <a:spcPts val="3774"/>
              </a:lnSpc>
            </a:pPr>
            <a:r>
              <a:rPr lang="en-US" sz="2696">
                <a:solidFill>
                  <a:srgbClr val="F8FAFA"/>
                </a:solidFill>
                <a:latin typeface="Open Sans Bold"/>
              </a:rPr>
              <a:t>Health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3494" y="590606"/>
            <a:ext cx="11968161" cy="547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69"/>
              </a:lnSpc>
            </a:pPr>
            <a:r>
              <a:rPr lang="en-US" sz="3671">
                <a:solidFill>
                  <a:srgbClr val="00689D"/>
                </a:solidFill>
                <a:latin typeface="Alfa Slab One Bold"/>
              </a:rPr>
              <a:t>Quality of Life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3591111" y="7494030"/>
            <a:ext cx="4765445" cy="1371472"/>
            <a:chOff x="0" y="0"/>
            <a:chExt cx="6353927" cy="182863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76200"/>
              <a:ext cx="5869505" cy="826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04"/>
                </a:lnSpc>
              </a:pPr>
              <a:r>
                <a:rPr lang="en-US" sz="3717">
                  <a:solidFill>
                    <a:srgbClr val="C9D439"/>
                  </a:solidFill>
                  <a:latin typeface="Alfa Slab One"/>
                </a:rPr>
                <a:t>Positive Health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59040"/>
              <a:ext cx="6353927" cy="4961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63"/>
                </a:lnSpc>
              </a:pPr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433627"/>
              <a:ext cx="2990074" cy="395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49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2795200" y="4494698"/>
            <a:ext cx="1911400" cy="2223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516628"/>
                </a:solidFill>
                <a:latin typeface="Open Sans Bold"/>
              </a:rPr>
              <a:t>Emotional</a:t>
            </a: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516628"/>
                </a:solidFill>
                <a:latin typeface="Open Sans Bold"/>
              </a:rPr>
              <a:t>Spiritual</a:t>
            </a: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516628"/>
                </a:solidFill>
                <a:latin typeface="Open Sans Bold"/>
              </a:rPr>
              <a:t>Physical</a:t>
            </a: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516628"/>
                </a:solidFill>
                <a:latin typeface="Open Sans Bold"/>
              </a:rPr>
              <a:t>Social</a:t>
            </a: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516628"/>
                </a:solidFill>
                <a:latin typeface="Open Sans Bold"/>
              </a:rPr>
              <a:t>Occupational</a:t>
            </a: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516628"/>
                </a:solidFill>
                <a:latin typeface="Open Sans Bold"/>
              </a:rPr>
              <a:t>Financial</a:t>
            </a: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516628"/>
                </a:solidFill>
                <a:latin typeface="Open Sans Bold"/>
              </a:rPr>
              <a:t>Environmental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501610" y="6049731"/>
            <a:ext cx="453588" cy="480681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477578" y="3292989"/>
            <a:ext cx="6739239" cy="6727311"/>
            <a:chOff x="0" y="-17211"/>
            <a:chExt cx="8985652" cy="8969748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0" y="-17211"/>
              <a:ext cx="8985652" cy="8969748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943145" y="4817066"/>
              <a:ext cx="1070247" cy="1119080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4513281" y="969919"/>
              <a:ext cx="1207541" cy="412759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7034200" y="1738937"/>
              <a:ext cx="1302837" cy="115597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7457643" y="4591025"/>
              <a:ext cx="1002916" cy="997445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6593446" y="4834155"/>
              <a:ext cx="808426" cy="762860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2923806" y="6641543"/>
              <a:ext cx="931921" cy="652345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3144459" y="6319628"/>
              <a:ext cx="998455" cy="575473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>
            <a:xfrm>
              <a:off x="5173125" y="7194446"/>
              <a:ext cx="1650544" cy="104629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4679197" y="8112838"/>
              <a:ext cx="384449" cy="671260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5233925" y="8284993"/>
              <a:ext cx="515206" cy="350340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>
              <a:fillRect/>
            </a:stretch>
          </p:blipFill>
          <p:spPr>
            <a:xfrm>
              <a:off x="6651602" y="7237169"/>
              <a:ext cx="346056" cy="34923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7401872" y="6242223"/>
              <a:ext cx="798641" cy="79864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6567812" y="3743299"/>
              <a:ext cx="592972" cy="511034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rcRect/>
            <a:stretch>
              <a:fillRect/>
            </a:stretch>
          </p:blipFill>
          <p:spPr>
            <a:xfrm>
              <a:off x="2245393" y="308272"/>
              <a:ext cx="1615560" cy="1735465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rcRect/>
            <a:stretch>
              <a:fillRect/>
            </a:stretch>
          </p:blipFill>
          <p:spPr>
            <a:xfrm>
              <a:off x="3247457" y="550964"/>
              <a:ext cx="553269" cy="758847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rcRect/>
            <a:stretch>
              <a:fillRect/>
            </a:stretch>
          </p:blipFill>
          <p:spPr>
            <a:xfrm>
              <a:off x="3391720" y="7826499"/>
              <a:ext cx="938465" cy="962977"/>
            </a:xfrm>
            <a:prstGeom prst="rect">
              <a:avLst/>
            </a:prstGeom>
          </p:spPr>
        </p:pic>
        <p:grpSp>
          <p:nvGrpSpPr>
            <p:cNvPr id="34" name="Group 34"/>
            <p:cNvGrpSpPr/>
            <p:nvPr/>
          </p:nvGrpSpPr>
          <p:grpSpPr>
            <a:xfrm>
              <a:off x="3659039" y="7940682"/>
              <a:ext cx="344311" cy="344311"/>
              <a:chOff x="0" y="0"/>
              <a:chExt cx="6350000" cy="63500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1D4C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rcRect/>
            <a:stretch>
              <a:fillRect/>
            </a:stretch>
          </p:blipFill>
          <p:spPr>
            <a:xfrm>
              <a:off x="3598102" y="8022194"/>
              <a:ext cx="405247" cy="328757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rcRect/>
            <a:stretch>
              <a:fillRect/>
            </a:stretch>
          </p:blipFill>
          <p:spPr>
            <a:xfrm>
              <a:off x="2395797" y="962722"/>
              <a:ext cx="357353" cy="357353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rcRect/>
            <a:stretch>
              <a:fillRect/>
            </a:stretch>
          </p:blipFill>
          <p:spPr>
            <a:xfrm>
              <a:off x="5798161" y="838044"/>
              <a:ext cx="1199498" cy="844010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rcRect/>
            <a:stretch>
              <a:fillRect/>
            </a:stretch>
          </p:blipFill>
          <p:spPr>
            <a:xfrm>
              <a:off x="812772" y="5032144"/>
              <a:ext cx="1120115" cy="407314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rcRect/>
            <a:stretch>
              <a:fillRect/>
            </a:stretch>
          </p:blipFill>
          <p:spPr>
            <a:xfrm>
              <a:off x="4654893" y="368754"/>
              <a:ext cx="992561" cy="1123268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rcRect/>
            <a:stretch>
              <a:fillRect/>
            </a:stretch>
          </p:blipFill>
          <p:spPr>
            <a:xfrm>
              <a:off x="5534584" y="2080976"/>
              <a:ext cx="429094" cy="758847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rcRect/>
            <a:stretch>
              <a:fillRect/>
            </a:stretch>
          </p:blipFill>
          <p:spPr>
            <a:xfrm rot="997294">
              <a:off x="5012484" y="711254"/>
              <a:ext cx="386265" cy="486146"/>
            </a:xfrm>
            <a:prstGeom prst="rect">
              <a:avLst/>
            </a:prstGeom>
          </p:spPr>
        </p:pic>
        <p:grpSp>
          <p:nvGrpSpPr>
            <p:cNvPr id="43" name="Group 43"/>
            <p:cNvGrpSpPr/>
            <p:nvPr/>
          </p:nvGrpSpPr>
          <p:grpSpPr>
            <a:xfrm>
              <a:off x="5091124" y="608074"/>
              <a:ext cx="108540" cy="108540"/>
              <a:chOff x="0" y="0"/>
              <a:chExt cx="6350000" cy="63500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8C524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rcRect/>
            <a:stretch>
              <a:fillRect/>
            </a:stretch>
          </p:blipFill>
          <p:spPr>
            <a:xfrm>
              <a:off x="4625790" y="2060017"/>
              <a:ext cx="491262" cy="486796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rcRect/>
            <a:stretch>
              <a:fillRect/>
            </a:stretch>
          </p:blipFill>
          <p:spPr>
            <a:xfrm>
              <a:off x="5151173" y="2060017"/>
              <a:ext cx="276719" cy="466857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rcRect/>
            <a:stretch>
              <a:fillRect/>
            </a:stretch>
          </p:blipFill>
          <p:spPr>
            <a:xfrm rot="8195468">
              <a:off x="5207902" y="2511706"/>
              <a:ext cx="225303" cy="190893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rcRect/>
            <a:stretch>
              <a:fillRect/>
            </a:stretch>
          </p:blipFill>
          <p:spPr>
            <a:xfrm>
              <a:off x="5041429" y="2423488"/>
              <a:ext cx="219488" cy="185966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rcRect/>
            <a:stretch>
              <a:fillRect/>
            </a:stretch>
          </p:blipFill>
          <p:spPr>
            <a:xfrm>
              <a:off x="2048529" y="4862841"/>
              <a:ext cx="393728" cy="338606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rcRect/>
            <a:stretch>
              <a:fillRect/>
            </a:stretch>
          </p:blipFill>
          <p:spPr>
            <a:xfrm>
              <a:off x="156033" y="4717657"/>
              <a:ext cx="656739" cy="497928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6"/>
                </a:ext>
              </a:extLst>
            </a:blip>
            <a:srcRect/>
            <a:stretch>
              <a:fillRect/>
            </a:stretch>
          </p:blipFill>
          <p:spPr>
            <a:xfrm>
              <a:off x="646828" y="5950481"/>
              <a:ext cx="1262549" cy="1090383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67"/>
            <a:srcRect/>
            <a:stretch>
              <a:fillRect/>
            </a:stretch>
          </p:blipFill>
          <p:spPr>
            <a:xfrm rot="1037609">
              <a:off x="987497" y="1605684"/>
              <a:ext cx="583435" cy="742047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rcRect/>
            <a:stretch>
              <a:fillRect/>
            </a:stretch>
          </p:blipFill>
          <p:spPr>
            <a:xfrm>
              <a:off x="1919559" y="2808881"/>
              <a:ext cx="654915" cy="1552599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rcRect/>
            <a:stretch>
              <a:fillRect/>
            </a:stretch>
          </p:blipFill>
          <p:spPr>
            <a:xfrm>
              <a:off x="1760488" y="2765395"/>
              <a:ext cx="427131" cy="468907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rcRect/>
            <a:stretch>
              <a:fillRect/>
            </a:stretch>
          </p:blipFill>
          <p:spPr>
            <a:xfrm>
              <a:off x="1231448" y="3059737"/>
              <a:ext cx="547571" cy="466928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7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rcRect/>
            <a:stretch>
              <a:fillRect/>
            </a:stretch>
          </p:blipFill>
          <p:spPr>
            <a:xfrm>
              <a:off x="353755" y="2337003"/>
              <a:ext cx="1033171" cy="1027535"/>
            </a:xfrm>
            <a:prstGeom prst="rect">
              <a:avLst/>
            </a:prstGeom>
          </p:spPr>
        </p:pic>
        <p:sp>
          <p:nvSpPr>
            <p:cNvPr id="57" name="TextBox 57"/>
            <p:cNvSpPr txBox="1"/>
            <p:nvPr/>
          </p:nvSpPr>
          <p:spPr>
            <a:xfrm>
              <a:off x="3330208" y="3205693"/>
              <a:ext cx="2317245" cy="1551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09"/>
                </a:lnSpc>
              </a:pPr>
              <a:r>
                <a:rPr lang="en-US" sz="3364">
                  <a:solidFill>
                    <a:srgbClr val="606060"/>
                  </a:solidFill>
                  <a:latin typeface="Open Sans Extra Bold"/>
                </a:rPr>
                <a:t>Quality </a:t>
              </a:r>
            </a:p>
            <a:p>
              <a:pPr algn="ctr">
                <a:lnSpc>
                  <a:spcPts val="4709"/>
                </a:lnSpc>
              </a:pPr>
              <a:r>
                <a:rPr lang="en-US" sz="3364">
                  <a:solidFill>
                    <a:srgbClr val="606060"/>
                  </a:solidFill>
                  <a:latin typeface="Open Sans Extra Bold"/>
                </a:rPr>
                <a:t>of Life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6310198" y="5621328"/>
              <a:ext cx="2370588" cy="541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89"/>
                </a:lnSpc>
                <a:spcBef>
                  <a:spcPct val="0"/>
                </a:spcBef>
              </a:pPr>
              <a:r>
                <a:rPr lang="en-US" sz="1278" spc="38">
                  <a:solidFill>
                    <a:srgbClr val="FBDF53"/>
                  </a:solidFill>
                  <a:latin typeface="Open Sans Bold"/>
                </a:rPr>
                <a:t> Environmental  &amp; </a:t>
              </a:r>
            </a:p>
            <a:p>
              <a:pPr>
                <a:lnSpc>
                  <a:spcPts val="1278"/>
                </a:lnSpc>
              </a:pPr>
              <a:r>
                <a:rPr lang="en-US" sz="1278" spc="38">
                  <a:solidFill>
                    <a:srgbClr val="FBDF53"/>
                  </a:solidFill>
                  <a:latin typeface="Open Sans Bold"/>
                </a:rPr>
                <a:t>Housing Conditions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6376788" y="2856537"/>
              <a:ext cx="2237407" cy="2991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83"/>
                </a:lnSpc>
                <a:spcBef>
                  <a:spcPct val="0"/>
                </a:spcBef>
              </a:pPr>
              <a:r>
                <a:rPr lang="en-US" sz="1345" spc="40" dirty="0">
                  <a:solidFill>
                    <a:srgbClr val="C6D472"/>
                  </a:solidFill>
                  <a:latin typeface="Open Sans Bold"/>
                </a:rPr>
                <a:t>Work &amp; Job quality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2025722" y="7355661"/>
              <a:ext cx="2237474" cy="470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45"/>
                </a:lnSpc>
              </a:pPr>
              <a:r>
                <a:rPr lang="en-US" sz="1345" spc="40">
                  <a:solidFill>
                    <a:srgbClr val="590202"/>
                  </a:solidFill>
                  <a:latin typeface="Open Sans Bold"/>
                </a:rPr>
                <a:t>Education &amp; </a:t>
              </a:r>
            </a:p>
            <a:p>
              <a:pPr algn="ctr">
                <a:lnSpc>
                  <a:spcPts val="1345"/>
                </a:lnSpc>
              </a:pPr>
              <a:r>
                <a:rPr lang="en-US" sz="1345" spc="40">
                  <a:solidFill>
                    <a:srgbClr val="590202"/>
                  </a:solidFill>
                  <a:latin typeface="Open Sans Bold"/>
                </a:rPr>
                <a:t>Knowledge &amp; skills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4625790" y="6572084"/>
              <a:ext cx="1817589" cy="665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78"/>
                </a:lnSpc>
              </a:pPr>
              <a:r>
                <a:rPr lang="en-US" sz="1278" spc="38">
                  <a:solidFill>
                    <a:srgbClr val="80621D"/>
                  </a:solidFill>
                  <a:latin typeface="Open Sans Bold"/>
                </a:rPr>
                <a:t>Local Resources</a:t>
              </a:r>
            </a:p>
            <a:p>
              <a:pPr algn="ctr">
                <a:lnSpc>
                  <a:spcPts val="1278"/>
                </a:lnSpc>
              </a:pPr>
              <a:r>
                <a:rPr lang="en-US" sz="1278" spc="38">
                  <a:solidFill>
                    <a:srgbClr val="80621D"/>
                  </a:solidFill>
                  <a:latin typeface="Open Sans Bold"/>
                </a:rPr>
                <a:t>Infrastructures </a:t>
              </a:r>
            </a:p>
            <a:p>
              <a:pPr algn="ctr">
                <a:lnSpc>
                  <a:spcPts val="1278"/>
                </a:lnSpc>
              </a:pPr>
              <a:r>
                <a:rPr lang="en-US" sz="1278" spc="38">
                  <a:solidFill>
                    <a:srgbClr val="80621D"/>
                  </a:solidFill>
                  <a:latin typeface="Open Sans Bold"/>
                </a:rPr>
                <a:t>&amp; Services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6593447" y="3466137"/>
              <a:ext cx="1817188" cy="227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11"/>
                </a:lnSpc>
              </a:pPr>
              <a:r>
                <a:rPr lang="en-US" sz="1211" spc="36" dirty="0">
                  <a:solidFill>
                    <a:srgbClr val="C6D472"/>
                  </a:solidFill>
                  <a:latin typeface="Open Sans Bold"/>
                </a:rPr>
                <a:t>Income &amp; wealth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2726501" y="2043737"/>
              <a:ext cx="1102849" cy="470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45"/>
                </a:lnSpc>
              </a:pPr>
              <a:r>
                <a:rPr lang="en-US" sz="1345" spc="40" dirty="0">
                  <a:solidFill>
                    <a:srgbClr val="6CCBE4"/>
                  </a:solidFill>
                  <a:latin typeface="Open Sans Bold"/>
                </a:rPr>
                <a:t>Work-life</a:t>
              </a:r>
            </a:p>
            <a:p>
              <a:pPr algn="ctr">
                <a:lnSpc>
                  <a:spcPts val="1345"/>
                </a:lnSpc>
              </a:pPr>
              <a:r>
                <a:rPr lang="en-US" sz="1345" spc="40" dirty="0">
                  <a:solidFill>
                    <a:srgbClr val="6CCBE4"/>
                  </a:solidFill>
                  <a:latin typeface="Open Sans Bold"/>
                </a:rPr>
                <a:t>balance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4933729" y="1456160"/>
              <a:ext cx="1115599" cy="470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45"/>
                </a:lnSpc>
              </a:pPr>
              <a:r>
                <a:rPr lang="en-US" sz="1345" spc="40">
                  <a:solidFill>
                    <a:srgbClr val="45591D"/>
                  </a:solidFill>
                  <a:latin typeface="Open Sans Bold"/>
                </a:rPr>
                <a:t>Health &amp; </a:t>
              </a:r>
            </a:p>
            <a:p>
              <a:pPr algn="ctr">
                <a:lnSpc>
                  <a:spcPts val="1345"/>
                </a:lnSpc>
              </a:pPr>
              <a:r>
                <a:rPr lang="en-US" sz="1345" spc="40">
                  <a:solidFill>
                    <a:srgbClr val="45591D"/>
                  </a:solidFill>
                  <a:latin typeface="Open Sans Bold"/>
                </a:rPr>
                <a:t>wellness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353755" y="5396537"/>
              <a:ext cx="2220719" cy="470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45"/>
                </a:lnSpc>
              </a:pPr>
              <a:r>
                <a:rPr lang="en-US" sz="1345" spc="40" dirty="0">
                  <a:solidFill>
                    <a:srgbClr val="DD9577"/>
                  </a:solidFill>
                  <a:latin typeface="Open Sans Bold"/>
                </a:rPr>
                <a:t>Leisure &amp;</a:t>
              </a:r>
            </a:p>
            <a:p>
              <a:pPr algn="ctr">
                <a:lnSpc>
                  <a:spcPts val="1345"/>
                </a:lnSpc>
              </a:pPr>
              <a:r>
                <a:rPr lang="en-US" sz="1345" spc="40" dirty="0">
                  <a:solidFill>
                    <a:srgbClr val="DD9577"/>
                  </a:solidFill>
                  <a:latin typeface="Open Sans Bold"/>
                </a:rPr>
                <a:t>social interactions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149923" y="3567737"/>
              <a:ext cx="2084873" cy="827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345" spc="40" dirty="0">
                  <a:solidFill>
                    <a:srgbClr val="355C8B"/>
                  </a:solidFill>
                  <a:latin typeface="Open Sans Bold"/>
                </a:rPr>
                <a:t>Economic &amp; Legal</a:t>
              </a:r>
            </a:p>
            <a:p>
              <a:pPr algn="ctr"/>
              <a:r>
                <a:rPr lang="en-US" sz="1345" spc="40" dirty="0">
                  <a:solidFill>
                    <a:srgbClr val="355C8B"/>
                  </a:solidFill>
                  <a:latin typeface="Open Sans Bold"/>
                </a:rPr>
                <a:t>Personal Safety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56172" y="426996"/>
            <a:ext cx="3023436" cy="8462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57323" y="2704941"/>
            <a:ext cx="4127249" cy="3386711"/>
            <a:chOff x="0" y="0"/>
            <a:chExt cx="5502999" cy="4515615"/>
          </a:xfrm>
        </p:grpSpPr>
        <p:grpSp>
          <p:nvGrpSpPr>
            <p:cNvPr id="4" name="Group 4"/>
            <p:cNvGrpSpPr/>
            <p:nvPr/>
          </p:nvGrpSpPr>
          <p:grpSpPr>
            <a:xfrm>
              <a:off x="424721" y="0"/>
              <a:ext cx="4515615" cy="4515615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DFA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245419"/>
              <a:ext cx="2630719" cy="2645148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52807" y="2154168"/>
              <a:ext cx="4050192" cy="1472797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424721" y="1244572"/>
              <a:ext cx="2423991" cy="2743200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6951554" y="2422960"/>
            <a:ext cx="4537293" cy="3950673"/>
            <a:chOff x="0" y="0"/>
            <a:chExt cx="6049723" cy="5267563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47590" cy="4747590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624690" y="269739"/>
              <a:ext cx="3425033" cy="4379837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2079945" y="2996535"/>
              <a:ext cx="1961343" cy="2271029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3217453" y="2283043"/>
            <a:ext cx="4041847" cy="3922909"/>
            <a:chOff x="0" y="0"/>
            <a:chExt cx="5389130" cy="5230546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714931"/>
              <a:ext cx="4515615" cy="4515615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DFA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>
            <a:xfrm>
              <a:off x="123466" y="0"/>
              <a:ext cx="2685389" cy="3088523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>
              <a:off x="2144568" y="714931"/>
              <a:ext cx="3244562" cy="3962824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2257807" y="2142763"/>
              <a:ext cx="1320277" cy="300063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157473">
              <a:off x="169165" y="2735626"/>
              <a:ext cx="1762384" cy="2036368"/>
            </a:xfrm>
            <a:prstGeom prst="rect">
              <a:avLst/>
            </a:prstGeom>
          </p:spPr>
        </p:pic>
      </p:grpSp>
      <p:sp>
        <p:nvSpPr>
          <p:cNvPr id="20" name="TextBox 20"/>
          <p:cNvSpPr txBox="1"/>
          <p:nvPr/>
        </p:nvSpPr>
        <p:spPr>
          <a:xfrm>
            <a:off x="4790323" y="407946"/>
            <a:ext cx="8706103" cy="1434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8"/>
              </a:lnSpc>
            </a:pPr>
            <a:r>
              <a:rPr lang="en-US" sz="2784">
                <a:solidFill>
                  <a:srgbClr val="000000"/>
                </a:solidFill>
                <a:latin typeface="Open Sans Light Bold"/>
              </a:rPr>
              <a:t>Quality of life</a:t>
            </a:r>
            <a:r>
              <a:rPr lang="en-US" sz="2784">
                <a:solidFill>
                  <a:srgbClr val="000000"/>
                </a:solidFill>
                <a:latin typeface="Open Sans Light"/>
              </a:rPr>
              <a:t> is closely connected to people ideas about what is a “good life”. Has been influenced by the evolution of science and technology over the decades.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951554" y="6800988"/>
            <a:ext cx="4867786" cy="2935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43"/>
              </a:lnSpc>
            </a:pPr>
            <a:r>
              <a:rPr lang="en-US" sz="3173">
                <a:solidFill>
                  <a:srgbClr val="000000"/>
                </a:solidFill>
                <a:latin typeface="Open Sans Condensed Bold"/>
              </a:rPr>
              <a:t>Belonging.</a:t>
            </a:r>
            <a:r>
              <a:rPr lang="en-US" sz="3173">
                <a:solidFill>
                  <a:srgbClr val="000000"/>
                </a:solidFill>
                <a:latin typeface="Open Sans Condensed"/>
              </a:rPr>
              <a:t> </a:t>
            </a:r>
          </a:p>
          <a:p>
            <a:pPr algn="just">
              <a:lnSpc>
                <a:spcPts val="3750"/>
              </a:lnSpc>
            </a:pPr>
            <a:r>
              <a:rPr lang="en-US" sz="2679">
                <a:solidFill>
                  <a:srgbClr val="000000"/>
                </a:solidFill>
                <a:latin typeface="Open Sans Condensed"/>
              </a:rPr>
              <a:t>Involves the</a:t>
            </a:r>
            <a:r>
              <a:rPr lang="en-US" sz="2679">
                <a:solidFill>
                  <a:srgbClr val="00689D"/>
                </a:solidFill>
                <a:latin typeface="Open Sans Condensed"/>
              </a:rPr>
              <a:t> </a:t>
            </a:r>
            <a:r>
              <a:rPr lang="en-US" sz="2679">
                <a:solidFill>
                  <a:srgbClr val="000000"/>
                </a:solidFill>
                <a:latin typeface="Open Sans Condensed Bold"/>
              </a:rPr>
              <a:t>social</a:t>
            </a:r>
            <a:r>
              <a:rPr lang="en-US" sz="2679">
                <a:solidFill>
                  <a:srgbClr val="000000"/>
                </a:solidFill>
                <a:latin typeface="Open Sans Condensed"/>
              </a:rPr>
              <a:t>, </a:t>
            </a:r>
            <a:r>
              <a:rPr lang="en-US" sz="2679">
                <a:solidFill>
                  <a:srgbClr val="000000"/>
                </a:solidFill>
                <a:latin typeface="Open Sans Condensed Bold"/>
              </a:rPr>
              <a:t>relational</a:t>
            </a:r>
            <a:r>
              <a:rPr lang="en-US" sz="2679">
                <a:solidFill>
                  <a:srgbClr val="000000"/>
                </a:solidFill>
                <a:latin typeface="Open Sans Condensed"/>
              </a:rPr>
              <a:t> and </a:t>
            </a:r>
            <a:r>
              <a:rPr lang="en-US" sz="2679">
                <a:solidFill>
                  <a:srgbClr val="000000"/>
                </a:solidFill>
                <a:latin typeface="Open Sans Condensed Bold"/>
              </a:rPr>
              <a:t>work environment </a:t>
            </a:r>
            <a:r>
              <a:rPr lang="en-US" sz="2679">
                <a:solidFill>
                  <a:srgbClr val="000000"/>
                </a:solidFill>
                <a:latin typeface="Open Sans Condensed"/>
              </a:rPr>
              <a:t>– knowing</a:t>
            </a:r>
            <a:r>
              <a:rPr lang="en-US" sz="2679">
                <a:solidFill>
                  <a:srgbClr val="000000"/>
                </a:solidFill>
                <a:latin typeface="Open Sans Condensed Bold"/>
              </a:rPr>
              <a:t> </a:t>
            </a:r>
            <a:r>
              <a:rPr lang="en-US" sz="2679">
                <a:solidFill>
                  <a:srgbClr val="00689D"/>
                </a:solidFill>
                <a:latin typeface="Open Sans Condensed Bold"/>
              </a:rPr>
              <a:t>where</a:t>
            </a:r>
            <a:r>
              <a:rPr lang="en-US" sz="2679">
                <a:solidFill>
                  <a:srgbClr val="000000"/>
                </a:solidFill>
                <a:latin typeface="Open Sans Condensed"/>
              </a:rPr>
              <a:t> and </a:t>
            </a:r>
            <a:r>
              <a:rPr lang="en-US" sz="2679">
                <a:solidFill>
                  <a:srgbClr val="00689D"/>
                </a:solidFill>
                <a:latin typeface="Open Sans Condensed Bold"/>
              </a:rPr>
              <a:t>with whom you belong</a:t>
            </a:r>
            <a:r>
              <a:rPr lang="en-US" sz="2679">
                <a:solidFill>
                  <a:srgbClr val="000000"/>
                </a:solidFill>
                <a:latin typeface="Open Sans Condensed"/>
              </a:rPr>
              <a:t> is integral to human existence, it shapes who you are and who you can become.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028700" y="792153"/>
            <a:ext cx="4765445" cy="1371472"/>
            <a:chOff x="0" y="0"/>
            <a:chExt cx="6353927" cy="1828630"/>
          </a:xfrm>
        </p:grpSpPr>
        <p:sp>
          <p:nvSpPr>
            <p:cNvPr id="23" name="TextBox 23"/>
            <p:cNvSpPr txBox="1"/>
            <p:nvPr/>
          </p:nvSpPr>
          <p:spPr>
            <a:xfrm>
              <a:off x="0" y="-76200"/>
              <a:ext cx="5869505" cy="826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04"/>
                </a:lnSpc>
              </a:pPr>
              <a:r>
                <a:rPr lang="en-US" sz="3717">
                  <a:solidFill>
                    <a:srgbClr val="00689D"/>
                  </a:solidFill>
                  <a:latin typeface="Alfa Slab One"/>
                </a:rPr>
                <a:t>Quality of life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959040"/>
              <a:ext cx="6353927" cy="4961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63"/>
                </a:lnSpc>
              </a:pPr>
              <a:endParaRPr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433627"/>
              <a:ext cx="2990074" cy="395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49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28700" y="6306958"/>
            <a:ext cx="5351354" cy="3429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83"/>
              </a:lnSpc>
            </a:pPr>
            <a:r>
              <a:rPr lang="en-US" sz="3273">
                <a:solidFill>
                  <a:srgbClr val="000000"/>
                </a:solidFill>
                <a:latin typeface="Open Sans Condensed Bold"/>
              </a:rPr>
              <a:t>Being. </a:t>
            </a:r>
          </a:p>
          <a:p>
            <a:pPr algn="just">
              <a:lnSpc>
                <a:spcPts val="3750"/>
              </a:lnSpc>
            </a:pPr>
            <a:r>
              <a:rPr lang="en-US" sz="2679">
                <a:solidFill>
                  <a:srgbClr val="000000"/>
                </a:solidFill>
                <a:latin typeface="Open Sans Condensed"/>
              </a:rPr>
              <a:t>Related to the </a:t>
            </a:r>
            <a:r>
              <a:rPr lang="en-US" sz="2679">
                <a:solidFill>
                  <a:srgbClr val="000000"/>
                </a:solidFill>
                <a:latin typeface="Open Sans Condensed Bold"/>
              </a:rPr>
              <a:t>physical</a:t>
            </a:r>
            <a:r>
              <a:rPr lang="en-US" sz="2679">
                <a:solidFill>
                  <a:srgbClr val="000000"/>
                </a:solidFill>
                <a:latin typeface="Open Sans Condensed"/>
              </a:rPr>
              <a:t>, </a:t>
            </a:r>
            <a:r>
              <a:rPr lang="en-US" sz="2679">
                <a:solidFill>
                  <a:srgbClr val="000000"/>
                </a:solidFill>
                <a:latin typeface="Open Sans Condensed Bold"/>
              </a:rPr>
              <a:t>psychological</a:t>
            </a:r>
            <a:r>
              <a:rPr lang="en-US" sz="2679">
                <a:solidFill>
                  <a:srgbClr val="000000"/>
                </a:solidFill>
                <a:latin typeface="Open Sans Condensed"/>
              </a:rPr>
              <a:t> and </a:t>
            </a:r>
            <a:r>
              <a:rPr lang="en-US" sz="2679">
                <a:solidFill>
                  <a:srgbClr val="000000"/>
                </a:solidFill>
                <a:latin typeface="Open Sans Condensed Bold"/>
              </a:rPr>
              <a:t>spiritual</a:t>
            </a:r>
            <a:r>
              <a:rPr lang="en-US" sz="2679">
                <a:solidFill>
                  <a:srgbClr val="000000"/>
                </a:solidFill>
                <a:latin typeface="Open Sans Condensed"/>
              </a:rPr>
              <a:t> dimensions of individuals lives. It´s about the</a:t>
            </a:r>
            <a:r>
              <a:rPr lang="en-US" sz="2679">
                <a:solidFill>
                  <a:srgbClr val="000000"/>
                </a:solidFill>
                <a:latin typeface="Open Sans Condensed Bold"/>
              </a:rPr>
              <a:t> </a:t>
            </a:r>
            <a:r>
              <a:rPr lang="en-US" sz="2679">
                <a:solidFill>
                  <a:srgbClr val="00689D"/>
                </a:solidFill>
                <a:latin typeface="Open Sans Condensed Bold"/>
              </a:rPr>
              <a:t>present</a:t>
            </a:r>
            <a:r>
              <a:rPr lang="en-US" sz="2679">
                <a:solidFill>
                  <a:srgbClr val="000000"/>
                </a:solidFill>
                <a:latin typeface="Open Sans Condensed Bold"/>
              </a:rPr>
              <a:t>.</a:t>
            </a:r>
            <a:r>
              <a:rPr lang="en-US" sz="2679">
                <a:solidFill>
                  <a:srgbClr val="000000"/>
                </a:solidFill>
                <a:latin typeface="Open Sans Condensed"/>
              </a:rPr>
              <a:t> </a:t>
            </a:r>
          </a:p>
          <a:p>
            <a:pPr algn="just">
              <a:lnSpc>
                <a:spcPts val="3750"/>
              </a:lnSpc>
            </a:pPr>
            <a:r>
              <a:rPr lang="en-US" sz="2679">
                <a:solidFill>
                  <a:srgbClr val="000000"/>
                </a:solidFill>
                <a:latin typeface="Open Sans Condensed"/>
              </a:rPr>
              <a:t>It´s about: knowing yourselves, maintaining relationships with others, engaging with life joys and complexities, and meeting challenges.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413396" y="6621283"/>
            <a:ext cx="5078863" cy="3376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3"/>
              </a:lnSpc>
            </a:pPr>
            <a:r>
              <a:rPr lang="en-US" sz="3173">
                <a:solidFill>
                  <a:srgbClr val="000000"/>
                </a:solidFill>
                <a:latin typeface="Open Sans Condensed Bold"/>
              </a:rPr>
              <a:t>Becoming.</a:t>
            </a:r>
            <a:r>
              <a:rPr lang="en-US" sz="3173">
                <a:solidFill>
                  <a:srgbClr val="000000"/>
                </a:solidFill>
                <a:latin typeface="Open Sans Condensed"/>
              </a:rPr>
              <a:t> </a:t>
            </a:r>
          </a:p>
          <a:p>
            <a:pPr algn="just">
              <a:lnSpc>
                <a:spcPts val="3750"/>
              </a:lnSpc>
            </a:pPr>
            <a:r>
              <a:rPr lang="en-US" sz="2679">
                <a:solidFill>
                  <a:srgbClr val="000000"/>
                </a:solidFill>
                <a:latin typeface="Open Sans Condensed"/>
              </a:rPr>
              <a:t>Reflects the process of rapid and significant change that occurs in the early years as young children learn and grow. It emphasises </a:t>
            </a:r>
            <a:r>
              <a:rPr lang="en-US" sz="2679">
                <a:solidFill>
                  <a:srgbClr val="000000"/>
                </a:solidFill>
                <a:latin typeface="Open Sans Condensed Bold"/>
              </a:rPr>
              <a:t>learning</a:t>
            </a:r>
            <a:r>
              <a:rPr lang="en-US" sz="2679">
                <a:solidFill>
                  <a:srgbClr val="000000"/>
                </a:solidFill>
                <a:latin typeface="Open Sans Condensed"/>
              </a:rPr>
              <a:t> to </a:t>
            </a:r>
            <a:r>
              <a:rPr lang="en-US" sz="2679">
                <a:solidFill>
                  <a:srgbClr val="006F9E"/>
                </a:solidFill>
                <a:latin typeface="Open Sans Condensed Bold"/>
              </a:rPr>
              <a:t>participate</a:t>
            </a:r>
            <a:r>
              <a:rPr lang="en-US" sz="2679">
                <a:solidFill>
                  <a:srgbClr val="000000"/>
                </a:solidFill>
                <a:latin typeface="Open Sans Condensed Bold"/>
              </a:rPr>
              <a:t> fully and actively in society.</a:t>
            </a:r>
          </a:p>
          <a:p>
            <a:pPr>
              <a:lnSpc>
                <a:spcPts val="3470"/>
              </a:lnSpc>
            </a:pPr>
            <a:endParaRPr lang="en-US" sz="2679">
              <a:solidFill>
                <a:srgbClr val="000000"/>
              </a:solidFill>
              <a:latin typeface="Open Sans Condensed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2729854" y="9930866"/>
            <a:ext cx="4405015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spc="45">
                <a:solidFill>
                  <a:srgbClr val="000000"/>
                </a:solidFill>
                <a:latin typeface="Open Sans Condensed"/>
              </a:rPr>
              <a:t> Source: The Early Years Learning Framework for Australia (2009)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410290"/>
            <a:ext cx="16650907" cy="5182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608"/>
              </a:lnSpc>
            </a:pPr>
            <a:r>
              <a:rPr lang="en-US" sz="11532">
                <a:solidFill>
                  <a:srgbClr val="333753"/>
                </a:solidFill>
                <a:latin typeface="Alfa Slab One Bold"/>
              </a:rPr>
              <a:t>Health-related                quality </a:t>
            </a:r>
          </a:p>
          <a:p>
            <a:pPr>
              <a:lnSpc>
                <a:spcPts val="13608"/>
              </a:lnSpc>
            </a:pPr>
            <a:r>
              <a:rPr lang="en-US" sz="11532">
                <a:solidFill>
                  <a:srgbClr val="333753"/>
                </a:solidFill>
                <a:latin typeface="Alfa Slab One Bold"/>
              </a:rPr>
              <a:t>of life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708249" y="1786801"/>
            <a:ext cx="11712976" cy="4465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921"/>
              </a:lnSpc>
            </a:pPr>
            <a:endParaRPr/>
          </a:p>
          <a:p>
            <a:pPr algn="r">
              <a:lnSpc>
                <a:spcPts val="5921"/>
              </a:lnSpc>
            </a:pPr>
            <a:endParaRPr/>
          </a:p>
          <a:p>
            <a:pPr algn="r">
              <a:lnSpc>
                <a:spcPts val="6588"/>
              </a:lnSpc>
            </a:pPr>
            <a:r>
              <a:rPr lang="en-US" sz="5729">
                <a:solidFill>
                  <a:srgbClr val="C9D439"/>
                </a:solidFill>
                <a:latin typeface="Open Sans Condensed"/>
              </a:rPr>
              <a:t>Health is not only a</a:t>
            </a:r>
          </a:p>
          <a:p>
            <a:pPr algn="r">
              <a:lnSpc>
                <a:spcPts val="6588"/>
              </a:lnSpc>
            </a:pPr>
            <a:r>
              <a:rPr lang="en-US" sz="5729">
                <a:solidFill>
                  <a:srgbClr val="C9D439"/>
                </a:solidFill>
                <a:latin typeface="Open Sans Condensed"/>
              </a:rPr>
              <a:t> determinant of the expectancy of life.</a:t>
            </a:r>
          </a:p>
          <a:p>
            <a:pPr algn="r">
              <a:lnSpc>
                <a:spcPts val="5921"/>
              </a:lnSpc>
              <a:spcBef>
                <a:spcPct val="0"/>
              </a:spcBef>
            </a:pPr>
            <a:endParaRPr lang="en-US" sz="5729">
              <a:solidFill>
                <a:srgbClr val="C9D439"/>
              </a:solidFill>
              <a:latin typeface="Open Sans Condensed"/>
            </a:endParaRPr>
          </a:p>
          <a:p>
            <a:pPr algn="r">
              <a:lnSpc>
                <a:spcPts val="4769"/>
              </a:lnSpc>
              <a:spcBef>
                <a:spcPct val="0"/>
              </a:spcBef>
            </a:pPr>
            <a:endParaRPr lang="en-US" sz="5729">
              <a:solidFill>
                <a:srgbClr val="C9D439"/>
              </a:solidFill>
              <a:latin typeface="Open Sans Condense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56172" y="426996"/>
            <a:ext cx="3023436" cy="84623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7026286"/>
            <a:ext cx="11968161" cy="1262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09"/>
              </a:lnSpc>
            </a:pPr>
            <a:r>
              <a:rPr lang="en-US" sz="4771" spc="3817">
                <a:solidFill>
                  <a:srgbClr val="CB8B40"/>
                </a:solidFill>
                <a:latin typeface="Alfa Slab One Bold"/>
              </a:rPr>
              <a:t>HRQOL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35348" y="5801182"/>
            <a:ext cx="10685877" cy="2127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669"/>
              </a:lnSpc>
            </a:pPr>
            <a:r>
              <a:rPr lang="en-US" sz="4499" spc="134">
                <a:solidFill>
                  <a:srgbClr val="00689D"/>
                </a:solidFill>
                <a:latin typeface="Open Sans Condensed"/>
              </a:rPr>
              <a:t>It also plays an important role on individuals functional capabilities that in turn have an impact on their quality of life.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9" b="269"/>
          <a:stretch>
            <a:fillRect/>
          </a:stretch>
        </p:blipFill>
        <p:spPr>
          <a:xfrm>
            <a:off x="706434" y="2717878"/>
            <a:ext cx="16875131" cy="68814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492050" y="2837773"/>
            <a:ext cx="6641666" cy="66416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322659" y="3035246"/>
            <a:ext cx="2318393" cy="622305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023203" y="4176833"/>
            <a:ext cx="4927530" cy="3963547"/>
            <a:chOff x="0" y="0"/>
            <a:chExt cx="6570039" cy="5284729"/>
          </a:xfrm>
        </p:grpSpPr>
        <p:sp>
          <p:nvSpPr>
            <p:cNvPr id="6" name="TextBox 6"/>
            <p:cNvSpPr txBox="1"/>
            <p:nvPr/>
          </p:nvSpPr>
          <p:spPr>
            <a:xfrm>
              <a:off x="33750" y="1111509"/>
              <a:ext cx="6488727" cy="41732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59"/>
                </a:lnSpc>
              </a:pPr>
              <a:r>
                <a:rPr lang="en-US" sz="2599">
                  <a:solidFill>
                    <a:srgbClr val="050607"/>
                  </a:solidFill>
                  <a:latin typeface="Archivo Narrow"/>
                </a:rPr>
                <a:t>Physical and mental health perceptions (e.g., energy level, mood) and their correlates (health risks and conditions, functional status, social support, and socioeconomic status).</a:t>
              </a:r>
            </a:p>
            <a:p>
              <a:pPr algn="just">
                <a:lnSpc>
                  <a:spcPts val="4479"/>
                </a:lnSpc>
              </a:pPr>
              <a:endParaRPr lang="en-US" sz="2599">
                <a:solidFill>
                  <a:srgbClr val="050607"/>
                </a:solidFill>
                <a:latin typeface="Archivo Narrow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6675"/>
              <a:ext cx="6570039" cy="604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22"/>
                </a:lnSpc>
              </a:pPr>
              <a:r>
                <a:rPr lang="en-US" sz="3322">
                  <a:solidFill>
                    <a:srgbClr val="000000"/>
                  </a:solidFill>
                  <a:latin typeface="Alfa Slab One Bold"/>
                </a:rPr>
                <a:t>Individual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836486" y="4430335"/>
            <a:ext cx="3952793" cy="3456544"/>
            <a:chOff x="0" y="0"/>
            <a:chExt cx="5270391" cy="4608725"/>
          </a:xfrm>
        </p:grpSpPr>
        <p:sp>
          <p:nvSpPr>
            <p:cNvPr id="9" name="TextBox 9"/>
            <p:cNvSpPr txBox="1"/>
            <p:nvPr/>
          </p:nvSpPr>
          <p:spPr>
            <a:xfrm>
              <a:off x="0" y="1173629"/>
              <a:ext cx="5265408" cy="34350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34"/>
                </a:lnSpc>
              </a:pPr>
              <a:r>
                <a:rPr lang="en-US" sz="2600">
                  <a:solidFill>
                    <a:srgbClr val="050607"/>
                  </a:solidFill>
                  <a:latin typeface="Archivo Narrow"/>
                </a:rPr>
                <a:t>Community-level resources, conditions, policies, and practices that influence a population’s health perceptions and functional status.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4389" y="104775"/>
              <a:ext cx="5216002" cy="5713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35"/>
                </a:lnSpc>
              </a:pPr>
              <a:r>
                <a:rPr lang="en-US" sz="3336">
                  <a:solidFill>
                    <a:srgbClr val="000000"/>
                  </a:solidFill>
                  <a:latin typeface="Alfa Slab One Bold"/>
                </a:rPr>
                <a:t>Community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395155" y="1608743"/>
            <a:ext cx="15864145" cy="688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5"/>
              </a:lnSpc>
            </a:pPr>
            <a:r>
              <a:rPr lang="en-US" sz="4032">
                <a:solidFill>
                  <a:srgbClr val="000000"/>
                </a:solidFill>
                <a:latin typeface="Open Sans Condensed"/>
              </a:rPr>
              <a:t>“An individual’s or group’s perceived physical and mental health over time.”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4722" y="802912"/>
            <a:ext cx="11968161" cy="547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69"/>
              </a:lnSpc>
            </a:pPr>
            <a:r>
              <a:rPr lang="en-US" sz="3671">
                <a:solidFill>
                  <a:srgbClr val="00689D"/>
                </a:solidFill>
                <a:latin typeface="Alfa Slab One Bold"/>
              </a:rPr>
              <a:t>Health-related quality of Life (HRQOL)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826296" y="9721344"/>
            <a:ext cx="3001863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u="sng">
                <a:solidFill>
                  <a:srgbClr val="000000"/>
                </a:solidFill>
                <a:latin typeface="Open Sans Condensed"/>
              </a:rPr>
              <a:t>Source: https://www.cdc.gov/hrqol/concept.htm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656172" y="426996"/>
            <a:ext cx="3023436" cy="8462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51877" y="127815"/>
            <a:ext cx="10016702" cy="99989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547474" y="5497610"/>
            <a:ext cx="1193052" cy="12474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030925" y="243946"/>
            <a:ext cx="3023436" cy="8462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83030" y="1209026"/>
            <a:ext cx="1346099" cy="46012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993209" y="2185078"/>
            <a:ext cx="1452329" cy="128861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465239" y="5245632"/>
            <a:ext cx="1117994" cy="11118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501881" y="5516660"/>
            <a:ext cx="901188" cy="85039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411172" y="7531435"/>
            <a:ext cx="1038853" cy="7271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657143" y="7172583"/>
            <a:ext cx="1113022" cy="64150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9918586" y="8147780"/>
            <a:ext cx="1839934" cy="11663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9367983" y="9171552"/>
            <a:ext cx="428562" cy="74828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9986364" y="9363461"/>
            <a:ext cx="574322" cy="39053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1566711" y="8195405"/>
            <a:ext cx="385764" cy="3893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2403069" y="7086295"/>
            <a:ext cx="890281" cy="89028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13190491" y="4206045"/>
            <a:ext cx="674180" cy="71444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11473306" y="4300635"/>
            <a:ext cx="661012" cy="56967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>
          <a:xfrm>
            <a:off x="6654915" y="545572"/>
            <a:ext cx="1800936" cy="193459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>
            <a:fillRect/>
          </a:stretch>
        </p:blipFill>
        <p:spPr>
          <a:xfrm>
            <a:off x="7771960" y="741998"/>
            <a:ext cx="616753" cy="84592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>
            <a:off x="7932777" y="8852358"/>
            <a:ext cx="1046148" cy="1073473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8230768" y="8979643"/>
            <a:ext cx="383818" cy="383818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D4CE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8162839" y="9070507"/>
            <a:ext cx="451747" cy="36648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6822577" y="1201003"/>
            <a:ext cx="398357" cy="39835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10615342" y="1062019"/>
            <a:ext cx="1337133" cy="940855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5057909" y="5737367"/>
            <a:ext cx="1248641" cy="454051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9340891" y="538880"/>
            <a:ext cx="1106451" cy="1252157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10321522" y="2447570"/>
            <a:ext cx="478330" cy="845921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rcRect/>
          <a:stretch>
            <a:fillRect/>
          </a:stretch>
        </p:blipFill>
        <p:spPr>
          <a:xfrm rot="997294">
            <a:off x="9739513" y="920681"/>
            <a:ext cx="430587" cy="541929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9827176" y="805662"/>
            <a:ext cx="120995" cy="120995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C524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rcRect/>
          <a:stretch>
            <a:fillRect/>
          </a:stretch>
        </p:blipFill>
        <p:spPr>
          <a:xfrm>
            <a:off x="9308448" y="2424206"/>
            <a:ext cx="547631" cy="542653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rcRect/>
          <a:stretch>
            <a:fillRect/>
          </a:stretch>
        </p:blipFill>
        <p:spPr>
          <a:xfrm>
            <a:off x="9894116" y="2424206"/>
            <a:ext cx="308471" cy="520427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rcRect/>
          <a:stretch>
            <a:fillRect/>
          </a:stretch>
        </p:blipFill>
        <p:spPr>
          <a:xfrm rot="8195468">
            <a:off x="9957354" y="2927724"/>
            <a:ext cx="251156" cy="212797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rcRect/>
          <a:stretch>
            <a:fillRect/>
          </a:stretch>
        </p:blipFill>
        <p:spPr>
          <a:xfrm>
            <a:off x="9771780" y="2829384"/>
            <a:ext cx="244673" cy="20730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rcRect/>
          <a:stretch>
            <a:fillRect/>
          </a:stretch>
        </p:blipFill>
        <p:spPr>
          <a:xfrm>
            <a:off x="6435462" y="5548637"/>
            <a:ext cx="438906" cy="37745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rcRect/>
          <a:stretch>
            <a:fillRect/>
          </a:stretch>
        </p:blipFill>
        <p:spPr>
          <a:xfrm>
            <a:off x="4325813" y="5386795"/>
            <a:ext cx="732096" cy="555062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rcRect/>
          <a:stretch>
            <a:fillRect/>
          </a:stretch>
        </p:blipFill>
        <p:spPr>
          <a:xfrm>
            <a:off x="4872924" y="6761077"/>
            <a:ext cx="1407419" cy="1215498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63"/>
          <a:srcRect/>
          <a:stretch>
            <a:fillRect/>
          </a:stretch>
        </p:blipFill>
        <p:spPr>
          <a:xfrm rot="1037609">
            <a:off x="5252683" y="2163953"/>
            <a:ext cx="650379" cy="827192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rcRect/>
          <a:stretch>
            <a:fillRect/>
          </a:stretch>
        </p:blipFill>
        <p:spPr>
          <a:xfrm>
            <a:off x="6291693" y="3258998"/>
            <a:ext cx="730062" cy="1730751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rcRect/>
          <a:stretch>
            <a:fillRect/>
          </a:stretch>
        </p:blipFill>
        <p:spPr>
          <a:xfrm>
            <a:off x="6114370" y="3210522"/>
            <a:ext cx="476142" cy="522711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rcRect/>
          <a:stretch>
            <a:fillRect/>
          </a:stretch>
        </p:blipFill>
        <p:spPr>
          <a:xfrm>
            <a:off x="5524626" y="3699828"/>
            <a:ext cx="610401" cy="520505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rcRect/>
          <a:stretch>
            <a:fillRect/>
          </a:stretch>
        </p:blipFill>
        <p:spPr>
          <a:xfrm>
            <a:off x="4546223" y="3036689"/>
            <a:ext cx="1151720" cy="1145438"/>
          </a:xfrm>
          <a:prstGeom prst="rect">
            <a:avLst/>
          </a:prstGeom>
        </p:spPr>
      </p:pic>
      <p:sp>
        <p:nvSpPr>
          <p:cNvPr id="44" name="TextBox 44"/>
          <p:cNvSpPr txBox="1"/>
          <p:nvPr/>
        </p:nvSpPr>
        <p:spPr>
          <a:xfrm>
            <a:off x="7864206" y="3681510"/>
            <a:ext cx="2583135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606060"/>
                </a:solidFill>
                <a:latin typeface="Open Sans Extra Bold"/>
              </a:rPr>
              <a:t>Quality 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606060"/>
                </a:solidFill>
                <a:latin typeface="Open Sans Extra Bold"/>
              </a:rPr>
              <a:t>of Life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1186132" y="6387910"/>
            <a:ext cx="2642598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 spc="56">
                <a:solidFill>
                  <a:srgbClr val="FBDF53"/>
                </a:solidFill>
                <a:latin typeface="Open Sans Bold"/>
              </a:rPr>
              <a:t> Environmental  &amp; </a:t>
            </a:r>
          </a:p>
          <a:p>
            <a:pPr>
              <a:lnSpc>
                <a:spcPts val="1899"/>
              </a:lnSpc>
            </a:pPr>
            <a:r>
              <a:rPr lang="en-US" sz="1899" spc="56">
                <a:solidFill>
                  <a:srgbClr val="FBDF53"/>
                </a:solidFill>
                <a:latin typeface="Open Sans Bold"/>
              </a:rPr>
              <a:t>Housing Conditions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1260363" y="3474048"/>
            <a:ext cx="2494136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C6D472"/>
                </a:solidFill>
                <a:latin typeface="Open Sans Bold"/>
              </a:rPr>
              <a:t>Work &amp; Job quality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410038" y="8344358"/>
            <a:ext cx="2494211" cy="50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9"/>
              </a:lnSpc>
            </a:pPr>
            <a:r>
              <a:rPr lang="en-US" sz="1999" spc="59">
                <a:solidFill>
                  <a:srgbClr val="590202"/>
                </a:solidFill>
                <a:latin typeface="Open Sans Bold"/>
              </a:rPr>
              <a:t>Education &amp; </a:t>
            </a:r>
          </a:p>
          <a:p>
            <a:pPr algn="ctr">
              <a:lnSpc>
                <a:spcPts val="1999"/>
              </a:lnSpc>
            </a:pPr>
            <a:r>
              <a:rPr lang="en-US" sz="1999" spc="59">
                <a:solidFill>
                  <a:srgbClr val="590202"/>
                </a:solidFill>
                <a:latin typeface="Open Sans Bold"/>
              </a:rPr>
              <a:t>Knowledge &amp; skills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308448" y="7470871"/>
            <a:ext cx="2026146" cy="724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9"/>
              </a:lnSpc>
            </a:pPr>
            <a:r>
              <a:rPr lang="en-US" sz="1899" spc="56">
                <a:solidFill>
                  <a:srgbClr val="80621D"/>
                </a:solidFill>
                <a:latin typeface="Open Sans Bold"/>
              </a:rPr>
              <a:t>Local Resources</a:t>
            </a:r>
          </a:p>
          <a:p>
            <a:pPr algn="ctr">
              <a:lnSpc>
                <a:spcPts val="1899"/>
              </a:lnSpc>
            </a:pPr>
            <a:r>
              <a:rPr lang="en-US" sz="1899" spc="56">
                <a:solidFill>
                  <a:srgbClr val="80621D"/>
                </a:solidFill>
                <a:latin typeface="Open Sans Bold"/>
              </a:rPr>
              <a:t>Infrastructures </a:t>
            </a:r>
          </a:p>
          <a:p>
            <a:pPr algn="ctr">
              <a:lnSpc>
                <a:spcPts val="1899"/>
              </a:lnSpc>
            </a:pPr>
            <a:r>
              <a:rPr lang="en-US" sz="1899" spc="56">
                <a:solidFill>
                  <a:srgbClr val="80621D"/>
                </a:solidFill>
                <a:latin typeface="Open Sans Bold"/>
              </a:rPr>
              <a:t>&amp; Services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1501881" y="3922200"/>
            <a:ext cx="2025700" cy="236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spc="53">
                <a:solidFill>
                  <a:srgbClr val="C6D472"/>
                </a:solidFill>
                <a:latin typeface="Open Sans Bold"/>
              </a:rPr>
              <a:t>Income &amp; wealth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191227" y="2594434"/>
            <a:ext cx="1229395" cy="50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9"/>
              </a:lnSpc>
            </a:pPr>
            <a:r>
              <a:rPr lang="en-US" sz="1999" spc="59">
                <a:solidFill>
                  <a:srgbClr val="6CCBE4"/>
                </a:solidFill>
                <a:latin typeface="Open Sans Bold"/>
              </a:rPr>
              <a:t>Work-life</a:t>
            </a:r>
          </a:p>
          <a:p>
            <a:pPr algn="ctr">
              <a:lnSpc>
                <a:spcPts val="1999"/>
              </a:lnSpc>
            </a:pPr>
            <a:r>
              <a:rPr lang="en-US" sz="1999" spc="59">
                <a:solidFill>
                  <a:srgbClr val="6CCBE4"/>
                </a:solidFill>
                <a:latin typeface="Open Sans Bold"/>
              </a:rPr>
              <a:t>balance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651721" y="1767924"/>
            <a:ext cx="1243608" cy="50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9"/>
              </a:lnSpc>
            </a:pPr>
            <a:r>
              <a:rPr lang="en-US" sz="1999" spc="59">
                <a:solidFill>
                  <a:srgbClr val="45591D"/>
                </a:solidFill>
                <a:latin typeface="Open Sans Bold"/>
              </a:rPr>
              <a:t>Health &amp; </a:t>
            </a:r>
          </a:p>
          <a:p>
            <a:pPr algn="ctr">
              <a:lnSpc>
                <a:spcPts val="1999"/>
              </a:lnSpc>
            </a:pPr>
            <a:r>
              <a:rPr lang="en-US" sz="1999" spc="59">
                <a:solidFill>
                  <a:srgbClr val="45591D"/>
                </a:solidFill>
                <a:latin typeface="Open Sans Bold"/>
              </a:rPr>
              <a:t>wellness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546223" y="6203760"/>
            <a:ext cx="2475533" cy="50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9"/>
              </a:lnSpc>
            </a:pPr>
            <a:r>
              <a:rPr lang="en-US" sz="1999" spc="59">
                <a:solidFill>
                  <a:srgbClr val="DD9577"/>
                </a:solidFill>
                <a:latin typeface="Open Sans Bold"/>
              </a:rPr>
              <a:t>Leisure &amp;</a:t>
            </a:r>
          </a:p>
          <a:p>
            <a:pPr algn="ctr">
              <a:lnSpc>
                <a:spcPts val="1999"/>
              </a:lnSpc>
            </a:pPr>
            <a:r>
              <a:rPr lang="en-US" sz="1999" spc="59">
                <a:solidFill>
                  <a:srgbClr val="DD9577"/>
                </a:solidFill>
                <a:latin typeface="Open Sans Bold"/>
              </a:rPr>
              <a:t>social interactions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319002" y="4243485"/>
            <a:ext cx="2324100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355C8B"/>
                </a:solidFill>
                <a:latin typeface="Open Sans Bold"/>
              </a:rPr>
              <a:t>Economic &amp; Legal</a:t>
            </a:r>
          </a:p>
          <a:p>
            <a:pPr algn="ctr">
              <a:lnSpc>
                <a:spcPts val="2799"/>
              </a:lnSpc>
            </a:pPr>
            <a:r>
              <a:rPr lang="en-US" sz="1999" spc="59">
                <a:solidFill>
                  <a:srgbClr val="355C8B"/>
                </a:solidFill>
                <a:latin typeface="Open Sans Bold"/>
              </a:rPr>
              <a:t>Personal Safety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623494" y="581081"/>
            <a:ext cx="11968161" cy="547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69"/>
              </a:lnSpc>
            </a:pPr>
            <a:r>
              <a:rPr lang="en-US" sz="3671">
                <a:solidFill>
                  <a:srgbClr val="00689D"/>
                </a:solidFill>
                <a:latin typeface="Alfa Slab One Bold"/>
              </a:rPr>
              <a:t>Quality of Life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03268" y="388068"/>
            <a:ext cx="3023436" cy="84623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018450" y="9578975"/>
            <a:ext cx="419566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ED6930"/>
                </a:solidFill>
                <a:latin typeface="Alfa Slab One"/>
              </a:rPr>
              <a:t>Knowledge and competences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5721" y="2627643"/>
            <a:ext cx="5203270" cy="50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99"/>
              </a:lnSpc>
            </a:pPr>
            <a:r>
              <a:rPr lang="en-US" sz="1999" spc="59">
                <a:solidFill>
                  <a:srgbClr val="2EBCE0"/>
                </a:solidFill>
                <a:latin typeface="Alfa Slab One"/>
              </a:rPr>
              <a:t>Feelings of safety when walking alone at night  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5981624" y="144013"/>
            <a:ext cx="10016702" cy="9998973"/>
            <a:chOff x="0" y="0"/>
            <a:chExt cx="13355602" cy="13331964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13355602" cy="1333196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860796" y="7159727"/>
              <a:ext cx="1590736" cy="1663317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08204" y="1441614"/>
              <a:ext cx="1794799" cy="61349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0455110" y="2743017"/>
              <a:ext cx="1936439" cy="171815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1084483" y="6823757"/>
              <a:ext cx="1490659" cy="1482528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800006" y="7185127"/>
              <a:ext cx="1201583" cy="1133858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4345728" y="9871494"/>
              <a:ext cx="1385138" cy="969597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4673689" y="9393024"/>
              <a:ext cx="1484029" cy="855340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>
            <a:xfrm>
              <a:off x="7688946" y="10693288"/>
              <a:ext cx="2453246" cy="155512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6954809" y="12058316"/>
              <a:ext cx="571416" cy="997710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7779316" y="12314195"/>
              <a:ext cx="765763" cy="520719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9886445" y="10756788"/>
              <a:ext cx="514352" cy="51907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1001589" y="9277974"/>
              <a:ext cx="1187041" cy="118704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12051486" y="5437640"/>
              <a:ext cx="898906" cy="952598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>
              <a:fillRect/>
            </a:stretch>
          </p:blipFill>
          <p:spPr>
            <a:xfrm>
              <a:off x="9761906" y="5563761"/>
              <a:ext cx="881349" cy="759563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3337384" y="557009"/>
              <a:ext cx="2401248" cy="2579466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4826778" y="818912"/>
              <a:ext cx="822337" cy="1127894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rcRect/>
            <a:stretch>
              <a:fillRect/>
            </a:stretch>
          </p:blipFill>
          <p:spPr>
            <a:xfrm>
              <a:off x="5041200" y="11632724"/>
              <a:ext cx="1394864" cy="1431297"/>
            </a:xfrm>
            <a:prstGeom prst="rect">
              <a:avLst/>
            </a:prstGeom>
          </p:spPr>
        </p:pic>
        <p:grpSp>
          <p:nvGrpSpPr>
            <p:cNvPr id="24" name="Group 24"/>
            <p:cNvGrpSpPr/>
            <p:nvPr/>
          </p:nvGrpSpPr>
          <p:grpSpPr>
            <a:xfrm>
              <a:off x="5438522" y="11802437"/>
              <a:ext cx="511758" cy="511758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1D4C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rcRect/>
            <a:stretch>
              <a:fillRect/>
            </a:stretch>
          </p:blipFill>
          <p:spPr>
            <a:xfrm>
              <a:off x="5347950" y="11923590"/>
              <a:ext cx="602329" cy="488640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rcRect/>
            <a:stretch>
              <a:fillRect/>
            </a:stretch>
          </p:blipFill>
          <p:spPr>
            <a:xfrm>
              <a:off x="3560934" y="1430918"/>
              <a:ext cx="531143" cy="531143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rcRect/>
            <a:stretch>
              <a:fillRect/>
            </a:stretch>
          </p:blipFill>
          <p:spPr>
            <a:xfrm>
              <a:off x="8617954" y="1245606"/>
              <a:ext cx="1782844" cy="1254474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rcRect/>
            <a:stretch>
              <a:fillRect/>
            </a:stretch>
          </p:blipFill>
          <p:spPr>
            <a:xfrm>
              <a:off x="1208044" y="7479403"/>
              <a:ext cx="1664855" cy="605402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rcRect/>
            <a:stretch>
              <a:fillRect/>
            </a:stretch>
          </p:blipFill>
          <p:spPr>
            <a:xfrm>
              <a:off x="6918685" y="548088"/>
              <a:ext cx="1475268" cy="1669542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rcRect/>
            <a:stretch>
              <a:fillRect/>
            </a:stretch>
          </p:blipFill>
          <p:spPr>
            <a:xfrm>
              <a:off x="8226193" y="3093007"/>
              <a:ext cx="637773" cy="1127894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rcRect/>
            <a:stretch>
              <a:fillRect/>
            </a:stretch>
          </p:blipFill>
          <p:spPr>
            <a:xfrm rot="997294">
              <a:off x="7450182" y="1057154"/>
              <a:ext cx="574116" cy="722571"/>
            </a:xfrm>
            <a:prstGeom prst="rect">
              <a:avLst/>
            </a:prstGeom>
          </p:spPr>
        </p:pic>
        <p:grpSp>
          <p:nvGrpSpPr>
            <p:cNvPr id="33" name="Group 33"/>
            <p:cNvGrpSpPr/>
            <p:nvPr/>
          </p:nvGrpSpPr>
          <p:grpSpPr>
            <a:xfrm>
              <a:off x="5127403" y="882198"/>
              <a:ext cx="161326" cy="161326"/>
              <a:chOff x="0" y="0"/>
              <a:chExt cx="6350000" cy="63500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8C524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rcRect/>
            <a:stretch>
              <a:fillRect/>
            </a:stretch>
          </p:blipFill>
          <p:spPr>
            <a:xfrm>
              <a:off x="6875429" y="3061855"/>
              <a:ext cx="730175" cy="723537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rcRect/>
            <a:stretch>
              <a:fillRect/>
            </a:stretch>
          </p:blipFill>
          <p:spPr>
            <a:xfrm>
              <a:off x="7656319" y="3061855"/>
              <a:ext cx="411295" cy="693902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rcRect/>
            <a:stretch>
              <a:fillRect/>
            </a:stretch>
          </p:blipFill>
          <p:spPr>
            <a:xfrm rot="8195468">
              <a:off x="7740636" y="3733212"/>
              <a:ext cx="334874" cy="283730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rcRect/>
            <a:stretch>
              <a:fillRect/>
            </a:stretch>
          </p:blipFill>
          <p:spPr>
            <a:xfrm>
              <a:off x="7493204" y="3602092"/>
              <a:ext cx="326231" cy="276406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rcRect/>
            <a:stretch>
              <a:fillRect/>
            </a:stretch>
          </p:blipFill>
          <p:spPr>
            <a:xfrm>
              <a:off x="3044780" y="7227763"/>
              <a:ext cx="585208" cy="503279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rcRect/>
            <a:stretch>
              <a:fillRect/>
            </a:stretch>
          </p:blipFill>
          <p:spPr>
            <a:xfrm>
              <a:off x="231916" y="7011974"/>
              <a:ext cx="976128" cy="740082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rcRect/>
            <a:stretch>
              <a:fillRect/>
            </a:stretch>
          </p:blipFill>
          <p:spPr>
            <a:xfrm>
              <a:off x="961397" y="8844350"/>
              <a:ext cx="1876559" cy="1620665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63"/>
            <a:srcRect/>
            <a:stretch>
              <a:fillRect/>
            </a:stretch>
          </p:blipFill>
          <p:spPr>
            <a:xfrm rot="1037609">
              <a:off x="1467742" y="2714852"/>
              <a:ext cx="867173" cy="1102922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rcRect/>
            <a:stretch>
              <a:fillRect/>
            </a:stretch>
          </p:blipFill>
          <p:spPr>
            <a:xfrm>
              <a:off x="2853089" y="4174911"/>
              <a:ext cx="973416" cy="2307668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rcRect/>
            <a:stretch>
              <a:fillRect/>
            </a:stretch>
          </p:blipFill>
          <p:spPr>
            <a:xfrm>
              <a:off x="2616658" y="4110277"/>
              <a:ext cx="634856" cy="696948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rcRect/>
            <a:stretch>
              <a:fillRect/>
            </a:stretch>
          </p:blipFill>
          <p:spPr>
            <a:xfrm>
              <a:off x="1830333" y="4762684"/>
              <a:ext cx="813868" cy="694007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rcRect/>
            <a:stretch>
              <a:fillRect/>
            </a:stretch>
          </p:blipFill>
          <p:spPr>
            <a:xfrm>
              <a:off x="525795" y="3878499"/>
              <a:ext cx="1535626" cy="1527250"/>
            </a:xfrm>
            <a:prstGeom prst="rect">
              <a:avLst/>
            </a:prstGeom>
          </p:spPr>
        </p:pic>
        <p:sp>
          <p:nvSpPr>
            <p:cNvPr id="47" name="TextBox 47"/>
            <p:cNvSpPr txBox="1"/>
            <p:nvPr/>
          </p:nvSpPr>
          <p:spPr>
            <a:xfrm>
              <a:off x="4949773" y="4773186"/>
              <a:ext cx="3444180" cy="2297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606060"/>
                  </a:solidFill>
                  <a:latin typeface="Open Sans Extra Bold"/>
                </a:rPr>
                <a:t>Quality </a:t>
              </a:r>
            </a:p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606060"/>
                  </a:solidFill>
                  <a:latin typeface="Open Sans Extra Bold"/>
                </a:rPr>
                <a:t>of Life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9379007" y="8359494"/>
              <a:ext cx="3523465" cy="800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59"/>
                </a:lnSpc>
                <a:spcBef>
                  <a:spcPct val="0"/>
                </a:spcBef>
              </a:pPr>
              <a:r>
                <a:rPr lang="en-US" sz="1899" spc="56">
                  <a:solidFill>
                    <a:srgbClr val="FBDF53"/>
                  </a:solidFill>
                  <a:latin typeface="Open Sans Bold"/>
                </a:rPr>
                <a:t> Environmental  &amp; </a:t>
              </a:r>
            </a:p>
            <a:p>
              <a:pPr>
                <a:lnSpc>
                  <a:spcPts val="1899"/>
                </a:lnSpc>
              </a:pPr>
              <a:r>
                <a:rPr lang="en-US" sz="1899" spc="56">
                  <a:solidFill>
                    <a:srgbClr val="FBDF53"/>
                  </a:solidFill>
                  <a:latin typeface="Open Sans Bold"/>
                </a:rPr>
                <a:t>Housing Conditions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9477982" y="4474344"/>
              <a:ext cx="3325515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  <a:spcBef>
                  <a:spcPct val="0"/>
                </a:spcBef>
              </a:pPr>
              <a:r>
                <a:rPr lang="en-US" sz="1999" spc="59">
                  <a:solidFill>
                    <a:srgbClr val="C6D472"/>
                  </a:solidFill>
                  <a:latin typeface="Open Sans Bold"/>
                </a:rPr>
                <a:t>Work &amp; Job quality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3010882" y="10942691"/>
              <a:ext cx="3325614" cy="690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590202"/>
                  </a:solidFill>
                  <a:latin typeface="Open Sans Bold"/>
                </a:rPr>
                <a:t>Education &amp; </a:t>
              </a:r>
            </a:p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590202"/>
                  </a:solidFill>
                  <a:latin typeface="Open Sans Bold"/>
                </a:rPr>
                <a:t>Knowledge &amp; skills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6875429" y="9778041"/>
              <a:ext cx="2701528" cy="978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99"/>
                </a:lnSpc>
              </a:pPr>
              <a:r>
                <a:rPr lang="en-US" sz="1899" spc="56">
                  <a:solidFill>
                    <a:srgbClr val="80621D"/>
                  </a:solidFill>
                  <a:latin typeface="Open Sans Bold"/>
                </a:rPr>
                <a:t>Local Resources</a:t>
              </a:r>
            </a:p>
            <a:p>
              <a:pPr algn="ctr">
                <a:lnSpc>
                  <a:spcPts val="1899"/>
                </a:lnSpc>
              </a:pPr>
              <a:r>
                <a:rPr lang="en-US" sz="1899" spc="56">
                  <a:solidFill>
                    <a:srgbClr val="80621D"/>
                  </a:solidFill>
                  <a:latin typeface="Open Sans Bold"/>
                </a:rPr>
                <a:t>Infrastructures </a:t>
              </a:r>
            </a:p>
            <a:p>
              <a:pPr algn="ctr">
                <a:lnSpc>
                  <a:spcPts val="1899"/>
                </a:lnSpc>
              </a:pPr>
              <a:r>
                <a:rPr lang="en-US" sz="1899" spc="56">
                  <a:solidFill>
                    <a:srgbClr val="80621D"/>
                  </a:solidFill>
                  <a:latin typeface="Open Sans Bold"/>
                </a:rPr>
                <a:t>&amp; Services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9800006" y="5046480"/>
              <a:ext cx="2700933" cy="327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800" spc="53">
                  <a:solidFill>
                    <a:srgbClr val="C6D472"/>
                  </a:solidFill>
                  <a:latin typeface="Open Sans Bold"/>
                </a:rPr>
                <a:t>Income &amp; wealth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4052467" y="3276126"/>
              <a:ext cx="1639193" cy="690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6CCBE4"/>
                  </a:solidFill>
                  <a:latin typeface="Open Sans Bold"/>
                </a:rPr>
                <a:t>Work-life</a:t>
              </a:r>
            </a:p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6CCBE4"/>
                  </a:solidFill>
                  <a:latin typeface="Open Sans Bold"/>
                </a:rPr>
                <a:t>balance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7333126" y="2174113"/>
              <a:ext cx="1658144" cy="690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45591D"/>
                  </a:solidFill>
                  <a:latin typeface="Open Sans Bold"/>
                </a:rPr>
                <a:t>Health &amp; </a:t>
              </a:r>
            </a:p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45591D"/>
                  </a:solidFill>
                  <a:latin typeface="Open Sans Bold"/>
                </a:rPr>
                <a:t>wellness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525795" y="8088561"/>
              <a:ext cx="3300710" cy="690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DD9577"/>
                  </a:solidFill>
                  <a:latin typeface="Open Sans Bold"/>
                </a:rPr>
                <a:t>Leisure &amp;</a:t>
              </a:r>
            </a:p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DD9577"/>
                  </a:solidFill>
                  <a:latin typeface="Open Sans Bold"/>
                </a:rPr>
                <a:t>social interactions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222834" y="5500261"/>
              <a:ext cx="3098800" cy="910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  <a:spcBef>
                  <a:spcPct val="0"/>
                </a:spcBef>
              </a:pPr>
              <a:r>
                <a:rPr lang="en-US" sz="1999" spc="59">
                  <a:solidFill>
                    <a:srgbClr val="355C8B"/>
                  </a:solidFill>
                  <a:latin typeface="Open Sans Bold"/>
                </a:rPr>
                <a:t>Economic &amp; Legal</a:t>
              </a:r>
            </a:p>
            <a:p>
              <a:pPr algn="ctr">
                <a:lnSpc>
                  <a:spcPts val="2799"/>
                </a:lnSpc>
              </a:pPr>
              <a:r>
                <a:rPr lang="en-US" sz="1999" spc="59">
                  <a:solidFill>
                    <a:srgbClr val="355C8B"/>
                  </a:solidFill>
                  <a:latin typeface="Open Sans Bold"/>
                </a:rPr>
                <a:t>Personal Safety</a:t>
              </a:r>
            </a:p>
          </p:txBody>
        </p:sp>
      </p:grpSp>
      <p:sp>
        <p:nvSpPr>
          <p:cNvPr id="57" name="TextBox 57"/>
          <p:cNvSpPr txBox="1"/>
          <p:nvPr/>
        </p:nvSpPr>
        <p:spPr>
          <a:xfrm>
            <a:off x="2418899" y="3183268"/>
            <a:ext cx="3284860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0AAFD8"/>
                </a:solidFill>
                <a:latin typeface="Alfa Slab One"/>
              </a:rPr>
              <a:t>Homicides &amp; Robberies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2304445" y="3543671"/>
            <a:ext cx="3284860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2EBCE0"/>
                </a:solidFill>
                <a:latin typeface="Alfa Slab One"/>
              </a:rPr>
              <a:t>Road Safety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158194" y="184092"/>
            <a:ext cx="5184874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436D9F"/>
                </a:solidFill>
                <a:latin typeface="Alfa Slab One"/>
              </a:rPr>
              <a:t>Quality time with family and friends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270643" y="1004443"/>
            <a:ext cx="3935016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436D9F"/>
                </a:solidFill>
                <a:latin typeface="Alfa Slab One"/>
              </a:rPr>
              <a:t>Long unpaid working hours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2717473" y="1410843"/>
            <a:ext cx="3935016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436D9F"/>
                </a:solidFill>
                <a:latin typeface="Alfa Slab One"/>
              </a:rPr>
              <a:t>Satisfaction with time use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3030500" y="613900"/>
            <a:ext cx="4796284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436D9F"/>
                </a:solidFill>
                <a:latin typeface="Alfa Slab One"/>
              </a:rPr>
              <a:t>Gender gap in total hours worked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2572835" y="6703795"/>
            <a:ext cx="316274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en-US" sz="2000" spc="60">
                <a:solidFill>
                  <a:srgbClr val="C00000"/>
                </a:solidFill>
                <a:latin typeface="Alfa Slab One"/>
              </a:rPr>
              <a:t>Social support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224929" y="7138770"/>
            <a:ext cx="4691861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C00000"/>
                </a:solidFill>
                <a:latin typeface="Alfa Slab One"/>
              </a:rPr>
              <a:t>Time spent in social interactions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420910" y="7611845"/>
            <a:ext cx="5921441" cy="260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9"/>
              </a:lnSpc>
            </a:pPr>
            <a:r>
              <a:rPr lang="en-US" sz="1999" spc="59">
                <a:solidFill>
                  <a:srgbClr val="C00000"/>
                </a:solidFill>
                <a:latin typeface="Alfa Slab One"/>
              </a:rPr>
              <a:t>Satisfaction with personal relationships   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2293136" y="3959596"/>
            <a:ext cx="3222352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0AAFD8"/>
                </a:solidFill>
                <a:latin typeface="Alfa Slab One"/>
              </a:rPr>
              <a:t>Electoral participation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2572835" y="4346946"/>
            <a:ext cx="2888828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0AAFD8"/>
                </a:solidFill>
                <a:latin typeface="Alfa Slab One"/>
              </a:rPr>
              <a:t>Trust in institutions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547085" y="5998945"/>
            <a:ext cx="4906986" cy="260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99"/>
              </a:lnSpc>
            </a:pPr>
            <a:r>
              <a:rPr lang="en-US" sz="1999" spc="59">
                <a:solidFill>
                  <a:srgbClr val="C00000"/>
                </a:solidFill>
                <a:latin typeface="Alfa Slab One"/>
              </a:rPr>
              <a:t>Time spent on leisure activities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3716899" y="6316445"/>
            <a:ext cx="18724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C00000"/>
                </a:solidFill>
                <a:latin typeface="Alfa Slab One"/>
              </a:rPr>
              <a:t>Volunteering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3467356" y="9220200"/>
            <a:ext cx="3997375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ED6930"/>
                </a:solidFill>
                <a:latin typeface="Alfa Slab One"/>
              </a:rPr>
              <a:t> Access to higher education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69106" y="256773"/>
            <a:ext cx="3023436" cy="8462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443534" y="8067591"/>
            <a:ext cx="385764" cy="38930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704000" y="677847"/>
            <a:ext cx="120995" cy="12099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C524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400523" y="5498411"/>
            <a:ext cx="5234301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9D761D"/>
                </a:solidFill>
                <a:latin typeface="Alfa Slab One"/>
              </a:rPr>
              <a:t> Access to basic sanitary facilities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405591" y="5983380"/>
            <a:ext cx="3356544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9D761D"/>
                </a:solidFill>
                <a:latin typeface="Alfa Slab One"/>
              </a:rPr>
              <a:t>Housing affordability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47621" y="2679185"/>
            <a:ext cx="247560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5B7427"/>
                </a:solidFill>
                <a:latin typeface="Alfa Slab One"/>
              </a:rPr>
              <a:t>Employment rate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073977" y="3116385"/>
            <a:ext cx="3751461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6F8E30"/>
                </a:solidFill>
                <a:latin typeface="Alfa Slab One"/>
              </a:rPr>
              <a:t>Long hours of inpaid work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623263" y="2268660"/>
            <a:ext cx="396493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6F8E30"/>
                </a:solidFill>
                <a:latin typeface="Alfa Slab One"/>
              </a:rPr>
              <a:t>Labour market insecurity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596197" y="896104"/>
            <a:ext cx="3618788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9EAB52"/>
                </a:solidFill>
                <a:latin typeface="Alfa Slab One"/>
              </a:rPr>
              <a:t>Life expectancy at birth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067314" y="1282633"/>
            <a:ext cx="3356544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C2D165"/>
                </a:solidFill>
                <a:latin typeface="Alfa Slab One"/>
              </a:rPr>
              <a:t>Access to healthcare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122770" y="549432"/>
            <a:ext cx="2399184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C2D165"/>
                </a:solidFill>
                <a:latin typeface="Alfa Slab One"/>
              </a:rPr>
              <a:t>Perceived health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334218" y="3562967"/>
            <a:ext cx="127151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5B7427"/>
                </a:solidFill>
                <a:latin typeface="Alfa Slab One"/>
              </a:rPr>
              <a:t>Earnings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479688" y="4045265"/>
            <a:ext cx="5618589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6F8E30"/>
                </a:solidFill>
                <a:latin typeface="Alfa Slab One"/>
              </a:rPr>
              <a:t>Working environment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500413" y="7692450"/>
            <a:ext cx="4760119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9D761D"/>
                </a:solidFill>
                <a:latin typeface="Alfa Slab One"/>
              </a:rPr>
              <a:t>Exposure to outdoor air pollution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045402" y="6474202"/>
            <a:ext cx="5168656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9D761D"/>
                </a:solidFill>
                <a:latin typeface="Alfa Slab One"/>
              </a:rPr>
              <a:t>  Access to recreational green space in urban areas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680635" y="218673"/>
            <a:ext cx="227677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9EAB52"/>
                </a:solidFill>
                <a:latin typeface="Alfa Slab One"/>
              </a:rPr>
              <a:t>Life satisfaction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981075" y="144013"/>
            <a:ext cx="10016702" cy="9998973"/>
            <a:chOff x="0" y="0"/>
            <a:chExt cx="13355602" cy="13331964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13355602" cy="13331964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860796" y="7159727"/>
              <a:ext cx="1590736" cy="166331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6708204" y="1441614"/>
              <a:ext cx="1794799" cy="613495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455110" y="2743017"/>
              <a:ext cx="1936439" cy="1718150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1084483" y="6823757"/>
              <a:ext cx="1490659" cy="1482528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9800006" y="7185127"/>
              <a:ext cx="1201583" cy="1133858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4345728" y="9871494"/>
              <a:ext cx="1385138" cy="969597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4673689" y="9393024"/>
              <a:ext cx="1484029" cy="855340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>
            <a:xfrm>
              <a:off x="7688946" y="10693288"/>
              <a:ext cx="2453246" cy="1555129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6954809" y="12058316"/>
              <a:ext cx="571416" cy="997710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7779316" y="12314195"/>
              <a:ext cx="765763" cy="520719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1001589" y="9277974"/>
              <a:ext cx="1187041" cy="118704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12051486" y="5437640"/>
              <a:ext cx="898906" cy="952598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>
              <a:fillRect/>
            </a:stretch>
          </p:blipFill>
          <p:spPr>
            <a:xfrm>
              <a:off x="9761906" y="5563761"/>
              <a:ext cx="881349" cy="759563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3337384" y="557009"/>
              <a:ext cx="2401248" cy="2579466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4826778" y="818912"/>
              <a:ext cx="822337" cy="1127894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rcRect/>
            <a:stretch>
              <a:fillRect/>
            </a:stretch>
          </p:blipFill>
          <p:spPr>
            <a:xfrm>
              <a:off x="5041200" y="11632724"/>
              <a:ext cx="1394864" cy="1431297"/>
            </a:xfrm>
            <a:prstGeom prst="rect">
              <a:avLst/>
            </a:prstGeom>
          </p:spPr>
        </p:pic>
        <p:grpSp>
          <p:nvGrpSpPr>
            <p:cNvPr id="37" name="Group 37"/>
            <p:cNvGrpSpPr/>
            <p:nvPr/>
          </p:nvGrpSpPr>
          <p:grpSpPr>
            <a:xfrm>
              <a:off x="5438522" y="11802437"/>
              <a:ext cx="511758" cy="511758"/>
              <a:chOff x="0" y="0"/>
              <a:chExt cx="6350000" cy="63500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1D4C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rcRect/>
            <a:stretch>
              <a:fillRect/>
            </a:stretch>
          </p:blipFill>
          <p:spPr>
            <a:xfrm>
              <a:off x="5347950" y="11923590"/>
              <a:ext cx="602329" cy="488640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rcRect/>
            <a:stretch>
              <a:fillRect/>
            </a:stretch>
          </p:blipFill>
          <p:spPr>
            <a:xfrm>
              <a:off x="3560934" y="1430918"/>
              <a:ext cx="531143" cy="531143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rcRect/>
            <a:stretch>
              <a:fillRect/>
            </a:stretch>
          </p:blipFill>
          <p:spPr>
            <a:xfrm>
              <a:off x="8617954" y="1245606"/>
              <a:ext cx="1782844" cy="1254474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rcRect/>
            <a:stretch>
              <a:fillRect/>
            </a:stretch>
          </p:blipFill>
          <p:spPr>
            <a:xfrm>
              <a:off x="1208044" y="7479403"/>
              <a:ext cx="1664855" cy="605402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rcRect/>
            <a:stretch>
              <a:fillRect/>
            </a:stretch>
          </p:blipFill>
          <p:spPr>
            <a:xfrm>
              <a:off x="6918685" y="548088"/>
              <a:ext cx="1475268" cy="1669542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rcRect/>
            <a:stretch>
              <a:fillRect/>
            </a:stretch>
          </p:blipFill>
          <p:spPr>
            <a:xfrm>
              <a:off x="8226193" y="3093007"/>
              <a:ext cx="637773" cy="1127894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rcRect/>
            <a:stretch>
              <a:fillRect/>
            </a:stretch>
          </p:blipFill>
          <p:spPr>
            <a:xfrm rot="997294">
              <a:off x="7450182" y="1057154"/>
              <a:ext cx="574116" cy="72257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rcRect/>
            <a:stretch>
              <a:fillRect/>
            </a:stretch>
          </p:blipFill>
          <p:spPr>
            <a:xfrm>
              <a:off x="6875429" y="3061855"/>
              <a:ext cx="730175" cy="723537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rcRect/>
            <a:stretch>
              <a:fillRect/>
            </a:stretch>
          </p:blipFill>
          <p:spPr>
            <a:xfrm>
              <a:off x="7656319" y="3061855"/>
              <a:ext cx="411295" cy="693902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rcRect/>
            <a:stretch>
              <a:fillRect/>
            </a:stretch>
          </p:blipFill>
          <p:spPr>
            <a:xfrm rot="8195468">
              <a:off x="7740636" y="3733212"/>
              <a:ext cx="334874" cy="283730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rcRect/>
            <a:stretch>
              <a:fillRect/>
            </a:stretch>
          </p:blipFill>
          <p:spPr>
            <a:xfrm>
              <a:off x="7493204" y="3602092"/>
              <a:ext cx="326231" cy="276406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rcRect/>
            <a:stretch>
              <a:fillRect/>
            </a:stretch>
          </p:blipFill>
          <p:spPr>
            <a:xfrm>
              <a:off x="3044780" y="7227763"/>
              <a:ext cx="585208" cy="503279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rcRect/>
            <a:stretch>
              <a:fillRect/>
            </a:stretch>
          </p:blipFill>
          <p:spPr>
            <a:xfrm>
              <a:off x="231916" y="7011974"/>
              <a:ext cx="976128" cy="740082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rcRect/>
            <a:stretch>
              <a:fillRect/>
            </a:stretch>
          </p:blipFill>
          <p:spPr>
            <a:xfrm>
              <a:off x="961397" y="8844350"/>
              <a:ext cx="1876559" cy="1620665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63"/>
            <a:srcRect/>
            <a:stretch>
              <a:fillRect/>
            </a:stretch>
          </p:blipFill>
          <p:spPr>
            <a:xfrm rot="1037609">
              <a:off x="1467742" y="2714852"/>
              <a:ext cx="867173" cy="1102922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rcRect/>
            <a:stretch>
              <a:fillRect/>
            </a:stretch>
          </p:blipFill>
          <p:spPr>
            <a:xfrm>
              <a:off x="2853089" y="4174911"/>
              <a:ext cx="973416" cy="2307668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rcRect/>
            <a:stretch>
              <a:fillRect/>
            </a:stretch>
          </p:blipFill>
          <p:spPr>
            <a:xfrm>
              <a:off x="2616658" y="4110277"/>
              <a:ext cx="634856" cy="696948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rcRect/>
            <a:stretch>
              <a:fillRect/>
            </a:stretch>
          </p:blipFill>
          <p:spPr>
            <a:xfrm>
              <a:off x="1830333" y="4762684"/>
              <a:ext cx="813868" cy="694007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rcRect/>
            <a:stretch>
              <a:fillRect/>
            </a:stretch>
          </p:blipFill>
          <p:spPr>
            <a:xfrm>
              <a:off x="525795" y="3878499"/>
              <a:ext cx="1535626" cy="1527250"/>
            </a:xfrm>
            <a:prstGeom prst="rect">
              <a:avLst/>
            </a:prstGeom>
          </p:spPr>
        </p:pic>
        <p:sp>
          <p:nvSpPr>
            <p:cNvPr id="58" name="TextBox 58"/>
            <p:cNvSpPr txBox="1"/>
            <p:nvPr/>
          </p:nvSpPr>
          <p:spPr>
            <a:xfrm>
              <a:off x="4949773" y="4773186"/>
              <a:ext cx="3444180" cy="2297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606060"/>
                  </a:solidFill>
                  <a:latin typeface="Open Sans Extra Bold"/>
                </a:rPr>
                <a:t>Quality </a:t>
              </a:r>
            </a:p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606060"/>
                  </a:solidFill>
                  <a:latin typeface="Open Sans Extra Bold"/>
                </a:rPr>
                <a:t>of Life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9379007" y="8359494"/>
              <a:ext cx="3523465" cy="800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59"/>
                </a:lnSpc>
                <a:spcBef>
                  <a:spcPct val="0"/>
                </a:spcBef>
              </a:pPr>
              <a:r>
                <a:rPr lang="en-US" sz="1899" spc="56">
                  <a:solidFill>
                    <a:srgbClr val="FBDF53"/>
                  </a:solidFill>
                  <a:latin typeface="Open Sans Bold"/>
                </a:rPr>
                <a:t> Environmental  &amp; </a:t>
              </a:r>
            </a:p>
            <a:p>
              <a:pPr>
                <a:lnSpc>
                  <a:spcPts val="1899"/>
                </a:lnSpc>
              </a:pPr>
              <a:r>
                <a:rPr lang="en-US" sz="1899" spc="56">
                  <a:solidFill>
                    <a:srgbClr val="FBDF53"/>
                  </a:solidFill>
                  <a:latin typeface="Open Sans Bold"/>
                </a:rPr>
                <a:t>Housing Conditions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9477982" y="4474344"/>
              <a:ext cx="3325515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  <a:spcBef>
                  <a:spcPct val="0"/>
                </a:spcBef>
              </a:pPr>
              <a:r>
                <a:rPr lang="en-US" sz="1999" spc="59">
                  <a:solidFill>
                    <a:srgbClr val="C6D472"/>
                  </a:solidFill>
                  <a:latin typeface="Open Sans Bold"/>
                </a:rPr>
                <a:t>Work &amp; Job quality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3010882" y="10942691"/>
              <a:ext cx="3325614" cy="690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590202"/>
                  </a:solidFill>
                  <a:latin typeface="Open Sans Bold"/>
                </a:rPr>
                <a:t>Education &amp; </a:t>
              </a:r>
            </a:p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590202"/>
                  </a:solidFill>
                  <a:latin typeface="Open Sans Bold"/>
                </a:rPr>
                <a:t>Knowledge &amp; skills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6875429" y="9778041"/>
              <a:ext cx="2701528" cy="978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99"/>
                </a:lnSpc>
              </a:pPr>
              <a:r>
                <a:rPr lang="en-US" sz="1899" spc="56">
                  <a:solidFill>
                    <a:srgbClr val="80621D"/>
                  </a:solidFill>
                  <a:latin typeface="Open Sans Bold"/>
                </a:rPr>
                <a:t>Local Resources</a:t>
              </a:r>
            </a:p>
            <a:p>
              <a:pPr algn="ctr">
                <a:lnSpc>
                  <a:spcPts val="1899"/>
                </a:lnSpc>
              </a:pPr>
              <a:r>
                <a:rPr lang="en-US" sz="1899" spc="56">
                  <a:solidFill>
                    <a:srgbClr val="80621D"/>
                  </a:solidFill>
                  <a:latin typeface="Open Sans Bold"/>
                </a:rPr>
                <a:t>Infrastructures </a:t>
              </a:r>
            </a:p>
            <a:p>
              <a:pPr algn="ctr">
                <a:lnSpc>
                  <a:spcPts val="1899"/>
                </a:lnSpc>
              </a:pPr>
              <a:r>
                <a:rPr lang="en-US" sz="1899" spc="56">
                  <a:solidFill>
                    <a:srgbClr val="80621D"/>
                  </a:solidFill>
                  <a:latin typeface="Open Sans Bold"/>
                </a:rPr>
                <a:t>&amp; Services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9800006" y="5046480"/>
              <a:ext cx="2700933" cy="327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800" spc="53">
                  <a:solidFill>
                    <a:srgbClr val="C6D472"/>
                  </a:solidFill>
                  <a:latin typeface="Open Sans Bold"/>
                </a:rPr>
                <a:t>Income &amp; wealth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4052467" y="3276126"/>
              <a:ext cx="1639193" cy="690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6CCBE4"/>
                  </a:solidFill>
                  <a:latin typeface="Open Sans Bold"/>
                </a:rPr>
                <a:t>Work-life</a:t>
              </a:r>
            </a:p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6CCBE4"/>
                  </a:solidFill>
                  <a:latin typeface="Open Sans Bold"/>
                </a:rPr>
                <a:t>balance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7333126" y="2174113"/>
              <a:ext cx="1658144" cy="690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45591D"/>
                  </a:solidFill>
                  <a:latin typeface="Open Sans Bold"/>
                </a:rPr>
                <a:t>Health &amp; </a:t>
              </a:r>
            </a:p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45591D"/>
                  </a:solidFill>
                  <a:latin typeface="Open Sans Bold"/>
                </a:rPr>
                <a:t>wellness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525795" y="8088561"/>
              <a:ext cx="3300710" cy="690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DD9577"/>
                  </a:solidFill>
                  <a:latin typeface="Open Sans Bold"/>
                </a:rPr>
                <a:t>Leisure &amp;</a:t>
              </a:r>
            </a:p>
            <a:p>
              <a:pPr algn="ctr">
                <a:lnSpc>
                  <a:spcPts val="1999"/>
                </a:lnSpc>
              </a:pPr>
              <a:r>
                <a:rPr lang="en-US" sz="1999" spc="59">
                  <a:solidFill>
                    <a:srgbClr val="DD9577"/>
                  </a:solidFill>
                  <a:latin typeface="Open Sans Bold"/>
                </a:rPr>
                <a:t>social interactions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222834" y="5500261"/>
              <a:ext cx="3098800" cy="910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  <a:spcBef>
                  <a:spcPct val="0"/>
                </a:spcBef>
              </a:pPr>
              <a:r>
                <a:rPr lang="en-US" sz="1999" spc="59">
                  <a:solidFill>
                    <a:srgbClr val="355C8B"/>
                  </a:solidFill>
                  <a:latin typeface="Open Sans Bold"/>
                </a:rPr>
                <a:t>Economic &amp; Legal</a:t>
              </a:r>
            </a:p>
            <a:p>
              <a:pPr algn="ctr">
                <a:lnSpc>
                  <a:spcPts val="2799"/>
                </a:lnSpc>
              </a:pPr>
              <a:r>
                <a:rPr lang="en-US" sz="1999" spc="59">
                  <a:solidFill>
                    <a:srgbClr val="355C8B"/>
                  </a:solidFill>
                  <a:latin typeface="Open Sans Bold"/>
                </a:rPr>
                <a:t>Personal Safety</a:t>
              </a:r>
            </a:p>
          </p:txBody>
        </p:sp>
      </p:grpSp>
      <p:sp>
        <p:nvSpPr>
          <p:cNvPr id="68" name="TextBox 68"/>
          <p:cNvSpPr txBox="1"/>
          <p:nvPr/>
        </p:nvSpPr>
        <p:spPr>
          <a:xfrm>
            <a:off x="10880056" y="7288891"/>
            <a:ext cx="2179836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9D761D"/>
                </a:solidFill>
                <a:latin typeface="Alfa Slab One"/>
              </a:rPr>
              <a:t>Noise pollution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9343182" y="8753780"/>
            <a:ext cx="8573095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spc="59">
                <a:solidFill>
                  <a:srgbClr val="DFB403"/>
                </a:solidFill>
                <a:latin typeface="Alfa Slab One"/>
              </a:rPr>
              <a:t>   Energy, water, transport &amp; telecommunication networks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8829298" y="9350680"/>
            <a:ext cx="8902158" cy="50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9"/>
              </a:lnSpc>
            </a:pPr>
            <a:r>
              <a:rPr lang="en-US" sz="1999" spc="59">
                <a:solidFill>
                  <a:srgbClr val="DFB403"/>
                </a:solidFill>
                <a:latin typeface="Alfa Slab One"/>
              </a:rPr>
              <a:t>      Access to libraries, schools, hospital, market, restaurants,   bank, workshops, leisure and cultural spaces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1025</Words>
  <Application>Microsoft Office PowerPoint</Application>
  <PresentationFormat>Custom</PresentationFormat>
  <Paragraphs>224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Open Sans Light Bold</vt:lpstr>
      <vt:lpstr>Open Sans Condensed Bold</vt:lpstr>
      <vt:lpstr>Calibri</vt:lpstr>
      <vt:lpstr>Open Sans Light Bold Italics</vt:lpstr>
      <vt:lpstr>Alfa Slab One Bold</vt:lpstr>
      <vt:lpstr>Open Sans Bold</vt:lpstr>
      <vt:lpstr>Arial</vt:lpstr>
      <vt:lpstr>Archivo Narrow</vt:lpstr>
      <vt:lpstr>Open Sans</vt:lpstr>
      <vt:lpstr>Alfa Slab One</vt:lpstr>
      <vt:lpstr>Open Sans Light</vt:lpstr>
      <vt:lpstr>Open Sans Condensed</vt:lpstr>
      <vt:lpstr>Open Sans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[Aula 1 e 2]</dc:title>
  <dc:creator>User</dc:creator>
  <cp:lastModifiedBy>Carolina Santos</cp:lastModifiedBy>
  <cp:revision>3</cp:revision>
  <dcterms:created xsi:type="dcterms:W3CDTF">2006-08-16T00:00:00Z</dcterms:created>
  <dcterms:modified xsi:type="dcterms:W3CDTF">2024-09-11T16:10:26Z</dcterms:modified>
  <dc:identifier>DAE1uXuidgU</dc:identifier>
</cp:coreProperties>
</file>