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1" r:id="rId2"/>
    <p:sldId id="278" r:id="rId3"/>
    <p:sldId id="282" r:id="rId4"/>
    <p:sldId id="1405" r:id="rId5"/>
    <p:sldId id="1406" r:id="rId6"/>
    <p:sldId id="1408" r:id="rId7"/>
    <p:sldId id="1407" r:id="rId8"/>
    <p:sldId id="1398" r:id="rId9"/>
    <p:sldId id="279" r:id="rId10"/>
    <p:sldId id="1401" r:id="rId11"/>
    <p:sldId id="1402" r:id="rId12"/>
    <p:sldId id="1399" r:id="rId13"/>
    <p:sldId id="1400" r:id="rId14"/>
    <p:sldId id="1403" r:id="rId15"/>
    <p:sldId id="1404" r:id="rId16"/>
    <p:sldId id="1409" r:id="rId17"/>
    <p:sldId id="1397" r:id="rId18"/>
    <p:sldId id="1444" r:id="rId19"/>
    <p:sldId id="1411" r:id="rId20"/>
    <p:sldId id="1412" r:id="rId21"/>
    <p:sldId id="1413" r:id="rId22"/>
    <p:sldId id="1414" r:id="rId23"/>
    <p:sldId id="1415" r:id="rId24"/>
    <p:sldId id="1417" r:id="rId25"/>
    <p:sldId id="1418" r:id="rId26"/>
    <p:sldId id="1419" r:id="rId27"/>
    <p:sldId id="1420" r:id="rId28"/>
    <p:sldId id="1421" r:id="rId29"/>
    <p:sldId id="1422" r:id="rId30"/>
    <p:sldId id="1423" r:id="rId31"/>
    <p:sldId id="1431" r:id="rId32"/>
    <p:sldId id="1427" r:id="rId33"/>
    <p:sldId id="1428" r:id="rId34"/>
    <p:sldId id="1433" r:id="rId35"/>
    <p:sldId id="1430" r:id="rId36"/>
    <p:sldId id="1429" r:id="rId37"/>
    <p:sldId id="1432" r:id="rId38"/>
    <p:sldId id="1435" r:id="rId39"/>
    <p:sldId id="1436" r:id="rId40"/>
    <p:sldId id="1437" r:id="rId41"/>
    <p:sldId id="1446" r:id="rId42"/>
    <p:sldId id="1434" r:id="rId43"/>
    <p:sldId id="1438" r:id="rId44"/>
    <p:sldId id="1439" r:id="rId45"/>
    <p:sldId id="1440" r:id="rId46"/>
    <p:sldId id="1441" r:id="rId47"/>
    <p:sldId id="1442" r:id="rId48"/>
    <p:sldId id="1445" r:id="rId49"/>
    <p:sldId id="1443" r:id="rId50"/>
    <p:sldId id="1447" r:id="rId51"/>
    <p:sldId id="1448" r:id="rId52"/>
    <p:sldId id="360" r:id="rId5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" id="{C82C1EF7-F09F-E049-9DC5-F4E9CC613494}">
          <p14:sldIdLst>
            <p14:sldId id="261"/>
            <p14:sldId id="278"/>
            <p14:sldId id="282"/>
          </p14:sldIdLst>
        </p14:section>
        <p14:section name="Requisitos de Organização" id="{E63940D6-7649-427B-93C7-5DC10169662F}">
          <p14:sldIdLst>
            <p14:sldId id="1405"/>
            <p14:sldId id="1406"/>
            <p14:sldId id="1408"/>
            <p14:sldId id="1407"/>
            <p14:sldId id="1398"/>
            <p14:sldId id="279"/>
          </p14:sldIdLst>
        </p14:section>
        <p14:section name="App Inventer Instalacao" id="{5C9000E9-1CB9-4C93-9650-DF8D2E68A569}">
          <p14:sldIdLst>
            <p14:sldId id="1401"/>
            <p14:sldId id="1402"/>
            <p14:sldId id="1399"/>
            <p14:sldId id="1400"/>
            <p14:sldId id="1403"/>
            <p14:sldId id="1404"/>
            <p14:sldId id="1409"/>
            <p14:sldId id="1397"/>
            <p14:sldId id="1444"/>
          </p14:sldIdLst>
        </p14:section>
        <p14:section name="App Inventor Ambiente" id="{4AFF4881-4646-4045-8F41-B62B3D9A6379}">
          <p14:sldIdLst>
            <p14:sldId id="1411"/>
            <p14:sldId id="1412"/>
            <p14:sldId id="1413"/>
            <p14:sldId id="1414"/>
            <p14:sldId id="1415"/>
          </p14:sldIdLst>
        </p14:section>
        <p14:section name="Exemplo" id="{A8DCCD58-01D2-41DC-92D7-37A998B5E6E4}">
          <p14:sldIdLst>
            <p14:sldId id="1417"/>
            <p14:sldId id="1418"/>
            <p14:sldId id="1419"/>
            <p14:sldId id="1420"/>
            <p14:sldId id="1421"/>
            <p14:sldId id="1422"/>
            <p14:sldId id="1423"/>
            <p14:sldId id="1431"/>
          </p14:sldIdLst>
        </p14:section>
        <p14:section name="Exploração do Exemplo" id="{F0330E1A-95B4-428B-BBF2-AA496EBE1035}">
          <p14:sldIdLst>
            <p14:sldId id="1427"/>
            <p14:sldId id="1428"/>
            <p14:sldId id="1433"/>
            <p14:sldId id="1430"/>
            <p14:sldId id="1429"/>
            <p14:sldId id="1432"/>
            <p14:sldId id="1435"/>
            <p14:sldId id="1436"/>
            <p14:sldId id="1437"/>
            <p14:sldId id="1446"/>
            <p14:sldId id="1434"/>
            <p14:sldId id="1438"/>
            <p14:sldId id="1439"/>
            <p14:sldId id="1440"/>
            <p14:sldId id="1441"/>
            <p14:sldId id="1442"/>
            <p14:sldId id="1445"/>
            <p14:sldId id="1443"/>
            <p14:sldId id="1447"/>
            <p14:sldId id="1448"/>
          </p14:sldIdLst>
        </p14:section>
        <p14:section name="Resto do Modelo" id="{0882901B-62F0-4C29-9A86-6A3B6F599120}">
          <p14:sldIdLst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4C729A-437D-969F-EFFE-9B02B7D91EE7}" name="Miguel Abrunhosa de Brito" initials="MAdB" userId="d19c65ad8679c9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016" autoAdjust="0"/>
  </p:normalViewPr>
  <p:slideViewPr>
    <p:cSldViewPr snapToGrid="0" showGuides="1">
      <p:cViewPr varScale="1">
        <p:scale>
          <a:sx n="103" d="100"/>
          <a:sy n="103" d="100"/>
        </p:scale>
        <p:origin x="9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3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86EA914-6092-C14E-AED4-C690D5AFFCFF}" type="datetimeFigureOut">
              <a:rPr lang="pt-PT" smtClean="0"/>
              <a:t>17/10/24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10/17/24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5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6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0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8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26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5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4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E4007-7686-47ED-A3D0-350953727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3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25579F2-4569-4831-98BF-3184446C3C6F}"/>
              </a:ext>
            </a:extLst>
          </p:cNvPr>
          <p:cNvSpPr/>
          <p:nvPr userDrawn="1"/>
        </p:nvSpPr>
        <p:spPr>
          <a:xfrm>
            <a:off x="5537748" y="0"/>
            <a:ext cx="6654252" cy="6926640"/>
          </a:xfrm>
          <a:custGeom>
            <a:avLst/>
            <a:gdLst>
              <a:gd name="connsiteX0" fmla="*/ 2494265 w 6654252"/>
              <a:gd name="connsiteY0" fmla="*/ 0 h 6926640"/>
              <a:gd name="connsiteX1" fmla="*/ 6654252 w 6654252"/>
              <a:gd name="connsiteY1" fmla="*/ 0 h 6926640"/>
              <a:gd name="connsiteX2" fmla="*/ 6654252 w 6654252"/>
              <a:gd name="connsiteY2" fmla="*/ 6926640 h 6926640"/>
              <a:gd name="connsiteX3" fmla="*/ 13014 w 6654252"/>
              <a:gd name="connsiteY3" fmla="*/ 6926640 h 6926640"/>
              <a:gd name="connsiteX4" fmla="*/ 3658 w 6654252"/>
              <a:gd name="connsiteY4" fmla="*/ 6915643 h 6926640"/>
              <a:gd name="connsiteX5" fmla="*/ 144825 w 6654252"/>
              <a:gd name="connsiteY5" fmla="*/ 6791486 h 6926640"/>
              <a:gd name="connsiteX6" fmla="*/ 1257270 w 6654252"/>
              <a:gd name="connsiteY6" fmla="*/ 6269006 h 6926640"/>
              <a:gd name="connsiteX7" fmla="*/ 2366316 w 6654252"/>
              <a:gd name="connsiteY7" fmla="*/ 5702455 h 6926640"/>
              <a:gd name="connsiteX8" fmla="*/ 2901470 w 6654252"/>
              <a:gd name="connsiteY8" fmla="*/ 5183350 h 6926640"/>
              <a:gd name="connsiteX9" fmla="*/ 4548769 w 6654252"/>
              <a:gd name="connsiteY9" fmla="*/ 5254000 h 6926640"/>
              <a:gd name="connsiteX10" fmla="*/ 4885222 w 6654252"/>
              <a:gd name="connsiteY10" fmla="*/ 3304694 h 6926640"/>
              <a:gd name="connsiteX11" fmla="*/ 3894579 w 6654252"/>
              <a:gd name="connsiteY11" fmla="*/ 1741715 h 6926640"/>
              <a:gd name="connsiteX12" fmla="*/ 2493546 w 6654252"/>
              <a:gd name="connsiteY12" fmla="*/ 73473 h 6926640"/>
              <a:gd name="connsiteX13" fmla="*/ 2494265 w 6654252"/>
              <a:gd name="connsiteY13" fmla="*/ 0 h 69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4252" h="6926640">
                <a:moveTo>
                  <a:pt x="2494265" y="0"/>
                </a:moveTo>
                <a:lnTo>
                  <a:pt x="6654252" y="0"/>
                </a:lnTo>
                <a:lnTo>
                  <a:pt x="6654252" y="6926640"/>
                </a:lnTo>
                <a:lnTo>
                  <a:pt x="13014" y="6926640"/>
                </a:lnTo>
                <a:lnTo>
                  <a:pt x="3658" y="6915643"/>
                </a:lnTo>
                <a:cubicBezTo>
                  <a:pt x="-13183" y="6881272"/>
                  <a:pt x="27169" y="6839704"/>
                  <a:pt x="144825" y="6791486"/>
                </a:cubicBezTo>
                <a:cubicBezTo>
                  <a:pt x="515640" y="6617325"/>
                  <a:pt x="1461979" y="6739187"/>
                  <a:pt x="1257270" y="6269006"/>
                </a:cubicBezTo>
                <a:cubicBezTo>
                  <a:pt x="1052561" y="5798826"/>
                  <a:pt x="2092283" y="5883398"/>
                  <a:pt x="2366316" y="5702455"/>
                </a:cubicBezTo>
                <a:cubicBezTo>
                  <a:pt x="2640350" y="5521512"/>
                  <a:pt x="2537728" y="5258092"/>
                  <a:pt x="2901470" y="5183350"/>
                </a:cubicBezTo>
                <a:cubicBezTo>
                  <a:pt x="3265212" y="5108607"/>
                  <a:pt x="4218144" y="5567109"/>
                  <a:pt x="4548769" y="5254000"/>
                </a:cubicBezTo>
                <a:cubicBezTo>
                  <a:pt x="4879393" y="4940890"/>
                  <a:pt x="2831624" y="3367558"/>
                  <a:pt x="4885222" y="3304694"/>
                </a:cubicBezTo>
                <a:cubicBezTo>
                  <a:pt x="6938819" y="3241830"/>
                  <a:pt x="4553133" y="2037106"/>
                  <a:pt x="3894579" y="1741715"/>
                </a:cubicBezTo>
                <a:cubicBezTo>
                  <a:pt x="3359505" y="1501710"/>
                  <a:pt x="2548918" y="591426"/>
                  <a:pt x="2493546" y="73473"/>
                </a:cubicBezTo>
                <a:lnTo>
                  <a:pt x="2494265" y="0"/>
                </a:lnTo>
                <a:close/>
              </a:path>
            </a:pathLst>
          </a:custGeom>
          <a:gradFill flip="none" rotWithShape="1">
            <a:gsLst>
              <a:gs pos="500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lt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8EFD0-A711-4D1A-B333-58E36A5A3582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7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A9D717-4824-4B0D-8CCD-73D42C6C9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3600" y="0"/>
            <a:ext cx="243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667" r:id="rId14"/>
    <p:sldLayoutId id="2147483706" r:id="rId15"/>
    <p:sldLayoutId id="2147483707" r:id="rId16"/>
    <p:sldLayoutId id="2147483712" r:id="rId17"/>
    <p:sldLayoutId id="2147483718" r:id="rId18"/>
    <p:sldLayoutId id="214748371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25118" y="1125021"/>
            <a:ext cx="6142182" cy="55995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712790" y="1576022"/>
            <a:ext cx="10774915" cy="1969770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28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Desenvolvimento </a:t>
            </a:r>
            <a:r>
              <a:rPr lang="pt-PT" sz="2800" spc="3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low-code</a:t>
            </a:r>
            <a:r>
              <a:rPr lang="pt-PT" sz="28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 para promoção das CTEM – MIT APP INVENTOR</a:t>
            </a:r>
          </a:p>
          <a:p>
            <a:pPr algn="ctr"/>
            <a:r>
              <a:rPr lang="en-US" sz="6600" b="1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ACD</a:t>
            </a:r>
            <a:r>
              <a:rPr lang="en-US" sz="2000" b="1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 </a:t>
            </a:r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(</a:t>
            </a:r>
            <a:r>
              <a:rPr lang="en-US" sz="2000" spc="3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Ação</a:t>
            </a:r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 de </a:t>
            </a:r>
            <a:r>
              <a:rPr lang="en-US" sz="2000" spc="3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Curta</a:t>
            </a:r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 </a:t>
            </a:r>
            <a:r>
              <a:rPr lang="en-US" sz="2000" spc="3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Duração</a:t>
            </a:r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)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804193" y="3469179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PT" sz="105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16 abril 2024</a:t>
            </a:r>
            <a:endParaRPr lang="en-GB" sz="1000" b="1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Icon&#10;&#10;Description automatically generated">
            <a:extLst>
              <a:ext uri="{FF2B5EF4-FFF2-40B4-BE49-F238E27FC236}">
                <a16:creationId xmlns:a16="http://schemas.microsoft.com/office/drawing/2014/main" id="{EDD20817-41DD-0347-8434-19B4BFBC3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7C84FC3-F321-78BB-B1FB-8A0A412F2554}"/>
              </a:ext>
            </a:extLst>
          </p:cNvPr>
          <p:cNvSpPr txBox="1">
            <a:spLocks/>
          </p:cNvSpPr>
          <p:nvPr/>
        </p:nvSpPr>
        <p:spPr>
          <a:xfrm>
            <a:off x="6521833" y="4447860"/>
            <a:ext cx="3463007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Miguel Abrunhosa de Brito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PT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Departamento de Sistemas de Informação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Universidade do Minho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PT" sz="105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mab@dsi.uminho.pt</a:t>
            </a:r>
            <a:endParaRPr lang="en-GB" sz="1000" b="1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618769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Etapa 1: Editor no navegador do 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desktop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: http://appinventor.mit.edu/</a:t>
            </a: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31F7E-CADB-DEBD-E4AF-677EE5C1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103" y="3985799"/>
            <a:ext cx="6346461" cy="22191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DC20824-4D40-864E-DBE9-AFE08A00BFD1}"/>
              </a:ext>
            </a:extLst>
          </p:cNvPr>
          <p:cNvSpPr/>
          <p:nvPr/>
        </p:nvSpPr>
        <p:spPr>
          <a:xfrm>
            <a:off x="4398164" y="4386869"/>
            <a:ext cx="1945178" cy="104740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46D34-F454-9BEE-7A40-367A867D3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3923" y="2596425"/>
            <a:ext cx="1432684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618769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Etapa 1: Editor no navegador do 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desktop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: http://appinventor.mit.edu/</a:t>
            </a: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834DA-DBF9-E803-9CC2-01A2C48BA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677" y="3994704"/>
            <a:ext cx="349788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3407204" y="3736179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4209797" y="3610899"/>
            <a:ext cx="4206233" cy="18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Etapa 2: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Instalar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MIT App Inventor Companion no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dispositivo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Android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IOS.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Questões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compatibilidade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com IOS em http://appinventor.mit.edu/support/ios-compatibility </a:t>
            </a: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B7FDDA-6297-4DCF-B4B1-EF127721F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t="36364" r="31350" b="10707"/>
          <a:stretch/>
        </p:blipFill>
        <p:spPr bwMode="auto">
          <a:xfrm>
            <a:off x="9553457" y="4094067"/>
            <a:ext cx="2077375" cy="21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0B6242-3899-D109-08FB-161280D1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35390" r="28280" b="7478"/>
          <a:stretch/>
        </p:blipFill>
        <p:spPr bwMode="auto">
          <a:xfrm>
            <a:off x="659000" y="4048292"/>
            <a:ext cx="2110229" cy="21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04CA6-A54B-E5A4-6067-12EE13643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9499" y="3429000"/>
            <a:ext cx="1511724" cy="503908"/>
          </a:xfrm>
          <a:prstGeom prst="rect">
            <a:avLst/>
          </a:prstGeom>
        </p:spPr>
      </p:pic>
      <p:pic>
        <p:nvPicPr>
          <p:cNvPr id="1034" name="Picture 10" descr="Get it on Google Play">
            <a:extLst>
              <a:ext uri="{FF2B5EF4-FFF2-40B4-BE49-F238E27FC236}">
                <a16:creationId xmlns:a16="http://schemas.microsoft.com/office/drawing/2014/main" id="{8F74BACD-FAC4-D02D-209F-33F0A170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4" y="3426300"/>
            <a:ext cx="1575420" cy="4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2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9E577E-B5E8-F498-E772-6C36AEDB4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t="1665" r="21369" b="9306"/>
          <a:stretch/>
        </p:blipFill>
        <p:spPr bwMode="auto">
          <a:xfrm>
            <a:off x="9411416" y="3121598"/>
            <a:ext cx="2398792" cy="28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6" y="3411721"/>
            <a:ext cx="7093023" cy="2287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Etapa 2: ligue o seu computador e o seu dispositivo móvel à MESMA rede Wi-Fi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 App Inventor mostrará automaticamente a aplicação que você está criando, mas somente se seu computador (executando o App Inventor) e seu dispositivo (executando o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Companion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) estiverem conectados à mesma rede Wi-Fi.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Se por qualquer motivo de segurança, a rede em que estiverem, não permitir a comunicação direta entre dispositivos, terão de usar uma rede própria.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231992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6" y="3106712"/>
            <a:ext cx="7093023" cy="11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App Inventor, abra um projeto (ou crie um novo —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Projects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&gt;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Start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New Project e dê um nome ao seu projeto).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Escolha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Connect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e “AI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Companion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no menu superior do seu navegador: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2CC4710-5363-3F27-5725-9E12BD15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83" y="4585304"/>
            <a:ext cx="87439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1C630B5-264C-66E9-3F6E-A020AA678DC9}"/>
              </a:ext>
            </a:extLst>
          </p:cNvPr>
          <p:cNvSpPr/>
          <p:nvPr/>
        </p:nvSpPr>
        <p:spPr>
          <a:xfrm rot="7539999">
            <a:off x="4171950" y="4370210"/>
            <a:ext cx="828675" cy="430188"/>
          </a:xfrm>
          <a:prstGeom prst="right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5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231992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6" y="3106712"/>
            <a:ext cx="8931349" cy="10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 caixa de diálogo com um código QR aparecerá na tela do seu PC. No seu dispositivo, inicie a aplicação MIT App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Companion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 Em seguida, clique no botão “Scan QR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code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no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Companion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ou digitalize o código na janela do App Inventor.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1FEBF95-A0BF-E4EE-1CD3-44B8F4EF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08" y="3829606"/>
            <a:ext cx="4986338" cy="30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2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Instalação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App Inventor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231992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6" y="3106712"/>
            <a:ext cx="8931349" cy="85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partir daí, o ecrã do dispositivo refletirá ao vivo, as alterações no design e blocos.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Experimentar arrastar componentes para o ecrã.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E8B95-FB98-7045-7D56-621E86015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871" y="4280170"/>
            <a:ext cx="7579338" cy="2528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4B45EA-4507-79C0-801A-9EB01EE0B826}"/>
              </a:ext>
            </a:extLst>
          </p:cNvPr>
          <p:cNvCxnSpPr/>
          <p:nvPr/>
        </p:nvCxnSpPr>
        <p:spPr>
          <a:xfrm>
            <a:off x="5116749" y="5340485"/>
            <a:ext cx="1935804" cy="5642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7E1D51-49ED-4240-5775-B73A571E1C34}"/>
              </a:ext>
            </a:extLst>
          </p:cNvPr>
          <p:cNvCxnSpPr/>
          <p:nvPr/>
        </p:nvCxnSpPr>
        <p:spPr>
          <a:xfrm>
            <a:off x="5274303" y="5650228"/>
            <a:ext cx="1935804" cy="5642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2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Usar o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Emulador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6187694" cy="196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ausência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dispositivo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móvel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é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possível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utilizar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emulador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Android para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visualizar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as  Apps em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desenvolvimento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contrário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solução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com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dispositivo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via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wifi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emulador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exige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instalação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software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Instruções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em: http://appinventor.mit.edu/explore/ai2/setup-emulator</a:t>
            </a: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C33A5-8DB3-C87A-FBB2-276952875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397" y="4894118"/>
            <a:ext cx="1674444" cy="17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7699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Preparar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o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Emulador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em </a:t>
              </a:r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Windows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8088122" cy="354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Descarregar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executar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instalador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(https://appinv.us/aisetup_win_30_265.exe)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Descarregar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é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operação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muito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lenta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Quem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quiser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descarregar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em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background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Procurar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Icon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aiStarter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lançar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emulador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Vai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abrir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janela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linha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commando.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Isso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é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sinal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está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funcionar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App Inventor,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clicar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em Connect / Emulator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ligação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é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processo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lento e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mais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vez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vai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gerar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atividade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janela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linha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comando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B83A8-E524-E910-B972-336C69518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7927" y="3002281"/>
            <a:ext cx="1173582" cy="118882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F76A30-694F-6D7E-C82A-8DF255E735BC}"/>
              </a:ext>
            </a:extLst>
          </p:cNvPr>
          <p:cNvCxnSpPr>
            <a:cxnSpLocks/>
          </p:cNvCxnSpPr>
          <p:nvPr/>
        </p:nvCxnSpPr>
        <p:spPr>
          <a:xfrm>
            <a:off x="8738558" y="3286416"/>
            <a:ext cx="1653346" cy="7270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D900F93-3B00-FAAA-9499-3C9BA1E66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699" y="5130401"/>
            <a:ext cx="1851820" cy="12650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757E221-53D9-08EC-4446-AE8654DC10EB}"/>
              </a:ext>
            </a:extLst>
          </p:cNvPr>
          <p:cNvSpPr/>
          <p:nvPr/>
        </p:nvSpPr>
        <p:spPr>
          <a:xfrm>
            <a:off x="10391904" y="5776359"/>
            <a:ext cx="752814" cy="29946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5B8A0A-A20E-A0CE-5BB7-F7EA91739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945" y="4169966"/>
            <a:ext cx="570195" cy="6912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64073F-9BC4-D393-142B-17F1C81B0368}"/>
              </a:ext>
            </a:extLst>
          </p:cNvPr>
          <p:cNvCxnSpPr>
            <a:cxnSpLocks/>
          </p:cNvCxnSpPr>
          <p:nvPr/>
        </p:nvCxnSpPr>
        <p:spPr>
          <a:xfrm>
            <a:off x="6175467" y="4301539"/>
            <a:ext cx="3149292" cy="15880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2B57AC-3981-E94A-0F04-280BC7C7F1CD}"/>
              </a:ext>
            </a:extLst>
          </p:cNvPr>
          <p:cNvCxnSpPr>
            <a:cxnSpLocks/>
          </p:cNvCxnSpPr>
          <p:nvPr/>
        </p:nvCxnSpPr>
        <p:spPr>
          <a:xfrm>
            <a:off x="6018449" y="5228347"/>
            <a:ext cx="3551064" cy="1559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 Designer e o Editor de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Blocos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6C3D9-68E2-EA51-09EA-3BA426E4E7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44"/>
          <a:stretch/>
        </p:blipFill>
        <p:spPr>
          <a:xfrm>
            <a:off x="0" y="2657759"/>
            <a:ext cx="12192000" cy="38932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5145F1F-F401-A91E-68DB-FA41F6B31D9A}"/>
              </a:ext>
            </a:extLst>
          </p:cNvPr>
          <p:cNvSpPr/>
          <p:nvPr/>
        </p:nvSpPr>
        <p:spPr>
          <a:xfrm>
            <a:off x="10797701" y="2932889"/>
            <a:ext cx="1506927" cy="99222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14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2492829" y="787265"/>
            <a:ext cx="7167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  <a:t>Módulo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  <a:t> 2 (M2):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</a:b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  <a:t>Introdução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  <a:t>ao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rPr>
              <a:t> LOW-CODE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462A57-196F-4880-9250-F5BE5B8552F9}"/>
              </a:ext>
            </a:extLst>
          </p:cNvPr>
          <p:cNvGrpSpPr/>
          <p:nvPr/>
        </p:nvGrpSpPr>
        <p:grpSpPr>
          <a:xfrm>
            <a:off x="2152134" y="5137167"/>
            <a:ext cx="8069788" cy="937466"/>
            <a:chOff x="2152134" y="5137167"/>
            <a:chExt cx="8069788" cy="93746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58E9D09-0B53-4DD3-BB5D-F3A6A395CB38}"/>
                </a:ext>
              </a:extLst>
            </p:cNvPr>
            <p:cNvSpPr/>
            <p:nvPr/>
          </p:nvSpPr>
          <p:spPr>
            <a:xfrm>
              <a:off x="2152134" y="5137167"/>
              <a:ext cx="8069788" cy="9374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177800" dir="2700000" sx="87000" sy="87000" algn="tl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642483-9B18-4760-8902-BEA7E26303FE}"/>
                </a:ext>
              </a:extLst>
            </p:cNvPr>
            <p:cNvSpPr txBox="1"/>
            <p:nvPr/>
          </p:nvSpPr>
          <p:spPr>
            <a:xfrm>
              <a:off x="2713712" y="5329350"/>
              <a:ext cx="6946630" cy="30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PT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Desenvolvimento </a:t>
              </a:r>
              <a:r>
                <a:rPr lang="pt-PT" sz="1200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low-code</a:t>
              </a:r>
              <a:r>
                <a:rPr lang="pt-PT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para promoção das CTEM em ambientes </a:t>
              </a:r>
              <a:r>
                <a:rPr lang="pt-PT" sz="1200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gamificados</a:t>
              </a:r>
              <a:r>
                <a:rPr lang="pt-PT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e multimodais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20E6F0BF-62A4-4F6A-9AF2-2165CAD07AF6}"/>
              </a:ext>
            </a:extLst>
          </p:cNvPr>
          <p:cNvSpPr/>
          <p:nvPr/>
        </p:nvSpPr>
        <p:spPr>
          <a:xfrm>
            <a:off x="1970078" y="5402671"/>
            <a:ext cx="406459" cy="40645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sx="139000" sy="139000" algn="ctr" rotWithShape="0">
              <a:schemeClr val="accent3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Icon&#10;&#10;Description automatically generated">
            <a:extLst>
              <a:ext uri="{FF2B5EF4-FFF2-40B4-BE49-F238E27FC236}">
                <a16:creationId xmlns:a16="http://schemas.microsoft.com/office/drawing/2014/main" id="{EF209B8F-6405-D348-A5D7-CB4E9EB0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1028" name="Picture 4" descr="The Power of Low-Code/No-Code App Development for Organizations">
            <a:extLst>
              <a:ext uri="{FF2B5EF4-FFF2-40B4-BE49-F238E27FC236}">
                <a16:creationId xmlns:a16="http://schemas.microsoft.com/office/drawing/2014/main" id="{9AD2C6E3-E641-9992-219B-16A183D6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16" y="2191287"/>
            <a:ext cx="5155550" cy="25777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 Designer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6C3D9-68E2-EA51-09EA-3BA426E4E7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44"/>
          <a:stretch/>
        </p:blipFill>
        <p:spPr>
          <a:xfrm>
            <a:off x="0" y="2657759"/>
            <a:ext cx="12192000" cy="38932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5145F1F-F401-A91E-68DB-FA41F6B31D9A}"/>
              </a:ext>
            </a:extLst>
          </p:cNvPr>
          <p:cNvSpPr/>
          <p:nvPr/>
        </p:nvSpPr>
        <p:spPr>
          <a:xfrm>
            <a:off x="10923104" y="3101010"/>
            <a:ext cx="785192" cy="5864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9F8DFA-8D94-EDBC-0709-80D66D48ED3E}"/>
              </a:ext>
            </a:extLst>
          </p:cNvPr>
          <p:cNvSpPr/>
          <p:nvPr/>
        </p:nvSpPr>
        <p:spPr>
          <a:xfrm>
            <a:off x="58422" y="3573950"/>
            <a:ext cx="600578" cy="50783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482B41A5-6768-5284-862E-62F3E424EF97}"/>
              </a:ext>
            </a:extLst>
          </p:cNvPr>
          <p:cNvSpPr/>
          <p:nvPr/>
        </p:nvSpPr>
        <p:spPr>
          <a:xfrm>
            <a:off x="1234283" y="4754095"/>
            <a:ext cx="2503862" cy="973770"/>
          </a:xfrm>
          <a:prstGeom prst="borderCallout1">
            <a:avLst>
              <a:gd name="adj1" fmla="val 20909"/>
              <a:gd name="adj2" fmla="val -357"/>
              <a:gd name="adj3" fmla="val -64071"/>
              <a:gd name="adj4" fmla="val -23544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Lista de </a:t>
            </a:r>
            <a:r>
              <a:rPr lang="en-GB" dirty="0" err="1">
                <a:solidFill>
                  <a:schemeClr val="tx1"/>
                </a:solidFill>
              </a:rPr>
              <a:t>componentes</a:t>
            </a:r>
            <a:r>
              <a:rPr lang="en-GB" dirty="0">
                <a:solidFill>
                  <a:schemeClr val="tx1"/>
                </a:solidFill>
              </a:rPr>
              <a:t> que é </a:t>
            </a:r>
            <a:r>
              <a:rPr lang="en-GB" dirty="0" err="1">
                <a:solidFill>
                  <a:schemeClr val="tx1"/>
                </a:solidFill>
              </a:rPr>
              <a:t>possível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arrastar</a:t>
            </a:r>
            <a:r>
              <a:rPr lang="en-GB" dirty="0">
                <a:solidFill>
                  <a:schemeClr val="tx1"/>
                </a:solidFill>
              </a:rPr>
              <a:t> para o </a:t>
            </a:r>
            <a:r>
              <a:rPr lang="en-GB" dirty="0" err="1">
                <a:solidFill>
                  <a:schemeClr val="tx1"/>
                </a:solidFill>
              </a:rPr>
              <a:t>visualizador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80305C-1A80-65D9-1791-085A60BFC90C}"/>
              </a:ext>
            </a:extLst>
          </p:cNvPr>
          <p:cNvSpPr/>
          <p:nvPr/>
        </p:nvSpPr>
        <p:spPr>
          <a:xfrm>
            <a:off x="2486214" y="3573950"/>
            <a:ext cx="600578" cy="50783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7E10452-3F4C-5600-30A8-81017D10D0AF}"/>
              </a:ext>
            </a:extLst>
          </p:cNvPr>
          <p:cNvSpPr/>
          <p:nvPr/>
        </p:nvSpPr>
        <p:spPr>
          <a:xfrm>
            <a:off x="4185279" y="3780325"/>
            <a:ext cx="1592364" cy="973770"/>
          </a:xfrm>
          <a:prstGeom prst="borderCallout1">
            <a:avLst>
              <a:gd name="adj1" fmla="val 20909"/>
              <a:gd name="adj2" fmla="val -357"/>
              <a:gd name="adj3" fmla="val 5818"/>
              <a:gd name="adj4" fmla="val -58602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Visualizar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componentes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arrastados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27427D-A3DB-7F32-83D5-B193C4B40129}"/>
              </a:ext>
            </a:extLst>
          </p:cNvPr>
          <p:cNvSpPr/>
          <p:nvPr/>
        </p:nvSpPr>
        <p:spPr>
          <a:xfrm>
            <a:off x="7679014" y="3568518"/>
            <a:ext cx="1007785" cy="50783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7A1E49DC-2635-64BF-7570-3BCE982815A9}"/>
              </a:ext>
            </a:extLst>
          </p:cNvPr>
          <p:cNvSpPr/>
          <p:nvPr/>
        </p:nvSpPr>
        <p:spPr>
          <a:xfrm>
            <a:off x="7336268" y="4493119"/>
            <a:ext cx="1511413" cy="771990"/>
          </a:xfrm>
          <a:prstGeom prst="borderCallout1">
            <a:avLst>
              <a:gd name="adj1" fmla="val -2567"/>
              <a:gd name="adj2" fmla="val 11155"/>
              <a:gd name="adj3" fmla="val -56171"/>
              <a:gd name="adj4" fmla="val 26905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Lista de </a:t>
            </a:r>
            <a:r>
              <a:rPr lang="en-GB" dirty="0" err="1">
                <a:solidFill>
                  <a:schemeClr val="tx1"/>
                </a:solidFill>
              </a:rPr>
              <a:t>componentes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utilizados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AFF971-A9EB-FC3C-FC07-661831B177E1}"/>
              </a:ext>
            </a:extLst>
          </p:cNvPr>
          <p:cNvSpPr/>
          <p:nvPr/>
        </p:nvSpPr>
        <p:spPr>
          <a:xfrm>
            <a:off x="9840131" y="3568518"/>
            <a:ext cx="1007785" cy="46572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5DCA1D13-0456-D83B-90A9-BFDF9BE475F8}"/>
              </a:ext>
            </a:extLst>
          </p:cNvPr>
          <p:cNvSpPr/>
          <p:nvPr/>
        </p:nvSpPr>
        <p:spPr>
          <a:xfrm>
            <a:off x="8160027" y="5323588"/>
            <a:ext cx="1680104" cy="973770"/>
          </a:xfrm>
          <a:prstGeom prst="borderCallout1">
            <a:avLst>
              <a:gd name="adj1" fmla="val 5598"/>
              <a:gd name="adj2" fmla="val 85782"/>
              <a:gd name="adj3" fmla="val -123270"/>
              <a:gd name="adj4" fmla="val 109995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Propriedades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en-GB" dirty="0" err="1">
                <a:solidFill>
                  <a:schemeClr val="tx1"/>
                </a:solidFill>
              </a:rPr>
              <a:t>componente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selecionado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BCFDC1-3AFC-A7DC-1A04-9726FC09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886"/>
            <a:ext cx="12192000" cy="28550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 Editor de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Blocos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5145F1F-F401-A91E-68DB-FA41F6B31D9A}"/>
              </a:ext>
            </a:extLst>
          </p:cNvPr>
          <p:cNvSpPr/>
          <p:nvPr/>
        </p:nvSpPr>
        <p:spPr>
          <a:xfrm>
            <a:off x="11307433" y="2803169"/>
            <a:ext cx="884567" cy="49611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3FB298-F56B-299E-4132-D60A722953D2}"/>
              </a:ext>
            </a:extLst>
          </p:cNvPr>
          <p:cNvSpPr/>
          <p:nvPr/>
        </p:nvSpPr>
        <p:spPr>
          <a:xfrm>
            <a:off x="36814" y="3299280"/>
            <a:ext cx="884567" cy="49611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0AF309A-8728-60CA-FB73-639D19E17CBD}"/>
              </a:ext>
            </a:extLst>
          </p:cNvPr>
          <p:cNvSpPr/>
          <p:nvPr/>
        </p:nvSpPr>
        <p:spPr>
          <a:xfrm>
            <a:off x="1373431" y="4094634"/>
            <a:ext cx="1836908" cy="507330"/>
          </a:xfrm>
          <a:prstGeom prst="borderCallout1">
            <a:avLst>
              <a:gd name="adj1" fmla="val 20909"/>
              <a:gd name="adj2" fmla="val -357"/>
              <a:gd name="adj3" fmla="val -64071"/>
              <a:gd name="adj4" fmla="val -23544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Palete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Blocos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006520-EE27-2E4B-45DC-5370B294BA24}"/>
              </a:ext>
            </a:extLst>
          </p:cNvPr>
          <p:cNvSpPr/>
          <p:nvPr/>
        </p:nvSpPr>
        <p:spPr>
          <a:xfrm>
            <a:off x="2909223" y="3299280"/>
            <a:ext cx="884567" cy="49611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173FD675-5906-5697-6E30-F8D76602EA9A}"/>
              </a:ext>
            </a:extLst>
          </p:cNvPr>
          <p:cNvSpPr/>
          <p:nvPr/>
        </p:nvSpPr>
        <p:spPr>
          <a:xfrm>
            <a:off x="4554059" y="3815337"/>
            <a:ext cx="1836908" cy="507330"/>
          </a:xfrm>
          <a:prstGeom prst="borderCallout1">
            <a:avLst>
              <a:gd name="adj1" fmla="val 20909"/>
              <a:gd name="adj2" fmla="val -357"/>
              <a:gd name="adj3" fmla="val -32725"/>
              <a:gd name="adj4" fmla="val -37612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Editor de </a:t>
            </a:r>
            <a:r>
              <a:rPr lang="en-GB" dirty="0" err="1">
                <a:solidFill>
                  <a:schemeClr val="tx1"/>
                </a:solidFill>
              </a:rPr>
              <a:t>Blocos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5225E0-8F1E-E202-F6B6-9A193BAC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58" y="2813410"/>
            <a:ext cx="12268708" cy="36345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 Editor de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Blocos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3FB298-F56B-299E-4132-D60A722953D2}"/>
              </a:ext>
            </a:extLst>
          </p:cNvPr>
          <p:cNvSpPr/>
          <p:nvPr/>
        </p:nvSpPr>
        <p:spPr>
          <a:xfrm>
            <a:off x="0" y="4050775"/>
            <a:ext cx="2209429" cy="135135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0AF309A-8728-60CA-FB73-639D19E17CBD}"/>
              </a:ext>
            </a:extLst>
          </p:cNvPr>
          <p:cNvSpPr/>
          <p:nvPr/>
        </p:nvSpPr>
        <p:spPr>
          <a:xfrm>
            <a:off x="0" y="5648141"/>
            <a:ext cx="3112485" cy="895323"/>
          </a:xfrm>
          <a:prstGeom prst="borderCallout1">
            <a:avLst>
              <a:gd name="adj1" fmla="val -183"/>
              <a:gd name="adj2" fmla="val 74047"/>
              <a:gd name="adj3" fmla="val -42781"/>
              <a:gd name="adj4" fmla="val 65337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err="1">
                <a:solidFill>
                  <a:schemeClr val="tx1"/>
                </a:solidFill>
              </a:rPr>
              <a:t>lista</a:t>
            </a:r>
            <a:r>
              <a:rPr lang="en-GB" dirty="0">
                <a:solidFill>
                  <a:schemeClr val="tx1"/>
                </a:solidFill>
              </a:rPr>
              <a:t> de components que </a:t>
            </a:r>
            <a:r>
              <a:rPr lang="en-GB" dirty="0" err="1">
                <a:solidFill>
                  <a:schemeClr val="tx1"/>
                </a:solidFill>
              </a:rPr>
              <a:t>foram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arrastados</a:t>
            </a:r>
            <a:r>
              <a:rPr lang="en-GB" dirty="0">
                <a:solidFill>
                  <a:schemeClr val="tx1"/>
                </a:solidFill>
              </a:rPr>
              <a:t> para o </a:t>
            </a:r>
            <a:r>
              <a:rPr lang="en-GB" dirty="0" err="1">
                <a:solidFill>
                  <a:schemeClr val="tx1"/>
                </a:solidFill>
              </a:rPr>
              <a:t>ecrã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aparece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aqui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A404E0-314A-A3D4-035E-E56BD6D77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0" y="2528626"/>
            <a:ext cx="1981372" cy="39170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 Editor de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Blocos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90AF309A-8728-60CA-FB73-639D19E17CBD}"/>
              </a:ext>
            </a:extLst>
          </p:cNvPr>
          <p:cNvSpPr/>
          <p:nvPr/>
        </p:nvSpPr>
        <p:spPr>
          <a:xfrm>
            <a:off x="2663688" y="3502209"/>
            <a:ext cx="2723322" cy="693196"/>
          </a:xfrm>
          <a:prstGeom prst="borderCallout1">
            <a:avLst>
              <a:gd name="adj1" fmla="val 24240"/>
              <a:gd name="adj2" fmla="val -676"/>
              <a:gd name="adj3" fmla="val -30570"/>
              <a:gd name="adj4" fmla="val -52496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err="1">
                <a:solidFill>
                  <a:schemeClr val="tx1"/>
                </a:solidFill>
              </a:rPr>
              <a:t>lista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blocos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comportamento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genérico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15A44-AC97-2FE9-9233-9938FCF75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208" y="2528626"/>
            <a:ext cx="4854361" cy="1615580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59DB356A-B214-AC6F-56DF-0D9545976B69}"/>
              </a:ext>
            </a:extLst>
          </p:cNvPr>
          <p:cNvSpPr/>
          <p:nvPr/>
        </p:nvSpPr>
        <p:spPr>
          <a:xfrm>
            <a:off x="8140149" y="4992355"/>
            <a:ext cx="2653747" cy="1175080"/>
          </a:xfrm>
          <a:prstGeom prst="borderCallout1">
            <a:avLst>
              <a:gd name="adj1" fmla="val 24240"/>
              <a:gd name="adj2" fmla="val -676"/>
              <a:gd name="adj3" fmla="val -39588"/>
              <a:gd name="adj4" fmla="val -13369"/>
            </a:avLst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 </a:t>
            </a:r>
            <a:r>
              <a:rPr lang="en-GB" dirty="0" err="1">
                <a:solidFill>
                  <a:schemeClr val="tx1"/>
                </a:solidFill>
              </a:rPr>
              <a:t>visualizador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arrastam</a:t>
            </a:r>
            <a:r>
              <a:rPr lang="en-GB" dirty="0">
                <a:solidFill>
                  <a:schemeClr val="tx1"/>
                </a:solidFill>
              </a:rPr>
              <a:t>-se e </a:t>
            </a:r>
            <a:r>
              <a:rPr lang="en-GB" dirty="0" err="1">
                <a:solidFill>
                  <a:schemeClr val="tx1"/>
                </a:solidFill>
              </a:rPr>
              <a:t>encaixam</a:t>
            </a:r>
            <a:r>
              <a:rPr lang="en-GB" dirty="0">
                <a:solidFill>
                  <a:schemeClr val="tx1"/>
                </a:solidFill>
              </a:rPr>
              <a:t>-se </a:t>
            </a:r>
            <a:r>
              <a:rPr lang="en-GB" dirty="0" err="1">
                <a:solidFill>
                  <a:schemeClr val="tx1"/>
                </a:solidFill>
              </a:rPr>
              <a:t>os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blocos</a:t>
            </a:r>
            <a:r>
              <a:rPr lang="en-GB" dirty="0">
                <a:solidFill>
                  <a:schemeClr val="tx1"/>
                </a:solidFill>
              </a:rPr>
              <a:t> que </a:t>
            </a:r>
            <a:r>
              <a:rPr lang="en-GB" dirty="0" err="1">
                <a:solidFill>
                  <a:schemeClr val="tx1"/>
                </a:solidFill>
              </a:rPr>
              <a:t>definem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comportamento</a:t>
            </a:r>
            <a:r>
              <a:rPr lang="en-GB" dirty="0">
                <a:solidFill>
                  <a:schemeClr val="tx1"/>
                </a:solidFill>
              </a:rPr>
              <a:t> da App</a:t>
            </a:r>
          </a:p>
        </p:txBody>
      </p:sp>
    </p:spTree>
    <p:extLst>
      <p:ext uri="{BB962C8B-B14F-4D97-AF65-F5344CB8AC3E}">
        <p14:creationId xmlns:p14="http://schemas.microsoft.com/office/powerpoint/2010/main" val="13262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Exemplo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: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Sondagem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929015" y="3402408"/>
            <a:ext cx="9167592" cy="180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Carregar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Programa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Manipular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Programa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Adaptar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Conteúdos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Saúde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Estilos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Vida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Saudável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Gravar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Programa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2B6AF0-5FE7-EDC1-9EEC-B2717FAAB460}"/>
              </a:ext>
            </a:extLst>
          </p:cNvPr>
          <p:cNvGrpSpPr/>
          <p:nvPr/>
        </p:nvGrpSpPr>
        <p:grpSpPr>
          <a:xfrm>
            <a:off x="1592407" y="3487289"/>
            <a:ext cx="236975" cy="236975"/>
            <a:chOff x="1929015" y="1550425"/>
            <a:chExt cx="236975" cy="23697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FB24F63-49AC-45E7-A682-3C1EACC6F45B}"/>
                </a:ext>
              </a:extLst>
            </p:cNvPr>
            <p:cNvSpPr/>
            <p:nvPr/>
          </p:nvSpPr>
          <p:spPr>
            <a:xfrm>
              <a:off x="1929015" y="1550425"/>
              <a:ext cx="236975" cy="236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08BB505-A372-F2DB-8E70-68027438F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858" y="1622407"/>
              <a:ext cx="135287" cy="104394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ABA9C4-20D1-230C-DF4B-F5E98FB63A98}"/>
              </a:ext>
            </a:extLst>
          </p:cNvPr>
          <p:cNvGrpSpPr/>
          <p:nvPr/>
        </p:nvGrpSpPr>
        <p:grpSpPr>
          <a:xfrm>
            <a:off x="1592407" y="3968952"/>
            <a:ext cx="236975" cy="236975"/>
            <a:chOff x="1929015" y="1550425"/>
            <a:chExt cx="236975" cy="23697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4C69BF5-42B1-F9FA-349D-375A0C60E8EC}"/>
                </a:ext>
              </a:extLst>
            </p:cNvPr>
            <p:cNvSpPr/>
            <p:nvPr/>
          </p:nvSpPr>
          <p:spPr>
            <a:xfrm>
              <a:off x="1929015" y="1550425"/>
              <a:ext cx="236975" cy="236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A56FFD7-E219-0A0E-F5DE-781D1365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858" y="1622407"/>
              <a:ext cx="135287" cy="104394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DBAAB2-4E9B-E49E-8883-EAAA43B22D2F}"/>
              </a:ext>
            </a:extLst>
          </p:cNvPr>
          <p:cNvGrpSpPr/>
          <p:nvPr/>
        </p:nvGrpSpPr>
        <p:grpSpPr>
          <a:xfrm>
            <a:off x="1598325" y="4448147"/>
            <a:ext cx="236975" cy="236975"/>
            <a:chOff x="1929015" y="1550425"/>
            <a:chExt cx="236975" cy="23697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F44D9CE-56C8-A854-79F8-1373A3453994}"/>
                </a:ext>
              </a:extLst>
            </p:cNvPr>
            <p:cNvSpPr/>
            <p:nvPr/>
          </p:nvSpPr>
          <p:spPr>
            <a:xfrm>
              <a:off x="1929015" y="1550425"/>
              <a:ext cx="236975" cy="236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C4521C0-FEE5-6BAC-FAF4-56054A26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858" y="1622407"/>
              <a:ext cx="135287" cy="104394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4C06E4-D260-3976-D56E-F69BDA9B07B9}"/>
              </a:ext>
            </a:extLst>
          </p:cNvPr>
          <p:cNvGrpSpPr/>
          <p:nvPr/>
        </p:nvGrpSpPr>
        <p:grpSpPr>
          <a:xfrm>
            <a:off x="1592407" y="4924965"/>
            <a:ext cx="236975" cy="236975"/>
            <a:chOff x="1929015" y="1550425"/>
            <a:chExt cx="236975" cy="23697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325F6AE-C6A9-5CBA-B211-03EA5B4A8459}"/>
                </a:ext>
              </a:extLst>
            </p:cNvPr>
            <p:cNvSpPr/>
            <p:nvPr/>
          </p:nvSpPr>
          <p:spPr>
            <a:xfrm>
              <a:off x="1929015" y="1550425"/>
              <a:ext cx="236975" cy="236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ABDD8B5-6121-9858-7D01-D2147365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858" y="1622407"/>
              <a:ext cx="135287" cy="104394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27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Exemplo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: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Sondagem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A948B-D068-0DBC-BE1E-AE763786E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20" y="2740509"/>
            <a:ext cx="3296851" cy="2361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29A85-B356-378F-56E7-5D103502E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976" y="3881558"/>
            <a:ext cx="2530059" cy="1150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79B76-8AB5-1E92-4533-B8F4F455E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541" y="4195404"/>
            <a:ext cx="2522439" cy="11202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5CD3DD2-7123-AF14-6991-83119D3810CB}"/>
              </a:ext>
            </a:extLst>
          </p:cNvPr>
          <p:cNvSpPr/>
          <p:nvPr/>
        </p:nvSpPr>
        <p:spPr>
          <a:xfrm>
            <a:off x="989481" y="2644354"/>
            <a:ext cx="874829" cy="5672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17A929-E836-6DA6-1686-8DCC29F5642C}"/>
              </a:ext>
            </a:extLst>
          </p:cNvPr>
          <p:cNvCxnSpPr>
            <a:cxnSpLocks/>
          </p:cNvCxnSpPr>
          <p:nvPr/>
        </p:nvCxnSpPr>
        <p:spPr>
          <a:xfrm>
            <a:off x="4298074" y="4060585"/>
            <a:ext cx="967902" cy="1887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D93D0D-DDBE-6EAB-0B3C-A8955019687D}"/>
              </a:ext>
            </a:extLst>
          </p:cNvPr>
          <p:cNvCxnSpPr>
            <a:cxnSpLocks/>
          </p:cNvCxnSpPr>
          <p:nvPr/>
        </p:nvCxnSpPr>
        <p:spPr>
          <a:xfrm>
            <a:off x="6968971" y="4305670"/>
            <a:ext cx="2796466" cy="30184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Três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Ambientes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C6B39-FAF0-84BF-E525-168B09246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783" y="2816452"/>
            <a:ext cx="1954596" cy="3277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A7A061-7664-7AC3-57AF-4864323525A4}"/>
              </a:ext>
            </a:extLst>
          </p:cNvPr>
          <p:cNvSpPr txBox="1"/>
          <p:nvPr/>
        </p:nvSpPr>
        <p:spPr>
          <a:xfrm>
            <a:off x="1864310" y="6062777"/>
            <a:ext cx="381942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/>
                </a:solidFill>
                <a:latin typeface="Poppins" panose="00000500000000000000" pitchFamily="2" charset="0"/>
              </a:rPr>
              <a:t>Designer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79A6B-2AB8-DA4E-DB7C-79B5F3AA4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015" y="3429000"/>
            <a:ext cx="4755292" cy="24005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F97C40-9354-BEF1-067C-0522CCA91C8E}"/>
              </a:ext>
            </a:extLst>
          </p:cNvPr>
          <p:cNvSpPr txBox="1"/>
          <p:nvPr/>
        </p:nvSpPr>
        <p:spPr>
          <a:xfrm>
            <a:off x="7806419" y="5865800"/>
            <a:ext cx="381942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Blocks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A4621C-D1EF-1435-7B38-CB357A43C3EA}"/>
              </a:ext>
            </a:extLst>
          </p:cNvPr>
          <p:cNvSpPr txBox="1"/>
          <p:nvPr/>
        </p:nvSpPr>
        <p:spPr>
          <a:xfrm>
            <a:off x="4350244" y="5570334"/>
            <a:ext cx="331122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Components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334CF4-614A-ABB2-71F1-1A500DE5C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225" y="3056097"/>
            <a:ext cx="1668925" cy="2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7669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As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Propriedades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dos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Componentes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2806097"/>
            <a:ext cx="6376734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arrastar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Palette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) um “Label” com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pergunta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– “Lavas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dentes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mais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que 3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vezes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?”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Fazer “Rename”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componente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“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Pergunta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reparar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no “Delete”)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Colocar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pergunta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propriedade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“Text”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Aumentar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tamanho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letra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propriedade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FontSize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Experimentar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manipular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outras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propriedades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também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“Label”, “SONDAGEM RÁPIDA”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Alterar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propriedade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“Text”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restantes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“Buttons” e “Labels” de “Left” e “Right” para “SIM” e “NÃO”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4B9F2-3C44-7B3E-0430-1D51C835C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115" y="2519805"/>
            <a:ext cx="2474725" cy="4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7636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As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Propriedades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dos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Componentes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7281609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Fazer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ligação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AI Companion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Experimentar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App no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dispositivo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móvel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Voltar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“Designer” 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reparar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em: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“Add Screen”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“Palette” / “Layout”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Componentes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contêm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 outros components (“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HorizontalArrangement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”)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No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painel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 “Components”,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hierarquia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componentes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319AA-DD5A-8DBB-0BB6-012CDC62A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691" y="2793455"/>
            <a:ext cx="1943268" cy="1074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FE922B-31EE-E8C8-1670-B2513EAC717E}"/>
              </a:ext>
            </a:extLst>
          </p:cNvPr>
          <p:cNvCxnSpPr>
            <a:cxnSpLocks/>
          </p:cNvCxnSpPr>
          <p:nvPr/>
        </p:nvCxnSpPr>
        <p:spPr>
          <a:xfrm flipV="1">
            <a:off x="4862752" y="3238500"/>
            <a:ext cx="1614248" cy="6235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D6E7C-7E94-EFE8-CCF8-94EA088F0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529" y="4062717"/>
            <a:ext cx="2964437" cy="31244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73DF8-D5A4-C534-FAB3-A45078344CED}"/>
              </a:ext>
            </a:extLst>
          </p:cNvPr>
          <p:cNvCxnSpPr>
            <a:cxnSpLocks/>
          </p:cNvCxnSpPr>
          <p:nvPr/>
        </p:nvCxnSpPr>
        <p:spPr>
          <a:xfrm flipV="1">
            <a:off x="3557827" y="4218940"/>
            <a:ext cx="3233498" cy="4725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F4C97DB-5304-E897-A491-84DC70A45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196" y="4622964"/>
            <a:ext cx="1630821" cy="19280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50DF47-861B-B6A3-DD3D-B98DB6388AB7}"/>
              </a:ext>
            </a:extLst>
          </p:cNvPr>
          <p:cNvCxnSpPr>
            <a:cxnSpLocks/>
          </p:cNvCxnSpPr>
          <p:nvPr/>
        </p:nvCxnSpPr>
        <p:spPr>
          <a:xfrm flipV="1">
            <a:off x="7146251" y="4914900"/>
            <a:ext cx="3134945" cy="10864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Blocos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de Código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2" y="3098472"/>
            <a:ext cx="5652834" cy="323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componente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TextToSpeech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(em “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Palette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/ “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Media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arrastar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o “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Viewer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”)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Em “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Blocks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som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botões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Clicando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em “Blocks” /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TextToSpeech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aparece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opções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disponíveis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aquele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componente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Podem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fazer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copy-paste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chamada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componente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TextToSpeech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0A7E4-AA13-B568-3053-0582E04FD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04" y="3098472"/>
            <a:ext cx="4875096" cy="34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72E629-4A45-4B8E-936C-2FA6110A0828}"/>
              </a:ext>
            </a:extLst>
          </p:cNvPr>
          <p:cNvSpPr/>
          <p:nvPr/>
        </p:nvSpPr>
        <p:spPr>
          <a:xfrm>
            <a:off x="9753599" y="0"/>
            <a:ext cx="24384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accent2">
                  <a:alpha val="8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26270-8D8D-4E38-82A1-8109D9D29D31}"/>
              </a:ext>
            </a:extLst>
          </p:cNvPr>
          <p:cNvGrpSpPr/>
          <p:nvPr/>
        </p:nvGrpSpPr>
        <p:grpSpPr>
          <a:xfrm>
            <a:off x="815476" y="2500408"/>
            <a:ext cx="5280523" cy="2407719"/>
            <a:chOff x="5155292" y="1774204"/>
            <a:chExt cx="5280523" cy="24077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E5C88B-94EE-4061-B983-1240FD70908D}"/>
                </a:ext>
              </a:extLst>
            </p:cNvPr>
            <p:cNvSpPr txBox="1"/>
            <p:nvPr/>
          </p:nvSpPr>
          <p:spPr>
            <a:xfrm>
              <a:off x="5155292" y="1774204"/>
              <a:ext cx="52805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M2: </a:t>
              </a:r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LOW-CODE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794550-C39F-49B5-BA7A-15E8B70BA84D}"/>
                </a:ext>
              </a:extLst>
            </p:cNvPr>
            <p:cNvSpPr/>
            <p:nvPr/>
          </p:nvSpPr>
          <p:spPr>
            <a:xfrm>
              <a:off x="5155292" y="2718574"/>
              <a:ext cx="4879522" cy="1463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Módulo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2,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como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objetivo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familiarizar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docentes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com o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ambiente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programação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com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blocos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MIT App Inventor.</a:t>
              </a:r>
            </a:p>
            <a:p>
              <a:pPr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Não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preocupações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pedagógicas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ensino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crianças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nem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analfabetos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digitais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6DA0A7-ED48-48A3-B246-400141EBC58B}"/>
              </a:ext>
            </a:extLst>
          </p:cNvPr>
          <p:cNvGrpSpPr/>
          <p:nvPr/>
        </p:nvGrpSpPr>
        <p:grpSpPr>
          <a:xfrm>
            <a:off x="6096000" y="1560230"/>
            <a:ext cx="5472632" cy="610680"/>
            <a:chOff x="6262168" y="1633398"/>
            <a:chExt cx="5472632" cy="6106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31062-68BA-4A1E-B9A3-2ADADE14CC24}"/>
                </a:ext>
              </a:extLst>
            </p:cNvPr>
            <p:cNvSpPr/>
            <p:nvPr/>
          </p:nvSpPr>
          <p:spPr>
            <a:xfrm>
              <a:off x="6737466" y="1633398"/>
              <a:ext cx="4997334" cy="60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85000" sy="8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Rounded Rectangle 381">
              <a:extLst>
                <a:ext uri="{FF2B5EF4-FFF2-40B4-BE49-F238E27FC236}">
                  <a16:creationId xmlns:a16="http://schemas.microsoft.com/office/drawing/2014/main" id="{05D49833-DE53-4947-89CA-6CC1C5839268}"/>
                </a:ext>
              </a:extLst>
            </p:cNvPr>
            <p:cNvSpPr/>
            <p:nvPr/>
          </p:nvSpPr>
          <p:spPr>
            <a:xfrm>
              <a:off x="6262168" y="1635699"/>
              <a:ext cx="1846718" cy="6064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99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Poppins" panose="00000500000000000000" pitchFamily="2" charset="0"/>
                  <a:cs typeface="Poppins" panose="00000500000000000000" pitchFamily="2" charset="0"/>
                </a:rPr>
                <a:t>REQUISITOS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409390-3335-4892-AAE4-F2ADD55931B3}"/>
                </a:ext>
              </a:extLst>
            </p:cNvPr>
            <p:cNvSpPr txBox="1"/>
            <p:nvPr/>
          </p:nvSpPr>
          <p:spPr>
            <a:xfrm>
              <a:off x="8245410" y="1782413"/>
              <a:ext cx="3420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Requisitos de organização da sala de aula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FFE8AA-440E-470F-ACD5-B8FCBC5C0052}"/>
              </a:ext>
            </a:extLst>
          </p:cNvPr>
          <p:cNvGrpSpPr/>
          <p:nvPr/>
        </p:nvGrpSpPr>
        <p:grpSpPr>
          <a:xfrm>
            <a:off x="6096000" y="2342433"/>
            <a:ext cx="5472632" cy="610680"/>
            <a:chOff x="6262168" y="2423456"/>
            <a:chExt cx="5472632" cy="6106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CF6004-2AF9-42FB-9352-36975EEEDFDB}"/>
                </a:ext>
              </a:extLst>
            </p:cNvPr>
            <p:cNvSpPr/>
            <p:nvPr/>
          </p:nvSpPr>
          <p:spPr>
            <a:xfrm>
              <a:off x="6737466" y="2423456"/>
              <a:ext cx="4997334" cy="60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85000" sy="8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Rounded Rectangle 381">
              <a:extLst>
                <a:ext uri="{FF2B5EF4-FFF2-40B4-BE49-F238E27FC236}">
                  <a16:creationId xmlns:a16="http://schemas.microsoft.com/office/drawing/2014/main" id="{68641E0A-3186-47E0-8814-28FE0B0C0EA1}"/>
                </a:ext>
              </a:extLst>
            </p:cNvPr>
            <p:cNvSpPr/>
            <p:nvPr/>
          </p:nvSpPr>
          <p:spPr>
            <a:xfrm>
              <a:off x="6262168" y="2425757"/>
              <a:ext cx="1846718" cy="6064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9900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Poppins" panose="00000500000000000000" pitchFamily="2" charset="0"/>
                  <a:cs typeface="Poppins" panose="00000500000000000000" pitchFamily="2" charset="0"/>
                </a:rPr>
                <a:t>CONFIGURAÇÃO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80AC3E-19A6-488A-8A0A-44BCBD06CDA0}"/>
                </a:ext>
              </a:extLst>
            </p:cNvPr>
            <p:cNvSpPr txBox="1"/>
            <p:nvPr/>
          </p:nvSpPr>
          <p:spPr>
            <a:xfrm>
              <a:off x="8245410" y="2572471"/>
              <a:ext cx="3420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Instalação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do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ambiente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de trabalho para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utilizar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o MIT App Inventor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D4BADD-89D0-43C3-AA45-970A36099040}"/>
              </a:ext>
            </a:extLst>
          </p:cNvPr>
          <p:cNvGrpSpPr/>
          <p:nvPr/>
        </p:nvGrpSpPr>
        <p:grpSpPr>
          <a:xfrm>
            <a:off x="6096000" y="3124636"/>
            <a:ext cx="5472632" cy="610680"/>
            <a:chOff x="6262168" y="3208294"/>
            <a:chExt cx="5472632" cy="6106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CF2E48-744C-4D75-AFB3-5365C3E07D44}"/>
                </a:ext>
              </a:extLst>
            </p:cNvPr>
            <p:cNvSpPr/>
            <p:nvPr/>
          </p:nvSpPr>
          <p:spPr>
            <a:xfrm>
              <a:off x="6737466" y="3208294"/>
              <a:ext cx="4997334" cy="60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85000" sy="8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Rounded Rectangle 381">
              <a:extLst>
                <a:ext uri="{FF2B5EF4-FFF2-40B4-BE49-F238E27FC236}">
                  <a16:creationId xmlns:a16="http://schemas.microsoft.com/office/drawing/2014/main" id="{3EB94513-CC17-4D23-907B-21C244B4CD5C}"/>
                </a:ext>
              </a:extLst>
            </p:cNvPr>
            <p:cNvSpPr/>
            <p:nvPr/>
          </p:nvSpPr>
          <p:spPr>
            <a:xfrm>
              <a:off x="6262168" y="3210595"/>
              <a:ext cx="1846718" cy="6064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9000">
                  <a:schemeClr val="accent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Poppins" panose="00000500000000000000" pitchFamily="2" charset="0"/>
                  <a:cs typeface="Poppins" panose="00000500000000000000" pitchFamily="2" charset="0"/>
                </a:rPr>
                <a:t>AMBIENTE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3573E-F2B4-4F88-820F-D426D048EDF3}"/>
                </a:ext>
              </a:extLst>
            </p:cNvPr>
            <p:cNvSpPr txBox="1"/>
            <p:nvPr/>
          </p:nvSpPr>
          <p:spPr>
            <a:xfrm>
              <a:off x="8245410" y="3357309"/>
              <a:ext cx="3420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ambiente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de trabalho. O Designer e o Editor de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Blocos</a:t>
              </a:r>
              <a:endPara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611D8F-4A42-4724-B253-8A5D03E116DF}"/>
              </a:ext>
            </a:extLst>
          </p:cNvPr>
          <p:cNvGrpSpPr/>
          <p:nvPr/>
        </p:nvGrpSpPr>
        <p:grpSpPr>
          <a:xfrm>
            <a:off x="6096000" y="3906840"/>
            <a:ext cx="5472632" cy="610680"/>
            <a:chOff x="6262168" y="2423456"/>
            <a:chExt cx="5472632" cy="610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469BDE-46AC-4127-A1AD-0B7E2A859BC9}"/>
                </a:ext>
              </a:extLst>
            </p:cNvPr>
            <p:cNvSpPr/>
            <p:nvPr/>
          </p:nvSpPr>
          <p:spPr>
            <a:xfrm>
              <a:off x="6737466" y="2423456"/>
              <a:ext cx="4997334" cy="60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85000" sy="8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5" name="Rounded Rectangle 381">
              <a:extLst>
                <a:ext uri="{FF2B5EF4-FFF2-40B4-BE49-F238E27FC236}">
                  <a16:creationId xmlns:a16="http://schemas.microsoft.com/office/drawing/2014/main" id="{90B9E065-B670-45C0-B3D7-20368D2B18CD}"/>
                </a:ext>
              </a:extLst>
            </p:cNvPr>
            <p:cNvSpPr/>
            <p:nvPr/>
          </p:nvSpPr>
          <p:spPr>
            <a:xfrm>
              <a:off x="6262168" y="2425757"/>
              <a:ext cx="1846718" cy="6064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Poppins" panose="00000500000000000000" pitchFamily="2" charset="0"/>
                  <a:cs typeface="Poppins" panose="00000500000000000000" pitchFamily="2" charset="0"/>
                </a:rPr>
                <a:t>EXEMPLO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CEA743-D681-4C1F-88D7-345367453E34}"/>
                </a:ext>
              </a:extLst>
            </p:cNvPr>
            <p:cNvSpPr txBox="1"/>
            <p:nvPr/>
          </p:nvSpPr>
          <p:spPr>
            <a:xfrm>
              <a:off x="8245410" y="2572471"/>
              <a:ext cx="3420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Construção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de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uma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primeira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App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passo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a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passo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8DF76C-72AA-4CA9-8FFC-3D51B0407618}"/>
              </a:ext>
            </a:extLst>
          </p:cNvPr>
          <p:cNvGrpSpPr/>
          <p:nvPr/>
        </p:nvGrpSpPr>
        <p:grpSpPr>
          <a:xfrm>
            <a:off x="6096000" y="4689044"/>
            <a:ext cx="5472632" cy="608726"/>
            <a:chOff x="6262168" y="3208294"/>
            <a:chExt cx="5472632" cy="6087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A018CB-AF96-4140-82BE-38135B1F1C62}"/>
                </a:ext>
              </a:extLst>
            </p:cNvPr>
            <p:cNvSpPr/>
            <p:nvPr/>
          </p:nvSpPr>
          <p:spPr>
            <a:xfrm>
              <a:off x="6737466" y="3208294"/>
              <a:ext cx="4997334" cy="60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85000" sy="8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9" name="Rounded Rectangle 381">
              <a:extLst>
                <a:ext uri="{FF2B5EF4-FFF2-40B4-BE49-F238E27FC236}">
                  <a16:creationId xmlns:a16="http://schemas.microsoft.com/office/drawing/2014/main" id="{72DEDAC9-F43D-440D-BEB0-9D0E04E46962}"/>
                </a:ext>
              </a:extLst>
            </p:cNvPr>
            <p:cNvSpPr/>
            <p:nvPr/>
          </p:nvSpPr>
          <p:spPr>
            <a:xfrm>
              <a:off x="6262168" y="3210595"/>
              <a:ext cx="1846718" cy="6064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Poppins" panose="00000500000000000000" pitchFamily="2" charset="0"/>
                  <a:cs typeface="Poppins" panose="00000500000000000000" pitchFamily="2" charset="0"/>
                </a:rPr>
                <a:t>EXPLORAÇÃO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BE69D-120A-40A2-A327-EED281841879}"/>
                </a:ext>
              </a:extLst>
            </p:cNvPr>
            <p:cNvSpPr txBox="1"/>
            <p:nvPr/>
          </p:nvSpPr>
          <p:spPr>
            <a:xfrm>
              <a:off x="8245410" y="3357309"/>
              <a:ext cx="3420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Introdução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de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mais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GB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componentes</a:t>
              </a:r>
              <a:endPara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5EE51-B88F-4DB9-9593-E1FFB56F77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" name="Imagem 50" descr="Uma imagem com texto&#10;&#10;Descrição gerada automaticamente">
            <a:extLst>
              <a:ext uri="{FF2B5EF4-FFF2-40B4-BE49-F238E27FC236}">
                <a16:creationId xmlns:a16="http://schemas.microsoft.com/office/drawing/2014/main" id="{E2F9EC80-4875-6A47-AB15-104F198F9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2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Icon&#10;&#10;Description automatically generated">
            <a:extLst>
              <a:ext uri="{FF2B5EF4-FFF2-40B4-BE49-F238E27FC236}">
                <a16:creationId xmlns:a16="http://schemas.microsoft.com/office/drawing/2014/main" id="{6A635B1F-CCEC-B44F-BC70-D0787E0C7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6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Blocos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de Código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2" y="3098472"/>
            <a:ext cx="5652834" cy="27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as cores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ajudam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distinguir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: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Eventos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SETs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GETs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Ações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pré-definidos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(Math, Text, etc.)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CF92D-C301-2337-6CFF-BE58903F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72" y="3525297"/>
            <a:ext cx="5740896" cy="13177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3E4936-05B7-00F9-F1E1-518D97BC87EA}"/>
              </a:ext>
            </a:extLst>
          </p:cNvPr>
          <p:cNvCxnSpPr>
            <a:cxnSpLocks/>
          </p:cNvCxnSpPr>
          <p:nvPr/>
        </p:nvCxnSpPr>
        <p:spPr>
          <a:xfrm flipV="1">
            <a:off x="3111808" y="3676650"/>
            <a:ext cx="3244664" cy="1290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48E33C-E8C2-98FB-FF4B-7792771EE454}"/>
              </a:ext>
            </a:extLst>
          </p:cNvPr>
          <p:cNvCxnSpPr>
            <a:cxnSpLocks/>
          </p:cNvCxnSpPr>
          <p:nvPr/>
        </p:nvCxnSpPr>
        <p:spPr>
          <a:xfrm flipV="1">
            <a:off x="3416608" y="4038345"/>
            <a:ext cx="3431867" cy="21034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463A31-6420-1480-7CB3-8D33BD17A860}"/>
              </a:ext>
            </a:extLst>
          </p:cNvPr>
          <p:cNvCxnSpPr>
            <a:cxnSpLocks/>
          </p:cNvCxnSpPr>
          <p:nvPr/>
        </p:nvCxnSpPr>
        <p:spPr>
          <a:xfrm flipV="1">
            <a:off x="2959100" y="4481352"/>
            <a:ext cx="4041775" cy="2521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B40ACA-6C4D-1934-FF1B-40B884CC0763}"/>
              </a:ext>
            </a:extLst>
          </p:cNvPr>
          <p:cNvCxnSpPr>
            <a:cxnSpLocks/>
          </p:cNvCxnSpPr>
          <p:nvPr/>
        </p:nvCxnSpPr>
        <p:spPr>
          <a:xfrm flipV="1">
            <a:off x="4597297" y="4078803"/>
            <a:ext cx="4765778" cy="10164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52B4CB-A7B5-A667-E178-9623230B5D29}"/>
              </a:ext>
            </a:extLst>
          </p:cNvPr>
          <p:cNvCxnSpPr>
            <a:cxnSpLocks/>
          </p:cNvCxnSpPr>
          <p:nvPr/>
        </p:nvCxnSpPr>
        <p:spPr>
          <a:xfrm flipV="1">
            <a:off x="5022561" y="4672683"/>
            <a:ext cx="4340514" cy="4689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Ficheiros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de um Projeto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5BC74-49D5-0DD2-F2EB-B2E0FFD5A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712" y="2665211"/>
            <a:ext cx="2278577" cy="31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F55997-9E86-956D-B1BF-E543D867B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90" y="2767505"/>
            <a:ext cx="2232853" cy="25376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473722-1350-8166-6335-B33E01F12CA5}"/>
              </a:ext>
            </a:extLst>
          </p:cNvPr>
          <p:cNvSpPr txBox="1"/>
          <p:nvPr/>
        </p:nvSpPr>
        <p:spPr>
          <a:xfrm>
            <a:off x="451018" y="5427092"/>
            <a:ext cx="2983208" cy="70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accent1"/>
                </a:solidFill>
                <a:latin typeface="Poppins" panose="00000500000000000000" pitchFamily="2" charset="0"/>
              </a:rPr>
              <a:t>Gravar</a:t>
            </a:r>
            <a:r>
              <a:rPr lang="en-US" sz="1600" b="1" dirty="0">
                <a:solidFill>
                  <a:schemeClr val="accent1"/>
                </a:solidFill>
                <a:latin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Poppins" panose="00000500000000000000" pitchFamily="2" charset="0"/>
              </a:rPr>
              <a:t>cópia</a:t>
            </a:r>
            <a:r>
              <a:rPr lang="en-US" sz="1600" b="1" dirty="0">
                <a:solidFill>
                  <a:schemeClr val="accent1"/>
                </a:solidFill>
                <a:latin typeface="Poppins" panose="00000500000000000000" pitchFamily="2" charset="0"/>
              </a:rPr>
              <a:t> com o </a:t>
            </a:r>
            <a:r>
              <a:rPr lang="en-US" sz="1600" b="1" dirty="0" err="1">
                <a:solidFill>
                  <a:schemeClr val="accent1"/>
                </a:solidFill>
                <a:latin typeface="Poppins" panose="00000500000000000000" pitchFamily="2" charset="0"/>
              </a:rPr>
              <a:t>nome</a:t>
            </a:r>
            <a:r>
              <a:rPr lang="en-US" sz="1600" b="1" dirty="0">
                <a:solidFill>
                  <a:schemeClr val="accent1"/>
                </a:solidFill>
                <a:latin typeface="Poppins" panose="00000500000000000000" pitchFamily="2" charset="0"/>
              </a:rPr>
              <a:t> “</a:t>
            </a:r>
            <a:r>
              <a:rPr lang="en-US" sz="1600" b="1" dirty="0" err="1">
                <a:solidFill>
                  <a:schemeClr val="accent1"/>
                </a:solidFill>
                <a:latin typeface="Poppins" panose="00000500000000000000" pitchFamily="2" charset="0"/>
              </a:rPr>
              <a:t>SondagemRapida</a:t>
            </a:r>
            <a:r>
              <a:rPr lang="en-US" sz="1600" b="1" dirty="0">
                <a:solidFill>
                  <a:schemeClr val="accent1"/>
                </a:solidFill>
                <a:latin typeface="Poppins" panose="00000500000000000000" pitchFamily="2" charset="0"/>
              </a:rPr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89189-AF38-E8F1-AE12-0CE7A5E34DE6}"/>
              </a:ext>
            </a:extLst>
          </p:cNvPr>
          <p:cNvSpPr txBox="1"/>
          <p:nvPr/>
        </p:nvSpPr>
        <p:spPr>
          <a:xfrm>
            <a:off x="4272467" y="5782061"/>
            <a:ext cx="3971647" cy="70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Gravar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projeto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num </a:t>
            </a: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ficheiro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para </a:t>
            </a: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transporte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(</a:t>
            </a: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na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pasta “Downloads”)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3F720-A663-D2AE-9BB1-DEF1775B938F}"/>
              </a:ext>
            </a:extLst>
          </p:cNvPr>
          <p:cNvCxnSpPr>
            <a:cxnSpLocks/>
          </p:cNvCxnSpPr>
          <p:nvPr/>
        </p:nvCxnSpPr>
        <p:spPr>
          <a:xfrm>
            <a:off x="3311622" y="2916448"/>
            <a:ext cx="111518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A3BFDF-7FAA-A5A2-E9FB-EAC4806C10E0}"/>
              </a:ext>
            </a:extLst>
          </p:cNvPr>
          <p:cNvCxnSpPr>
            <a:cxnSpLocks/>
          </p:cNvCxnSpPr>
          <p:nvPr/>
        </p:nvCxnSpPr>
        <p:spPr>
          <a:xfrm>
            <a:off x="7763415" y="2916448"/>
            <a:ext cx="111518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27CEA16-913E-E034-C699-A45C13411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0358" y="2649894"/>
            <a:ext cx="2072820" cy="1097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7DC39-EF59-6E32-0E35-E03E9AE820A8}"/>
              </a:ext>
            </a:extLst>
          </p:cNvPr>
          <p:cNvSpPr txBox="1"/>
          <p:nvPr/>
        </p:nvSpPr>
        <p:spPr>
          <a:xfrm>
            <a:off x="8969467" y="3816455"/>
            <a:ext cx="2840741" cy="70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Gravar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ficheiro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 .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apk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 para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instalação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 da app.</a:t>
            </a:r>
          </a:p>
        </p:txBody>
      </p:sp>
    </p:spTree>
    <p:extLst>
      <p:ext uri="{BB962C8B-B14F-4D97-AF65-F5344CB8AC3E}">
        <p14:creationId xmlns:p14="http://schemas.microsoft.com/office/powerpoint/2010/main" val="31973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Lidar com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Ecrãs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473722-1350-8166-6335-B33E01F12CA5}"/>
              </a:ext>
            </a:extLst>
          </p:cNvPr>
          <p:cNvSpPr txBox="1"/>
          <p:nvPr/>
        </p:nvSpPr>
        <p:spPr>
          <a:xfrm>
            <a:off x="1582925" y="3683814"/>
            <a:ext cx="2983208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accent1"/>
                </a:solidFill>
                <a:latin typeface="Poppins" panose="00000500000000000000" pitchFamily="2" charset="0"/>
              </a:rPr>
              <a:t>Acrescentar</a:t>
            </a:r>
            <a:r>
              <a:rPr lang="en-US" sz="1600" b="1" dirty="0">
                <a:solidFill>
                  <a:schemeClr val="accent1"/>
                </a:solidFill>
                <a:latin typeface="Poppins" panose="00000500000000000000" pitchFamily="2" charset="0"/>
              </a:rPr>
              <a:t> um </a:t>
            </a:r>
            <a:r>
              <a:rPr lang="en-US" sz="1600" b="1" dirty="0" err="1">
                <a:solidFill>
                  <a:schemeClr val="accent1"/>
                </a:solidFill>
                <a:latin typeface="Poppins" panose="00000500000000000000" pitchFamily="2" charset="0"/>
              </a:rPr>
              <a:t>Ecrã</a:t>
            </a:r>
            <a:endParaRPr lang="en-US" sz="1600" b="1" dirty="0">
              <a:solidFill>
                <a:schemeClr val="accent1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89189-AF38-E8F1-AE12-0CE7A5E34DE6}"/>
              </a:ext>
            </a:extLst>
          </p:cNvPr>
          <p:cNvSpPr txBox="1"/>
          <p:nvPr/>
        </p:nvSpPr>
        <p:spPr>
          <a:xfrm>
            <a:off x="3845342" y="5655267"/>
            <a:ext cx="3344771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Escolher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o </a:t>
            </a: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nome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 (“</a:t>
            </a:r>
            <a:r>
              <a:rPr lang="en-US" sz="1600" b="1" dirty="0" err="1">
                <a:solidFill>
                  <a:schemeClr val="accent2"/>
                </a:solidFill>
                <a:latin typeface="Poppins" panose="00000500000000000000" pitchFamily="2" charset="0"/>
              </a:rPr>
              <a:t>Historico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</a:rPr>
              <a:t>”)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3F720-A663-D2AE-9BB1-DEF1775B938F}"/>
              </a:ext>
            </a:extLst>
          </p:cNvPr>
          <p:cNvCxnSpPr>
            <a:cxnSpLocks/>
          </p:cNvCxnSpPr>
          <p:nvPr/>
        </p:nvCxnSpPr>
        <p:spPr>
          <a:xfrm>
            <a:off x="2569973" y="4447973"/>
            <a:ext cx="806872" cy="58665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B506D5C-EED9-5A77-C4B9-2993BFF27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925" y="2884563"/>
            <a:ext cx="2987299" cy="6934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45D2341-0005-7BDC-1C9F-C7BB75F0EA3E}"/>
              </a:ext>
            </a:extLst>
          </p:cNvPr>
          <p:cNvSpPr/>
          <p:nvPr/>
        </p:nvSpPr>
        <p:spPr>
          <a:xfrm>
            <a:off x="3724276" y="3241150"/>
            <a:ext cx="876300" cy="4363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54E45-B786-827D-F8A2-393F9E884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358" y="4573162"/>
            <a:ext cx="2659610" cy="10135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A8548-1E19-2B80-0980-FF818F3A4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114" y="3142694"/>
            <a:ext cx="2781541" cy="168416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21057A-0BEF-F21E-50BD-7861371D719D}"/>
              </a:ext>
            </a:extLst>
          </p:cNvPr>
          <p:cNvCxnSpPr>
            <a:cxnSpLocks/>
          </p:cNvCxnSpPr>
          <p:nvPr/>
        </p:nvCxnSpPr>
        <p:spPr>
          <a:xfrm flipV="1">
            <a:off x="7035481" y="4184890"/>
            <a:ext cx="806872" cy="54113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468D67-AC9B-248F-C651-6801BEDBAE59}"/>
              </a:ext>
            </a:extLst>
          </p:cNvPr>
          <p:cNvSpPr txBox="1"/>
          <p:nvPr/>
        </p:nvSpPr>
        <p:spPr>
          <a:xfrm>
            <a:off x="8189139" y="4910147"/>
            <a:ext cx="3172084" cy="103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accent3"/>
                </a:solidFill>
                <a:latin typeface="Poppins" panose="00000500000000000000" pitchFamily="2" charset="0"/>
              </a:rPr>
              <a:t>Acrescentar</a:t>
            </a: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 um </a:t>
            </a:r>
            <a:r>
              <a:rPr lang="en-US" sz="1600" b="1" dirty="0" err="1">
                <a:solidFill>
                  <a:schemeClr val="accent3"/>
                </a:solidFill>
                <a:latin typeface="Poppins" panose="00000500000000000000" pitchFamily="2" charset="0"/>
              </a:rPr>
              <a:t>Botão</a:t>
            </a: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 “</a:t>
            </a:r>
            <a:r>
              <a:rPr lang="en-US" sz="1600" b="1" dirty="0" err="1">
                <a:solidFill>
                  <a:schemeClr val="accent3"/>
                </a:solidFill>
                <a:latin typeface="Poppins" panose="00000500000000000000" pitchFamily="2" charset="0"/>
              </a:rPr>
              <a:t>Voltar</a:t>
            </a: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”, com o </a:t>
            </a:r>
            <a:r>
              <a:rPr lang="en-US" sz="1600" b="1" dirty="0" err="1">
                <a:solidFill>
                  <a:schemeClr val="accent3"/>
                </a:solidFill>
                <a:latin typeface="Poppins" panose="00000500000000000000" pitchFamily="2" charset="0"/>
              </a:rPr>
              <a:t>texto</a:t>
            </a: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 “</a:t>
            </a:r>
            <a:r>
              <a:rPr lang="en-US" sz="1600" b="1" dirty="0" err="1">
                <a:solidFill>
                  <a:schemeClr val="accent3"/>
                </a:solidFill>
                <a:latin typeface="Poppins" panose="00000500000000000000" pitchFamily="2" charset="0"/>
              </a:rPr>
              <a:t>Voltar</a:t>
            </a: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 à </a:t>
            </a:r>
            <a:r>
              <a:rPr lang="en-US" sz="1600" b="1" dirty="0" err="1">
                <a:solidFill>
                  <a:schemeClr val="accent3"/>
                </a:solidFill>
                <a:latin typeface="Poppins" panose="00000500000000000000" pitchFamily="2" charset="0"/>
              </a:rPr>
              <a:t>Sondagem</a:t>
            </a:r>
            <a:r>
              <a:rPr lang="en-US" sz="1600" b="1" dirty="0">
                <a:solidFill>
                  <a:schemeClr val="accent3"/>
                </a:solidFill>
                <a:latin typeface="Poppins" panose="000005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Lidar com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Ecrãs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7024433" cy="338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“When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Voltar.Click”com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controlo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“Open another screen”,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permita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voltar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Screen1,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botão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Histórico_Button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permita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abrir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com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Histórico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sondagens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abrir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histórico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Duplicar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Alterar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nome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botão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20914-9931-E4EB-3A13-B8BD455F6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615" y="3098472"/>
            <a:ext cx="2994920" cy="556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AD507-9887-988B-04ED-5E0DB5B10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540" y="4158492"/>
            <a:ext cx="2766300" cy="103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7ACD87-94B2-FE5C-6C83-C5F85D07B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967" y="5496524"/>
            <a:ext cx="3269263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8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Usar a Mochila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7005384" cy="3862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“Backpack”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permite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copiar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entre Projetos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diferentes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mesmo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projeto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Arrastar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Screen1 para a Mochila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Mudar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Historico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buscar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Bloco à Mochila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Alterar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nome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no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Historico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Remover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conteúdo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 Não serve para nada,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foi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apenas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demonstar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utilização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mochila antes que me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esquecesse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19EB5-0F74-6013-843B-818B2E36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874" y="2965631"/>
            <a:ext cx="716342" cy="731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899D64-2BDA-5A76-47CB-33C4FEB47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109" y="3079941"/>
            <a:ext cx="571550" cy="617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E1A09-EB1F-8BAF-F3E0-B074C67EA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8575" y="4281442"/>
            <a:ext cx="2827265" cy="640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57276-458A-8278-2723-221DE86CA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8575" y="5249979"/>
            <a:ext cx="2964437" cy="96020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1F75BF-C8E2-F5EA-A9A3-53B10C4EB4FF}"/>
              </a:ext>
            </a:extLst>
          </p:cNvPr>
          <p:cNvCxnSpPr>
            <a:cxnSpLocks/>
          </p:cNvCxnSpPr>
          <p:nvPr/>
        </p:nvCxnSpPr>
        <p:spPr>
          <a:xfrm flipV="1">
            <a:off x="9974618" y="3373031"/>
            <a:ext cx="589297" cy="105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TinyDB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para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Armazenar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Dados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5665858" cy="370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Verificar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quando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se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muda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se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perdem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valores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dois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componente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Apesar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haver um em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ecrã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realidade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apontam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mesma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chamada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StoreValue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à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que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armazene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o valor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LeftScore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“tag” “Sim”.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Fazer 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mesmo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o “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RightScore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EDA11-B1EC-AC40-AC8D-FC4A026E2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848" y="3489554"/>
            <a:ext cx="5441152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0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TinyDB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para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Armazenar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Dados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636565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das tags “Sim” e “Nao”  da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1387D9-CFB3-9625-6393-D637A5637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325" y="3098472"/>
            <a:ext cx="3497883" cy="28577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38B31E-5CD5-D0CA-7CC3-3D70CAC7AA50}"/>
              </a:ext>
            </a:extLst>
          </p:cNvPr>
          <p:cNvSpPr txBox="1"/>
          <p:nvPr/>
        </p:nvSpPr>
        <p:spPr>
          <a:xfrm>
            <a:off x="1481391" y="3734318"/>
            <a:ext cx="6365654" cy="69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um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evento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que sempre que 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Screen1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reponha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valores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LeftScore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RightScore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armazenados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0E5505-541E-87E0-6437-F8FC470D3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684" y="4527346"/>
            <a:ext cx="550973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Caixas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de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Texto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395078" y="2710895"/>
            <a:ext cx="6144527" cy="370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Substituir o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Label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com a questão, por uma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TextBox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para permitir ao utilizador alterar a questão da sondagem.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Alterar a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Hint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(p. ex. “Introduzir a questão”)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uma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Tag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Questao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na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para guardar a questão introduzida.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 o “set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Questao.Text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ao evento de inicialização do ecrã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 um botão “Ok” para aceitar o texto da questão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um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HorizontalArrangement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colocar lá a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TextBox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o Botão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75C56-B1FC-A3A0-0F4D-77581D430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190" y="4432447"/>
            <a:ext cx="4503810" cy="211854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A19337-648A-1C96-E512-ED9BB6EEC8C0}"/>
              </a:ext>
            </a:extLst>
          </p:cNvPr>
          <p:cNvSpPr/>
          <p:nvPr/>
        </p:nvSpPr>
        <p:spPr>
          <a:xfrm>
            <a:off x="7962639" y="5491719"/>
            <a:ext cx="1784284" cy="97647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9262F3-E0E8-D896-433C-6F40864822ED}"/>
              </a:ext>
            </a:extLst>
          </p:cNvPr>
          <p:cNvSpPr/>
          <p:nvPr/>
        </p:nvSpPr>
        <p:spPr>
          <a:xfrm>
            <a:off x="9570128" y="5690587"/>
            <a:ext cx="2600210" cy="8768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F18A7-8CE9-44A2-9A58-3AAE314EE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107" y="2510915"/>
            <a:ext cx="2773920" cy="140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85C9E-EEC0-1A6C-E573-EEAB85093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196" y="2969646"/>
            <a:ext cx="1630821" cy="13945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043C73A-A7B5-B470-34CF-A323DCAE4849}"/>
              </a:ext>
            </a:extLst>
          </p:cNvPr>
          <p:cNvSpPr/>
          <p:nvPr/>
        </p:nvSpPr>
        <p:spPr>
          <a:xfrm>
            <a:off x="10300181" y="3530772"/>
            <a:ext cx="1784284" cy="9001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85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Caixas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de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Texto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6144527" cy="355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o bloco que grava a nova questão.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Armazenar o texto da questão na TinyDB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Ver como funciona. Verificar que o comportamento das caixas de texto no que diz respeito ao foco no componente é muito infeliz -- o texto continua sempre em modo de edição e o teclado virtual do Android fica aberto.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 o “set Questao.Enabled” com “false”, seguido de “true” para retirar o foco à Caixa de texto.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PT" sz="16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AB8F2-06C1-5B7E-D734-F917B667C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913" y="3984414"/>
            <a:ext cx="358171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6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Listas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6884872" cy="259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Colocar no ecrã “Historico” uma lista para mostrar as sondagens anteriores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 um botão para gravar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Inserir uma lista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Explorar as propriedades da lista, nomeadamente “ListData” e “SelectionColor”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PT" sz="16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4AA02-F439-5B87-9005-15D81E344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327" y="2617303"/>
            <a:ext cx="2735817" cy="1912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44705-79DF-5FAA-843F-438EF3560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244" y="4771250"/>
            <a:ext cx="1684166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910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Requisitos de organização da sala de aula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7250272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Ergonomia da sala de aula: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Crie um espaço que seja adaptável à experiência de aprendizagem em vez de ter a experiência de aprendizagem adaptada ao espaço 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(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Bayse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2015).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Foco no exercício das competências necessárias e no trabalho colaborativo.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Os professores devem facultar abundante apoio aos alunos.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5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Variáveis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7386564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Quando não há necessidade de variáveis auxiliares, os dados simples podem ser manipulados diretamente nas propriedades dos componentes.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ilustrar a utilização de variáveis vamos usar a lista do histórico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Inicializar a lista com uma lista vazia. Atribuir o nome ”ListaSondagens”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 inicializar o ecrã, carregar na variável o valor armazenadado na TinyDB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Carregar a ListView1 com o conteúdo da lista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PT" sz="16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FF75A-D733-A501-C509-39F33FE08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114" y="3795364"/>
            <a:ext cx="3574090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53209-EEDB-A256-364C-361E87EAA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64" y="5375419"/>
            <a:ext cx="563928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1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Variáveis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7386564" cy="22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MIT App Inventor há </a:t>
            </a: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Variáveis Globais 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 </a:t>
            </a: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Variáveis Locais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PT" sz="16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As Variáveis Globais existem no contexto de um ecrã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PT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As Variáveis locais existem no âmbito do bloco que delimitam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108E1-0DC9-3B97-3575-1146FD72A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422" y="3437614"/>
            <a:ext cx="2149026" cy="19356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CF659E-4DD9-A9FE-828B-74A428BB0A86}"/>
              </a:ext>
            </a:extLst>
          </p:cNvPr>
          <p:cNvCxnSpPr>
            <a:cxnSpLocks/>
          </p:cNvCxnSpPr>
          <p:nvPr/>
        </p:nvCxnSpPr>
        <p:spPr>
          <a:xfrm flipV="1">
            <a:off x="6620810" y="3689513"/>
            <a:ext cx="2038612" cy="54635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AE4FF2-F610-427F-706F-745FC3731E99}"/>
              </a:ext>
            </a:extLst>
          </p:cNvPr>
          <p:cNvCxnSpPr>
            <a:cxnSpLocks/>
          </p:cNvCxnSpPr>
          <p:nvPr/>
        </p:nvCxnSpPr>
        <p:spPr>
          <a:xfrm flipV="1">
            <a:off x="7210107" y="4975123"/>
            <a:ext cx="1343958" cy="2474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Join, o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Mutante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2724678"/>
            <a:ext cx="5355807" cy="370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um evento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Click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no botão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Gravar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cuja resposta é adicionar uma linha à lista.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Usar 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add items to list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ao conteúdo da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ListaSondagens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Construir o novo elemento concatenando os dados da pergunta em curso no ecrã Screen1 (via TinyDB)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Ver no slide seguinte como aumentar o número de parâmetros dos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Mutantes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(caso do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join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Atualizar o componente ListView1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Atualizar a lista na TinyDB”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2C79C-DBF3-17C9-2246-8939F8ADD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198" y="2662597"/>
            <a:ext cx="5265876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0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Join, o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Mutante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4614609" cy="18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aumentar o número de parâmetro do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Join, c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licar na roda dentada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(setting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) do join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Acrescentar mais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strings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arrastando o componente do lado esquerdo para o bloco do lado direito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0618B-B4A9-6AD9-48F4-845CADC8C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939" y="3098472"/>
            <a:ext cx="2011854" cy="1745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42B84-A98D-7FD2-81C5-88ABD09FD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503" y="4151178"/>
            <a:ext cx="2042337" cy="1844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D8DFEE-D82F-4ED9-164D-6277CE2E90AB}"/>
              </a:ext>
            </a:extLst>
          </p:cNvPr>
          <p:cNvCxnSpPr>
            <a:cxnSpLocks/>
          </p:cNvCxnSpPr>
          <p:nvPr/>
        </p:nvCxnSpPr>
        <p:spPr>
          <a:xfrm>
            <a:off x="7329987" y="3565356"/>
            <a:ext cx="608903" cy="40568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Remover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Elementos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da Lista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2" y="3098472"/>
            <a:ext cx="6394526" cy="338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remover um element da lista clicando nele…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Inserir um evento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Listview1.AfterPicking 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 uma resposta “remove list item”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lista é a nossa variável Lista Sondagens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 índice do elemento a remover é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Listview1.Sele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ctionIndex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Atualizar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ListView1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e a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TinyDB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com um bloco idêntico ao que já usámos em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Gravar.Click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Testar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A8ACD-65C8-8330-56B4-8161F5601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47" y="4606565"/>
            <a:ext cx="4450466" cy="1714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13CE1-3596-7C4C-92E0-8BC54A5BF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670" y="3229658"/>
            <a:ext cx="3665538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0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Remover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Elementos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da Lista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2" y="3098472"/>
            <a:ext cx="6394526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a App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pedir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confirmação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remoção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inserir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notificação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DED81-89A3-EC1E-E649-1C473A034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207" y="3615710"/>
            <a:ext cx="1981372" cy="861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7B259-E651-2CCA-73C4-13BB7D943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207" y="4599007"/>
            <a:ext cx="1988992" cy="586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67CE7-D2EE-4F63-498D-5C40D19AD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114" y="3103528"/>
            <a:ext cx="3071126" cy="1432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AB092-B729-0814-891C-DC773A775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235" y="4916154"/>
            <a:ext cx="5075360" cy="16613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DE41CB-8301-5A95-DB21-478C5E54DBA5}"/>
              </a:ext>
            </a:extLst>
          </p:cNvPr>
          <p:cNvSpPr txBox="1"/>
          <p:nvPr/>
        </p:nvSpPr>
        <p:spPr>
          <a:xfrm>
            <a:off x="1481391" y="5408327"/>
            <a:ext cx="5611844" cy="69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Guardar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resposta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evento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ListView1.AfterPicking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substitui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-lo pela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chamada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Notifier1.ShowChooseDialog</a:t>
            </a:r>
          </a:p>
        </p:txBody>
      </p:sp>
    </p:spTree>
    <p:extLst>
      <p:ext uri="{BB962C8B-B14F-4D97-AF65-F5344CB8AC3E}">
        <p14:creationId xmlns:p14="http://schemas.microsoft.com/office/powerpoint/2010/main" val="919446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Estrutura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condicional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</a:t>
              </a:r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if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5825183" cy="323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Inserir um evento Notifier1.AfterChoosing (disponibiliza uma variável local “choice”)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Inserir um </a:t>
            </a:r>
            <a:r>
              <a:rPr lang="pt-PT" sz="1600" b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 de controlo 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“If” – reparar que é um mutante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 condição do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if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inserir um </a:t>
            </a:r>
            <a:r>
              <a:rPr lang="pt-PT" sz="1600" b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 lógico 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de (des)igualdade para comparar a variável “choice” com a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string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“Sim”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then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do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if</a:t>
            </a: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inserir a resposta que reservámos quando a retirámos do evento </a:t>
            </a:r>
            <a:r>
              <a:rPr lang="pt-PT" sz="1600" i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ListView1.AfterPicking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Testar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DCBFA-71F1-C322-10AD-89ABB5F53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107" y="3568518"/>
            <a:ext cx="4884843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80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For Each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5825183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Objetivo: Mostrar o histórico em maiúsculas, temporariamente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um botão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Maiusculas_BT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”, com o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text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“Aa” (p. ex.)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Inicializar uma variável global temporária do tipo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</a:t>
            </a:r>
            <a:endParaRPr lang="pt-PT" sz="1600" i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o evento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Maiusculas_BT.Click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com a resposta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cada elemento da lista original, criar uma cópia em maiúsculas na nova lista.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Testar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CCB26-4751-BCA1-E473-2BC49A00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851" y="2831478"/>
            <a:ext cx="2872989" cy="102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59766-B8B1-9652-70B3-D953E492B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081" y="4683592"/>
            <a:ext cx="4419983" cy="1379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DA89AA-27E0-5FF9-2B68-83188B70E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241" y="4138568"/>
            <a:ext cx="3528366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4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For Each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2963026"/>
            <a:ext cx="5825183" cy="355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Como está, a solução muda para maiúsculas, até que se faça uma operação que reponha a lista original.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Se quisermos que o botão alterne entre a lista em maiúsculas e o formato original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Inicializar uma variável global temporária para armazenar o estado (Maiúsculas ou Original)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Fazer depender dessa variável a lista com que se carrega o componente 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ListView1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usando um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if</a:t>
            </a:r>
            <a:endParaRPr lang="pt-PT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Não esquecer de alternar o valor de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is_maiuscula</a:t>
            </a:r>
            <a:endParaRPr lang="pt-PT" sz="1600" i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3666F-0C47-E1FE-A09B-2BA1028E1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501" y="3562521"/>
            <a:ext cx="483149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01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Procedures</a:t>
              </a: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1" y="3098472"/>
            <a:ext cx="6925190" cy="276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App Inventor, os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procedures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podem ser apenas uma maneira de agrupar uma sequência de blocos ou funcionar como uma função, devolvendo um resultado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mutação permitida é para acrescentar argumentos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chamada de um procedimento é feita através de uma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call</a:t>
            </a:r>
            <a:endParaRPr lang="pt-PT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Por exemplo a chamada a uma função “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sim_percent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 com os argumentos “s” e “n” teria o seguinte aspeto</a:t>
            </a:r>
            <a:endParaRPr lang="pt-PT" sz="1600" i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65AEE-32FF-2C6B-670B-662EAD3AC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111" y="2779284"/>
            <a:ext cx="1455546" cy="1425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1BC4B6-B01B-1F14-92F5-3BB9EA7B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628" y="4594815"/>
            <a:ext cx="1486029" cy="358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526E3F-D439-790D-C4C1-FAEA90745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299" y="5192706"/>
            <a:ext cx="1668925" cy="80016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F6B4B0-9E83-79B8-B5B6-5BA3C660E8E4}"/>
              </a:ext>
            </a:extLst>
          </p:cNvPr>
          <p:cNvCxnSpPr>
            <a:cxnSpLocks/>
          </p:cNvCxnSpPr>
          <p:nvPr/>
        </p:nvCxnSpPr>
        <p:spPr>
          <a:xfrm flipV="1">
            <a:off x="7792516" y="3013093"/>
            <a:ext cx="1615783" cy="2853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05D45C-0CA3-5C28-7356-1F6EAB920870}"/>
              </a:ext>
            </a:extLst>
          </p:cNvPr>
          <p:cNvCxnSpPr>
            <a:cxnSpLocks/>
          </p:cNvCxnSpPr>
          <p:nvPr/>
        </p:nvCxnSpPr>
        <p:spPr>
          <a:xfrm>
            <a:off x="7792516" y="3662793"/>
            <a:ext cx="1538297" cy="908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A2B70A-CAE6-9CF9-7774-13FD3D65932E}"/>
              </a:ext>
            </a:extLst>
          </p:cNvPr>
          <p:cNvCxnSpPr>
            <a:cxnSpLocks/>
          </p:cNvCxnSpPr>
          <p:nvPr/>
        </p:nvCxnSpPr>
        <p:spPr>
          <a:xfrm flipV="1">
            <a:off x="7210107" y="4785403"/>
            <a:ext cx="2120706" cy="1368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4441D7-1020-4E52-09F6-4718DB7BC9E0}"/>
              </a:ext>
            </a:extLst>
          </p:cNvPr>
          <p:cNvCxnSpPr>
            <a:cxnSpLocks/>
          </p:cNvCxnSpPr>
          <p:nvPr/>
        </p:nvCxnSpPr>
        <p:spPr>
          <a:xfrm flipV="1">
            <a:off x="8072284" y="5377515"/>
            <a:ext cx="1258529" cy="2152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910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Requisitos de organização da sala de aula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7698426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Nas aulas, os alunos trabalharão sozinhos ou em grupos e devem ter acesso a: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 sala de TIC com computadores em funcionamento adequado; 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 ligação à internet;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 conta de Gmail (para fazer login no MIT App Inventor);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 qualquer dispositivo Android.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realizar o projeto final, os alunos trabalharão em grupo e são necessários os mesmos equipamentos, além de uma mente aberta, curiosa e criativa.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2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Procedures - </a:t>
              </a:r>
              <a:r>
                <a:rPr lang="en-US" sz="32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Desafio</a:t>
              </a:r>
              <a:endPara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6F0990-0FC1-8322-9B0B-3D690940B605}"/>
              </a:ext>
            </a:extLst>
          </p:cNvPr>
          <p:cNvSpPr txBox="1"/>
          <p:nvPr/>
        </p:nvSpPr>
        <p:spPr>
          <a:xfrm>
            <a:off x="1481390" y="3098472"/>
            <a:ext cx="7220157" cy="323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Fazer um procedimento que transforme os valores de sins e nãos do histórico em percentagens. Ver a seguir uma proposta de estratégia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Clr>
                <a:srgbClr val="00B050"/>
              </a:buClr>
              <a:buFont typeface="+mj-lt"/>
              <a:buAutoNum type="arabicPeriod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Para cada linha, criar uma lista das palavras existentes na </a:t>
            </a:r>
            <a:r>
              <a:rPr lang="pt-PT" sz="1600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string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(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split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at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spaces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)</a:t>
            </a:r>
            <a:endParaRPr lang="pt-PT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uma função que calcule a percentagem do primeiro argumento na soma dos dois argumentos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Substituir na lista de palavras, os valores de sins e nãos, pelas respetivas percentagens</a:t>
            </a:r>
            <a:endParaRPr lang="pt-PT" sz="1600" i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Reconstruir a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string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com os elementos da lista 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(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join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items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using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pt-PT" sz="1600" i="1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separator</a:t>
            </a:r>
            <a:r>
              <a:rPr lang="pt-PT" sz="16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0E0DE-12F4-B387-D0ED-6F01A7EB0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991" y="3572899"/>
            <a:ext cx="325402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5684713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7515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Procedures – </a:t>
              </a:r>
              <a:r>
                <a:rPr lang="en-US" sz="32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Solução</a:t>
              </a:r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do </a:t>
              </a:r>
              <a:r>
                <a:rPr lang="en-US" sz="32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Desafio</a:t>
              </a:r>
              <a:endPara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1D2CB-1B92-041C-1B12-AB1485A00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948" y="211061"/>
            <a:ext cx="7068499" cy="6665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6CBD70-D802-5EE7-368E-55E6A27BF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67" y="4712442"/>
            <a:ext cx="4861981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55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9C074DB-1EFB-4504-96C8-584DA17D3BFF}"/>
              </a:ext>
            </a:extLst>
          </p:cNvPr>
          <p:cNvSpPr txBox="1">
            <a:spLocks/>
          </p:cNvSpPr>
          <p:nvPr/>
        </p:nvSpPr>
        <p:spPr>
          <a:xfrm>
            <a:off x="2906690" y="2534628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000" b="1" spc="375" dirty="0">
                <a:solidFill>
                  <a:schemeClr val="tx1">
                    <a:lumMod val="65000"/>
                    <a:lumOff val="35000"/>
                    <a:alpha val="8000"/>
                  </a:schemeClr>
                </a:solidFill>
                <a:latin typeface="Poppins" panose="00000500000000000000" pitchFamily="2" charset="0"/>
              </a:rPr>
              <a:t>THANK YOU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2774445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375" b="1" dirty="0">
                <a:latin typeface="Poppins" panose="00000500000000000000" pitchFamily="2" charset="0"/>
              </a:rPr>
              <a:t>Any Question?</a:t>
            </a: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Icon&#10;&#10;Description automatically generated">
            <a:extLst>
              <a:ext uri="{FF2B5EF4-FFF2-40B4-BE49-F238E27FC236}">
                <a16:creationId xmlns:a16="http://schemas.microsoft.com/office/drawing/2014/main" id="{A5DED6A6-4DD6-E444-A2C2-0DE213C72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42C2D9-F2BF-2045-9200-7ECB0F56D1CA}"/>
              </a:ext>
            </a:extLst>
          </p:cNvPr>
          <p:cNvSpPr txBox="1">
            <a:spLocks/>
          </p:cNvSpPr>
          <p:nvPr/>
        </p:nvSpPr>
        <p:spPr>
          <a:xfrm>
            <a:off x="4817320" y="4044272"/>
            <a:ext cx="3463007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Miguel Abrunhosa de Brito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PT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Departamento de Sistemas de Informação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Universidade do Minho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email: </a:t>
            </a:r>
            <a:r>
              <a:rPr lang="pt-PT" sz="105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mab@dsi.uminho.pt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WhatsApp: </a:t>
            </a:r>
            <a:r>
              <a:rPr kumimoji="0" lang="pt-PT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962611351</a:t>
            </a:r>
            <a:endParaRPr lang="en-GB" sz="1000" b="1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910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Requisitos de organização da sala de aula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6" y="3411721"/>
            <a:ext cx="8926727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Não é necessário fazer download prévio de software;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Os alunos podem usar seus próprios computadores;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Cada aluno deve ter a sua própria conta de e-mail;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 navegador “Internet Explorer” não é suportado;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 MIT App Inventor funciona em nuvem, portanto, tudo é armazenado online.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 App Inventor oferece ainda a possibilidade de desenvolver usando o emulador Android que aparece numa janela na tela do computador caso os alunos não possuam um dispositivo Android.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910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Requisitos de organização da sala de aula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7250272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Usar o emulador pode ser uma solução interessante para o contexto de aula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Font typeface="Segoe UI Light" panose="020B0502040204020203" pitchFamily="34" charset="0"/>
              <a:buChar char="∆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Exige a instalação de software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Font typeface="Segoe UI Light" panose="020B0502040204020203" pitchFamily="34" charset="0"/>
              <a:buChar char="∆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Não permite que os alunos levem com eles o resultado do seu trabalho.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No entanto facilita a exposição de exemplos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Agiliza a exploração da ferramenta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Portanto pode ser uma boa opção usar o emulador para fazer o desenvolvimento primário e depois usar os dispositivos móveis para os testes finais</a:t>
            </a: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Programação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Low-Code 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6187694" cy="1646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Criar Aplicações usando blocos, torna o processo fácil e intuitivo.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Os componentes funcionam da esquerda para a direita e de cima para baixo, como a nossa escrita normal.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Blocos são o código que determina o que os componentes fazem.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A28680-4347-415D-998D-388A1628ABC4}"/>
              </a:ext>
            </a:extLst>
          </p:cNvPr>
          <p:cNvGrpSpPr/>
          <p:nvPr/>
        </p:nvGrpSpPr>
        <p:grpSpPr>
          <a:xfrm>
            <a:off x="971726" y="1092937"/>
            <a:ext cx="10838482" cy="1569660"/>
            <a:chOff x="676759" y="1275012"/>
            <a:chExt cx="10838482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C976DE-F591-46C7-BCAC-ACF38D581E5E}"/>
                </a:ext>
              </a:extLst>
            </p:cNvPr>
            <p:cNvSpPr txBox="1"/>
            <p:nvPr/>
          </p:nvSpPr>
          <p:spPr>
            <a:xfrm>
              <a:off x="676759" y="1275012"/>
              <a:ext cx="10838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err="1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Módulo</a:t>
              </a:r>
              <a:r>
                <a:rPr lang="en-US" sz="9600" b="1" dirty="0">
                  <a:solidFill>
                    <a:schemeClr val="tx1">
                      <a:lumMod val="85000"/>
                      <a:lumOff val="15000"/>
                      <a:alpha val="4000"/>
                    </a:schemeClr>
                  </a:solidFill>
                  <a:latin typeface="Poppins" panose="00000500000000000000" pitchFamily="2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CCCC03-8E46-419F-89F7-246579C2F137}"/>
                </a:ext>
              </a:extLst>
            </p:cNvPr>
            <p:cNvSpPr txBox="1"/>
            <p:nvPr/>
          </p:nvSpPr>
          <p:spPr>
            <a:xfrm>
              <a:off x="1186424" y="2180933"/>
              <a:ext cx="676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Programação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</a:rPr>
                <a:t> Low-Code 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7190F8-C43C-4F90-8255-62A760679360}"/>
              </a:ext>
            </a:extLst>
          </p:cNvPr>
          <p:cNvSpPr/>
          <p:nvPr/>
        </p:nvSpPr>
        <p:spPr>
          <a:xfrm>
            <a:off x="1515083" y="3537001"/>
            <a:ext cx="439760" cy="318790"/>
          </a:xfrm>
          <a:custGeom>
            <a:avLst/>
            <a:gdLst/>
            <a:ahLst/>
            <a:cxnLst/>
            <a:rect l="l" t="t" r="r" b="b"/>
            <a:pathLst>
              <a:path w="439760" h="318790">
                <a:moveTo>
                  <a:pt x="421258" y="0"/>
                </a:moveTo>
                <a:lnTo>
                  <a:pt x="439760" y="29887"/>
                </a:lnTo>
                <a:cubicBezTo>
                  <a:pt x="374294" y="78275"/>
                  <a:pt x="341561" y="113854"/>
                  <a:pt x="341561" y="136624"/>
                </a:cubicBezTo>
                <a:cubicBezTo>
                  <a:pt x="341561" y="149907"/>
                  <a:pt x="353421" y="159870"/>
                  <a:pt x="377140" y="166511"/>
                </a:cubicBezTo>
                <a:cubicBezTo>
                  <a:pt x="415091" y="176948"/>
                  <a:pt x="434067" y="201141"/>
                  <a:pt x="434067" y="239093"/>
                </a:cubicBezTo>
                <a:cubicBezTo>
                  <a:pt x="434067" y="262812"/>
                  <a:pt x="425528" y="282262"/>
                  <a:pt x="408450" y="297443"/>
                </a:cubicBezTo>
                <a:cubicBezTo>
                  <a:pt x="390423" y="311674"/>
                  <a:pt x="370024" y="318790"/>
                  <a:pt x="347254" y="318790"/>
                </a:cubicBezTo>
                <a:cubicBezTo>
                  <a:pt x="330176" y="318790"/>
                  <a:pt x="311674" y="311674"/>
                  <a:pt x="291750" y="297443"/>
                </a:cubicBezTo>
                <a:cubicBezTo>
                  <a:pt x="272774" y="278467"/>
                  <a:pt x="263287" y="251901"/>
                  <a:pt x="263287" y="217745"/>
                </a:cubicBezTo>
                <a:cubicBezTo>
                  <a:pt x="263287" y="177896"/>
                  <a:pt x="273249" y="140894"/>
                  <a:pt x="293173" y="106738"/>
                </a:cubicBezTo>
                <a:cubicBezTo>
                  <a:pt x="318790" y="67838"/>
                  <a:pt x="361485" y="32259"/>
                  <a:pt x="421258" y="0"/>
                </a:cubicBezTo>
                <a:close/>
                <a:moveTo>
                  <a:pt x="159395" y="0"/>
                </a:moveTo>
                <a:lnTo>
                  <a:pt x="176473" y="29887"/>
                </a:lnTo>
                <a:cubicBezTo>
                  <a:pt x="112905" y="78275"/>
                  <a:pt x="81121" y="113854"/>
                  <a:pt x="81121" y="136624"/>
                </a:cubicBezTo>
                <a:cubicBezTo>
                  <a:pt x="81121" y="149907"/>
                  <a:pt x="92032" y="159870"/>
                  <a:pt x="113854" y="166511"/>
                </a:cubicBezTo>
                <a:cubicBezTo>
                  <a:pt x="151805" y="176948"/>
                  <a:pt x="170781" y="201141"/>
                  <a:pt x="170781" y="239093"/>
                </a:cubicBezTo>
                <a:cubicBezTo>
                  <a:pt x="170781" y="262812"/>
                  <a:pt x="162716" y="282262"/>
                  <a:pt x="146587" y="297443"/>
                </a:cubicBezTo>
                <a:cubicBezTo>
                  <a:pt x="127611" y="311674"/>
                  <a:pt x="107687" y="318790"/>
                  <a:pt x="86814" y="318790"/>
                </a:cubicBezTo>
                <a:cubicBezTo>
                  <a:pt x="68787" y="318790"/>
                  <a:pt x="49811" y="311674"/>
                  <a:pt x="29887" y="297443"/>
                </a:cubicBezTo>
                <a:cubicBezTo>
                  <a:pt x="9962" y="278467"/>
                  <a:pt x="0" y="251901"/>
                  <a:pt x="0" y="217745"/>
                </a:cubicBezTo>
                <a:cubicBezTo>
                  <a:pt x="0" y="177896"/>
                  <a:pt x="10911" y="140894"/>
                  <a:pt x="32733" y="106738"/>
                </a:cubicBezTo>
                <a:cubicBezTo>
                  <a:pt x="57402" y="67838"/>
                  <a:pt x="99622" y="32259"/>
                  <a:pt x="159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C4D1-1D29-4DD0-B0F5-55C36D1B6E22}"/>
              </a:ext>
            </a:extLst>
          </p:cNvPr>
          <p:cNvSpPr txBox="1"/>
          <p:nvPr/>
        </p:nvSpPr>
        <p:spPr>
          <a:xfrm>
            <a:off x="2317677" y="3411721"/>
            <a:ext cx="6187694" cy="1646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Uma Aplicação é um conjunto de manipuladores de eventos.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Cada manipulador de eventos tem um evento e uma resposta.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A resposta é uma sequência de blocos que são executados quando o evento acontece.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Imagem 21" descr="Uma imagem com texto&#10;&#10;Descrição gerada automaticamente">
            <a:extLst>
              <a:ext uri="{FF2B5EF4-FFF2-40B4-BE49-F238E27FC236}">
                <a16:creationId xmlns:a16="http://schemas.microsoft.com/office/drawing/2014/main" id="{8C53B469-A959-8F4B-B1B8-6A73AC9E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con&#10;&#10;Description automatically generated">
            <a:extLst>
              <a:ext uri="{FF2B5EF4-FFF2-40B4-BE49-F238E27FC236}">
                <a16:creationId xmlns:a16="http://schemas.microsoft.com/office/drawing/2014/main" id="{36713365-6712-5845-B427-83FA3923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07" y="263275"/>
            <a:ext cx="529233" cy="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18100</TotalTime>
  <Words>3944</Words>
  <Application>Microsoft Macintosh PowerPoint</Application>
  <PresentationFormat>Ecrã Panorâmico</PresentationFormat>
  <Paragraphs>462</Paragraphs>
  <Slides>52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Poppins</vt:lpstr>
      <vt:lpstr>Segoe UI Light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Sara Filipa Martins Viana</cp:lastModifiedBy>
  <cp:revision>224</cp:revision>
  <cp:lastPrinted>2023-11-24T11:30:38Z</cp:lastPrinted>
  <dcterms:created xsi:type="dcterms:W3CDTF">2021-10-05T02:03:23Z</dcterms:created>
  <dcterms:modified xsi:type="dcterms:W3CDTF">2024-10-17T19:34:39Z</dcterms:modified>
</cp:coreProperties>
</file>